
<file path=[Content_Types].xml><?xml version="1.0" encoding="utf-8"?>
<Types xmlns="http://schemas.openxmlformats.org/package/2006/content-types">
  <Default Extension="jfif" ContentType="image/jpeg"/>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18" r:id="rId6"/>
  </p:sldMasterIdLst>
  <p:notesMasterIdLst>
    <p:notesMasterId r:id="rId70"/>
  </p:notesMasterIdLst>
  <p:handoutMasterIdLst>
    <p:handoutMasterId r:id="rId71"/>
  </p:handoutMasterIdLst>
  <p:sldIdLst>
    <p:sldId id="308" r:id="rId7"/>
    <p:sldId id="311" r:id="rId8"/>
    <p:sldId id="747" r:id="rId9"/>
    <p:sldId id="788" r:id="rId10"/>
    <p:sldId id="797" r:id="rId11"/>
    <p:sldId id="658" r:id="rId12"/>
    <p:sldId id="677" r:id="rId13"/>
    <p:sldId id="773" r:id="rId14"/>
    <p:sldId id="774" r:id="rId15"/>
    <p:sldId id="777" r:id="rId16"/>
    <p:sldId id="779" r:id="rId17"/>
    <p:sldId id="780" r:id="rId18"/>
    <p:sldId id="745" r:id="rId19"/>
    <p:sldId id="748" r:id="rId20"/>
    <p:sldId id="750" r:id="rId21"/>
    <p:sldId id="764" r:id="rId22"/>
    <p:sldId id="766" r:id="rId23"/>
    <p:sldId id="799" r:id="rId24"/>
    <p:sldId id="722" r:id="rId25"/>
    <p:sldId id="720" r:id="rId26"/>
    <p:sldId id="765" r:id="rId27"/>
    <p:sldId id="721" r:id="rId28"/>
    <p:sldId id="781" r:id="rId29"/>
    <p:sldId id="782" r:id="rId30"/>
    <p:sldId id="783" r:id="rId31"/>
    <p:sldId id="784" r:id="rId32"/>
    <p:sldId id="785" r:id="rId33"/>
    <p:sldId id="786" r:id="rId34"/>
    <p:sldId id="787" r:id="rId35"/>
    <p:sldId id="727" r:id="rId36"/>
    <p:sldId id="789" r:id="rId37"/>
    <p:sldId id="790" r:id="rId38"/>
    <p:sldId id="791" r:id="rId39"/>
    <p:sldId id="792" r:id="rId40"/>
    <p:sldId id="793" r:id="rId41"/>
    <p:sldId id="798" r:id="rId42"/>
    <p:sldId id="794" r:id="rId43"/>
    <p:sldId id="795" r:id="rId44"/>
    <p:sldId id="796" r:id="rId45"/>
    <p:sldId id="751" r:id="rId46"/>
    <p:sldId id="752" r:id="rId47"/>
    <p:sldId id="753" r:id="rId48"/>
    <p:sldId id="754" r:id="rId49"/>
    <p:sldId id="755" r:id="rId50"/>
    <p:sldId id="776" r:id="rId51"/>
    <p:sldId id="768" r:id="rId52"/>
    <p:sldId id="767" r:id="rId53"/>
    <p:sldId id="769" r:id="rId54"/>
    <p:sldId id="770" r:id="rId55"/>
    <p:sldId id="771" r:id="rId56"/>
    <p:sldId id="650" r:id="rId57"/>
    <p:sldId id="674" r:id="rId58"/>
    <p:sldId id="758" r:id="rId59"/>
    <p:sldId id="759" r:id="rId60"/>
    <p:sldId id="760" r:id="rId61"/>
    <p:sldId id="761" r:id="rId62"/>
    <p:sldId id="706" r:id="rId63"/>
    <p:sldId id="681" r:id="rId64"/>
    <p:sldId id="762" r:id="rId65"/>
    <p:sldId id="763" r:id="rId66"/>
    <p:sldId id="652" r:id="rId67"/>
    <p:sldId id="800" r:id="rId68"/>
    <p:sldId id="489" r:id="rId69"/>
  </p:sldIdLst>
  <p:sldSz cx="9144000" cy="5143500" type="screen16x9"/>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t, Karen M (LNI)" initials="JKM(" lastIdx="6" clrIdx="0">
    <p:extLst>
      <p:ext uri="{19B8F6BF-5375-455C-9EA6-DF929625EA0E}">
        <p15:presenceInfo xmlns:p15="http://schemas.microsoft.com/office/powerpoint/2012/main" userId="S-1-5-21-622543661-1843015809-658320111-96097" providerId="AD"/>
      </p:ext>
    </p:extLst>
  </p:cmAuthor>
  <p:cmAuthor id="2" name="Covert, Beth K (LNI)" initials="CBK(" lastIdx="5" clrIdx="1">
    <p:extLst>
      <p:ext uri="{19B8F6BF-5375-455C-9EA6-DF929625EA0E}">
        <p15:presenceInfo xmlns:p15="http://schemas.microsoft.com/office/powerpoint/2012/main" userId="S-1-5-21-622543661-1843015809-658320111-98753" providerId="AD"/>
      </p:ext>
    </p:extLst>
  </p:cmAuthor>
  <p:cmAuthor id="3" name="Fussell, Kelli (LNI)" initials="FK(" lastIdx="8" clrIdx="2">
    <p:extLst>
      <p:ext uri="{19B8F6BF-5375-455C-9EA6-DF929625EA0E}">
        <p15:presenceInfo xmlns:p15="http://schemas.microsoft.com/office/powerpoint/2012/main" userId="S-1-5-21-622543661-1843015809-658320111-106543" providerId="AD"/>
      </p:ext>
    </p:extLst>
  </p:cmAuthor>
  <p:cmAuthor id="4" name="Weber, Tanya C (LNI)" initials="WTC(" lastIdx="7" clrIdx="3">
    <p:extLst>
      <p:ext uri="{19B8F6BF-5375-455C-9EA6-DF929625EA0E}">
        <p15:presenceInfo xmlns:p15="http://schemas.microsoft.com/office/powerpoint/2012/main" userId="S-1-5-21-622543661-1843015809-658320111-113015" providerId="AD"/>
      </p:ext>
    </p:extLst>
  </p:cmAuthor>
  <p:cmAuthor id="5" name="Parks, Troy (LNI)" initials="PT(" lastIdx="1" clrIdx="4">
    <p:extLst>
      <p:ext uri="{19B8F6BF-5375-455C-9EA6-DF929625EA0E}">
        <p15:presenceInfo xmlns:p15="http://schemas.microsoft.com/office/powerpoint/2012/main" userId="S-1-5-21-622543661-1843015809-658320111-128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53F00"/>
    <a:srgbClr val="000000"/>
    <a:srgbClr val="FFFCB7"/>
    <a:srgbClr val="676200"/>
    <a:srgbClr val="D4D2B4"/>
    <a:srgbClr val="E2C4A6"/>
    <a:srgbClr val="E8D1BA"/>
    <a:srgbClr val="FFFCB9"/>
    <a:srgbClr val="F6F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15" autoAdjust="0"/>
    <p:restoredTop sz="93800" autoAdjust="0"/>
  </p:normalViewPr>
  <p:slideViewPr>
    <p:cSldViewPr>
      <p:cViewPr varScale="1">
        <p:scale>
          <a:sx n="152" d="100"/>
          <a:sy n="152" d="100"/>
        </p:scale>
        <p:origin x="720" y="48"/>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Number</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Strongly Disagree</c:v>
                </c:pt>
                <c:pt idx="1">
                  <c:v>Disagree</c:v>
                </c:pt>
                <c:pt idx="2">
                  <c:v>Agree</c:v>
                </c:pt>
                <c:pt idx="3">
                  <c:v>Strongly Agree</c:v>
                </c:pt>
              </c:strCache>
            </c:strRef>
          </c:cat>
          <c:val>
            <c:numRef>
              <c:f>Sheet1!$B$2:$B$5</c:f>
              <c:numCache>
                <c:formatCode>General</c:formatCode>
                <c:ptCount val="4"/>
                <c:pt idx="0">
                  <c:v>0</c:v>
                </c:pt>
                <c:pt idx="1">
                  <c:v>5</c:v>
                </c:pt>
                <c:pt idx="2">
                  <c:v>8</c:v>
                </c:pt>
                <c:pt idx="3">
                  <c:v>5</c:v>
                </c:pt>
              </c:numCache>
            </c:numRef>
          </c:val>
          <c:extLst>
            <c:ext xmlns:c16="http://schemas.microsoft.com/office/drawing/2014/chart" uri="{C3380CC4-5D6E-409C-BE32-E72D297353CC}">
              <c16:uniqueId val="{00000000-AD5D-4ECC-9A0F-8A4FDE05AE58}"/>
            </c:ext>
          </c:extLst>
        </c:ser>
        <c:dLbls>
          <c:showLegendKey val="0"/>
          <c:showVal val="1"/>
          <c:showCatName val="0"/>
          <c:showSerName val="0"/>
          <c:showPercent val="0"/>
          <c:showBubbleSize val="0"/>
        </c:dLbls>
        <c:gapWidth val="150"/>
        <c:shape val="box"/>
        <c:axId val="358322040"/>
        <c:axId val="358322368"/>
        <c:axId val="0"/>
      </c:bar3DChart>
      <c:catAx>
        <c:axId val="3583220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8322368"/>
        <c:crosses val="autoZero"/>
        <c:auto val="1"/>
        <c:lblAlgn val="ctr"/>
        <c:lblOffset val="100"/>
        <c:noMultiLvlLbl val="0"/>
      </c:catAx>
      <c:valAx>
        <c:axId val="358322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8322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50" b="1" i="0" baseline="0" dirty="0">
                <a:effectLst/>
              </a:rPr>
              <a:t>Opinion Provided on Question/Condition </a:t>
            </a:r>
            <a:r>
              <a:rPr lang="en-US" sz="1050" b="1" i="0" baseline="0" dirty="0" smtClean="0">
                <a:effectLst/>
              </a:rPr>
              <a:t>not    Requested Non-Telehealth </a:t>
            </a:r>
            <a:r>
              <a:rPr lang="en-US" sz="1050" b="1" i="0" baseline="0" dirty="0">
                <a:effectLst/>
              </a:rPr>
              <a:t>Psychiatry</a:t>
            </a:r>
            <a:endParaRPr lang="en-US" sz="1050" dirty="0">
              <a:effectLst/>
            </a:endParaRPr>
          </a:p>
        </c:rich>
      </c:tx>
      <c:layout>
        <c:manualLayout>
          <c:xMode val="edge"/>
          <c:yMode val="edge"/>
          <c:x val="0.16248299319727891"/>
          <c:y val="3.644245370050321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Graphs!$F$40</c:f>
              <c:strCache>
                <c:ptCount val="1"/>
                <c:pt idx="0">
                  <c:v>Non-Telehealth Pshychiatry IMEs</c:v>
                </c:pt>
              </c:strCache>
            </c:strRef>
          </c:tx>
          <c:spPr>
            <a:solidFill>
              <a:schemeClr val="accent1"/>
            </a:solidFill>
            <a:ln>
              <a:noFill/>
            </a:ln>
            <a:effectLst/>
            <a:sp3d/>
          </c:spPr>
          <c:invertIfNegative val="0"/>
          <c:dLbls>
            <c:dLbl>
              <c:idx val="0"/>
              <c:layout>
                <c:manualLayout>
                  <c:x val="0"/>
                  <c:y val="-0.101851851851851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34-4017-8DD8-756BABE83199}"/>
                </c:ext>
              </c:extLst>
            </c:dLbl>
            <c:dLbl>
              <c:idx val="1"/>
              <c:layout>
                <c:manualLayout>
                  <c:x val="-8.3333333333333332E-3"/>
                  <c:y val="-0.111111111111111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34-4017-8DD8-756BABE83199}"/>
                </c:ext>
              </c:extLst>
            </c:dLbl>
            <c:dLbl>
              <c:idx val="2"/>
              <c:layout>
                <c:manualLayout>
                  <c:x val="0"/>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34-4017-8DD8-756BABE831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Graphs!$G$39:$I$39</c:f>
              <c:numCache>
                <c:formatCode>General</c:formatCode>
                <c:ptCount val="3"/>
                <c:pt idx="0">
                  <c:v>2020</c:v>
                </c:pt>
                <c:pt idx="1">
                  <c:v>2021</c:v>
                </c:pt>
                <c:pt idx="2">
                  <c:v>2022</c:v>
                </c:pt>
              </c:numCache>
            </c:numRef>
          </c:cat>
          <c:val>
            <c:numRef>
              <c:f>Graphs!$G$40:$I$40</c:f>
              <c:numCache>
                <c:formatCode>General</c:formatCode>
                <c:ptCount val="3"/>
                <c:pt idx="0">
                  <c:v>63</c:v>
                </c:pt>
                <c:pt idx="1">
                  <c:v>49</c:v>
                </c:pt>
                <c:pt idx="2">
                  <c:v>103</c:v>
                </c:pt>
              </c:numCache>
            </c:numRef>
          </c:val>
          <c:extLst>
            <c:ext xmlns:c16="http://schemas.microsoft.com/office/drawing/2014/chart" uri="{C3380CC4-5D6E-409C-BE32-E72D297353CC}">
              <c16:uniqueId val="{00000003-8134-4017-8DD8-756BABE83199}"/>
            </c:ext>
          </c:extLst>
        </c:ser>
        <c:ser>
          <c:idx val="1"/>
          <c:order val="1"/>
          <c:tx>
            <c:strRef>
              <c:f>Graphs!$F$41</c:f>
              <c:strCache>
                <c:ptCount val="1"/>
                <c:pt idx="0">
                  <c:v>% of Opinions Not Requested</c:v>
                </c:pt>
              </c:strCache>
            </c:strRef>
          </c:tx>
          <c:spPr>
            <a:solidFill>
              <a:schemeClr val="accent2"/>
            </a:solidFill>
            <a:ln>
              <a:noFill/>
            </a:ln>
            <a:effectLst/>
            <a:sp3d/>
          </c:spPr>
          <c:invertIfNegative val="0"/>
          <c:dLbls>
            <c:dLbl>
              <c:idx val="0"/>
              <c:layout>
                <c:manualLayout>
                  <c:x val="3.3333333333333333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34-4017-8DD8-756BABE83199}"/>
                </c:ext>
              </c:extLst>
            </c:dLbl>
            <c:dLbl>
              <c:idx val="1"/>
              <c:layout>
                <c:manualLayout>
                  <c:x val="1.9444444444444445E-2"/>
                  <c:y val="-9.2592592592592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34-4017-8DD8-756BABE83199}"/>
                </c:ext>
              </c:extLst>
            </c:dLbl>
            <c:dLbl>
              <c:idx val="2"/>
              <c:layout>
                <c:manualLayout>
                  <c:x val="3.0555555555555454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34-4017-8DD8-756BABE831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Graphs!$G$39:$I$39</c:f>
              <c:numCache>
                <c:formatCode>General</c:formatCode>
                <c:ptCount val="3"/>
                <c:pt idx="0">
                  <c:v>2020</c:v>
                </c:pt>
                <c:pt idx="1">
                  <c:v>2021</c:v>
                </c:pt>
                <c:pt idx="2">
                  <c:v>2022</c:v>
                </c:pt>
              </c:numCache>
            </c:numRef>
          </c:cat>
          <c:val>
            <c:numRef>
              <c:f>Graphs!$G$41:$I$41</c:f>
              <c:numCache>
                <c:formatCode>0%</c:formatCode>
                <c:ptCount val="3"/>
                <c:pt idx="0">
                  <c:v>0</c:v>
                </c:pt>
                <c:pt idx="1">
                  <c:v>0</c:v>
                </c:pt>
                <c:pt idx="2">
                  <c:v>0</c:v>
                </c:pt>
              </c:numCache>
            </c:numRef>
          </c:val>
          <c:extLst>
            <c:ext xmlns:c16="http://schemas.microsoft.com/office/drawing/2014/chart" uri="{C3380CC4-5D6E-409C-BE32-E72D297353CC}">
              <c16:uniqueId val="{00000007-8134-4017-8DD8-756BABE83199}"/>
            </c:ext>
          </c:extLst>
        </c:ser>
        <c:dLbls>
          <c:showLegendKey val="0"/>
          <c:showVal val="0"/>
          <c:showCatName val="0"/>
          <c:showSerName val="0"/>
          <c:showPercent val="0"/>
          <c:showBubbleSize val="0"/>
        </c:dLbls>
        <c:gapWidth val="150"/>
        <c:shape val="box"/>
        <c:axId val="673179304"/>
        <c:axId val="673178320"/>
        <c:axId val="0"/>
      </c:bar3DChart>
      <c:catAx>
        <c:axId val="673179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3178320"/>
        <c:crosses val="autoZero"/>
        <c:auto val="1"/>
        <c:lblAlgn val="ctr"/>
        <c:lblOffset val="100"/>
        <c:noMultiLvlLbl val="0"/>
      </c:catAx>
      <c:valAx>
        <c:axId val="6731783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73179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50" b="1" i="0" u="none" strike="noStrike" baseline="0" dirty="0">
                <a:effectLst/>
              </a:rPr>
              <a:t>Opinion Provided on Question/Condition not Requested</a:t>
            </a:r>
            <a:r>
              <a:rPr lang="en-US" sz="1050" b="0" i="0" u="none" strike="noStrike" baseline="0" dirty="0">
                <a:effectLst/>
              </a:rPr>
              <a:t> </a:t>
            </a:r>
            <a:r>
              <a:rPr lang="en-US" sz="1100" b="1" i="0" u="none" strike="noStrike" baseline="0" dirty="0">
                <a:effectLst/>
              </a:rPr>
              <a:t>Telehealth</a:t>
            </a:r>
            <a:r>
              <a:rPr lang="en-US" sz="1100" b="0" i="0" u="none" strike="noStrike" baseline="0" dirty="0">
                <a:effectLst/>
              </a:rPr>
              <a:t> </a:t>
            </a:r>
            <a:endParaRPr lang="en-US" sz="1100" b="1" dirty="0">
              <a:latin typeface="+mn-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Graphs!$F$46</c:f>
              <c:strCache>
                <c:ptCount val="1"/>
                <c:pt idx="0">
                  <c:v>Telehealth IMEs</c:v>
                </c:pt>
              </c:strCache>
            </c:strRef>
          </c:tx>
          <c:spPr>
            <a:solidFill>
              <a:schemeClr val="accent1"/>
            </a:solidFill>
            <a:ln>
              <a:noFill/>
            </a:ln>
            <a:effectLst/>
            <a:sp3d/>
          </c:spPr>
          <c:invertIfNegative val="0"/>
          <c:dLbls>
            <c:dLbl>
              <c:idx val="0"/>
              <c:layout>
                <c:manualLayout>
                  <c:x val="-3.888888888888889E-2"/>
                  <c:y val="-3.8204393505253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BD-48B4-AAA4-E86AE1673DE7}"/>
                </c:ext>
              </c:extLst>
            </c:dLbl>
            <c:dLbl>
              <c:idx val="1"/>
              <c:layout>
                <c:manualLayout>
                  <c:x val="-4.4444444444444446E-2"/>
                  <c:y val="-5.3486150907354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BD-48B4-AAA4-E86AE1673DE7}"/>
                </c:ext>
              </c:extLst>
            </c:dLbl>
            <c:dLbl>
              <c:idx val="2"/>
              <c:layout>
                <c:manualLayout>
                  <c:x val="5.5555555555554534E-3"/>
                  <c:y val="-8.4049665711556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BD-48B4-AAA4-E86AE1673D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Graphs!$G$45:$I$45</c:f>
              <c:numCache>
                <c:formatCode>General</c:formatCode>
                <c:ptCount val="3"/>
                <c:pt idx="0">
                  <c:v>2020</c:v>
                </c:pt>
                <c:pt idx="1">
                  <c:v>2021</c:v>
                </c:pt>
                <c:pt idx="2">
                  <c:v>2022</c:v>
                </c:pt>
              </c:numCache>
            </c:numRef>
          </c:cat>
          <c:val>
            <c:numRef>
              <c:f>Graphs!$G$46:$I$46</c:f>
              <c:numCache>
                <c:formatCode>General</c:formatCode>
                <c:ptCount val="3"/>
                <c:pt idx="0">
                  <c:v>135</c:v>
                </c:pt>
                <c:pt idx="1">
                  <c:v>134</c:v>
                </c:pt>
                <c:pt idx="2">
                  <c:v>95</c:v>
                </c:pt>
              </c:numCache>
            </c:numRef>
          </c:val>
          <c:extLst>
            <c:ext xmlns:c16="http://schemas.microsoft.com/office/drawing/2014/chart" uri="{C3380CC4-5D6E-409C-BE32-E72D297353CC}">
              <c16:uniqueId val="{00000003-52BD-48B4-AAA4-E86AE1673DE7}"/>
            </c:ext>
          </c:extLst>
        </c:ser>
        <c:ser>
          <c:idx val="1"/>
          <c:order val="1"/>
          <c:tx>
            <c:strRef>
              <c:f>Graphs!$F$47</c:f>
              <c:strCache>
                <c:ptCount val="1"/>
                <c:pt idx="0">
                  <c:v>% of Opinions Not Requested</c:v>
                </c:pt>
              </c:strCache>
            </c:strRef>
          </c:tx>
          <c:spPr>
            <a:solidFill>
              <a:schemeClr val="accent2"/>
            </a:solidFill>
            <a:ln>
              <a:noFill/>
            </a:ln>
            <a:effectLst/>
            <a:sp3d/>
          </c:spPr>
          <c:invertIfNegative val="0"/>
          <c:dLbls>
            <c:dLbl>
              <c:idx val="0"/>
              <c:layout>
                <c:manualLayout>
                  <c:x val="4.1666666666666616E-2"/>
                  <c:y val="-4.5845272206303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BD-48B4-AAA4-E86AE1673DE7}"/>
                </c:ext>
              </c:extLst>
            </c:dLbl>
            <c:dLbl>
              <c:idx val="1"/>
              <c:layout>
                <c:manualLayout>
                  <c:x val="2.4999999999999897E-2"/>
                  <c:y val="-5.730659025787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BD-48B4-AAA4-E86AE1673DE7}"/>
                </c:ext>
              </c:extLst>
            </c:dLbl>
            <c:dLbl>
              <c:idx val="2"/>
              <c:layout>
                <c:manualLayout>
                  <c:x val="3.3333333333333333E-2"/>
                  <c:y val="-6.1127029608404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BD-48B4-AAA4-E86AE1673D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Graphs!$G$45:$I$45</c:f>
              <c:numCache>
                <c:formatCode>General</c:formatCode>
                <c:ptCount val="3"/>
                <c:pt idx="0">
                  <c:v>2020</c:v>
                </c:pt>
                <c:pt idx="1">
                  <c:v>2021</c:v>
                </c:pt>
                <c:pt idx="2">
                  <c:v>2022</c:v>
                </c:pt>
              </c:numCache>
            </c:numRef>
          </c:cat>
          <c:val>
            <c:numRef>
              <c:f>Graphs!$G$47:$I$47</c:f>
              <c:numCache>
                <c:formatCode>0%</c:formatCode>
                <c:ptCount val="3"/>
                <c:pt idx="0">
                  <c:v>0.19259259259259259</c:v>
                </c:pt>
                <c:pt idx="1">
                  <c:v>8.2089552238805971E-2</c:v>
                </c:pt>
                <c:pt idx="2">
                  <c:v>0.16842105263157894</c:v>
                </c:pt>
              </c:numCache>
            </c:numRef>
          </c:val>
          <c:extLst>
            <c:ext xmlns:c16="http://schemas.microsoft.com/office/drawing/2014/chart" uri="{C3380CC4-5D6E-409C-BE32-E72D297353CC}">
              <c16:uniqueId val="{00000007-52BD-48B4-AAA4-E86AE1673DE7}"/>
            </c:ext>
          </c:extLst>
        </c:ser>
        <c:dLbls>
          <c:showLegendKey val="0"/>
          <c:showVal val="0"/>
          <c:showCatName val="0"/>
          <c:showSerName val="0"/>
          <c:showPercent val="0"/>
          <c:showBubbleSize val="0"/>
        </c:dLbls>
        <c:gapWidth val="150"/>
        <c:shape val="box"/>
        <c:axId val="864649320"/>
        <c:axId val="864658176"/>
        <c:axId val="0"/>
      </c:bar3DChart>
      <c:catAx>
        <c:axId val="8646493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4658176"/>
        <c:crosses val="autoZero"/>
        <c:auto val="1"/>
        <c:lblAlgn val="ctr"/>
        <c:lblOffset val="100"/>
        <c:noMultiLvlLbl val="0"/>
      </c:catAx>
      <c:valAx>
        <c:axId val="8646581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64649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[IME_SI_Dispute_Data 7-24-23 ADJ.xlsx]Received!PivotTable1</c:name>
    <c:fmtId val="8"/>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a:t>
            </a:r>
            <a:r>
              <a:rPr lang="en-US" sz="2400" baseline="0" dirty="0"/>
              <a:t> </a:t>
            </a:r>
            <a:r>
              <a:rPr lang="en-US" sz="2400" dirty="0"/>
              <a:t>SI</a:t>
            </a:r>
            <a:r>
              <a:rPr lang="en-US" sz="2400" baseline="0" dirty="0"/>
              <a:t> IME Disputes </a:t>
            </a:r>
            <a:r>
              <a:rPr lang="en-US" sz="2400" baseline="0" dirty="0" smtClean="0"/>
              <a:t>Received</a:t>
            </a:r>
            <a:endParaRPr lang="en-US" sz="2400" baseline="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Received!$B$3:$B$4</c:f>
              <c:strCache>
                <c:ptCount val="1"/>
                <c:pt idx="0">
                  <c:v>Qtr1</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Received!$A$5:$A$7</c:f>
              <c:strCache>
                <c:ptCount val="2"/>
                <c:pt idx="0">
                  <c:v>2022</c:v>
                </c:pt>
                <c:pt idx="1">
                  <c:v>2023</c:v>
                </c:pt>
              </c:strCache>
            </c:strRef>
          </c:cat>
          <c:val>
            <c:numRef>
              <c:f>Received!$B$5:$B$7</c:f>
              <c:numCache>
                <c:formatCode>General</c:formatCode>
                <c:ptCount val="2"/>
                <c:pt idx="1">
                  <c:v>68</c:v>
                </c:pt>
              </c:numCache>
            </c:numRef>
          </c:val>
          <c:extLst>
            <c:ext xmlns:c16="http://schemas.microsoft.com/office/drawing/2014/chart" uri="{C3380CC4-5D6E-409C-BE32-E72D297353CC}">
              <c16:uniqueId val="{00000000-EF8C-4BFD-811D-D845889CDF00}"/>
            </c:ext>
          </c:extLst>
        </c:ser>
        <c:ser>
          <c:idx val="1"/>
          <c:order val="1"/>
          <c:tx>
            <c:strRef>
              <c:f>Received!$C$3:$C$4</c:f>
              <c:strCache>
                <c:ptCount val="1"/>
                <c:pt idx="0">
                  <c:v>Qtr2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Received!$A$5:$A$7</c:f>
              <c:strCache>
                <c:ptCount val="2"/>
                <c:pt idx="0">
                  <c:v>2022</c:v>
                </c:pt>
                <c:pt idx="1">
                  <c:v>2023</c:v>
                </c:pt>
              </c:strCache>
            </c:strRef>
          </c:cat>
          <c:val>
            <c:numRef>
              <c:f>Received!$C$5:$C$7</c:f>
              <c:numCache>
                <c:formatCode>General</c:formatCode>
                <c:ptCount val="2"/>
                <c:pt idx="1">
                  <c:v>70</c:v>
                </c:pt>
              </c:numCache>
            </c:numRef>
          </c:val>
          <c:extLst>
            <c:ext xmlns:c16="http://schemas.microsoft.com/office/drawing/2014/chart" uri="{C3380CC4-5D6E-409C-BE32-E72D297353CC}">
              <c16:uniqueId val="{00000001-EF8C-4BFD-811D-D845889CDF00}"/>
            </c:ext>
          </c:extLst>
        </c:ser>
        <c:ser>
          <c:idx val="2"/>
          <c:order val="2"/>
          <c:tx>
            <c:strRef>
              <c:f>Received!$D$3:$D$4</c:f>
              <c:strCache>
                <c:ptCount val="1"/>
                <c:pt idx="0">
                  <c:v>Qtr3</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Received!$A$5:$A$7</c:f>
              <c:strCache>
                <c:ptCount val="2"/>
                <c:pt idx="0">
                  <c:v>2022</c:v>
                </c:pt>
                <c:pt idx="1">
                  <c:v>2023</c:v>
                </c:pt>
              </c:strCache>
            </c:strRef>
          </c:cat>
          <c:val>
            <c:numRef>
              <c:f>Received!$D$5:$D$7</c:f>
              <c:numCache>
                <c:formatCode>General</c:formatCode>
                <c:ptCount val="2"/>
                <c:pt idx="0">
                  <c:v>30</c:v>
                </c:pt>
                <c:pt idx="1">
                  <c:v>4</c:v>
                </c:pt>
              </c:numCache>
            </c:numRef>
          </c:val>
          <c:extLst>
            <c:ext xmlns:c16="http://schemas.microsoft.com/office/drawing/2014/chart" uri="{C3380CC4-5D6E-409C-BE32-E72D297353CC}">
              <c16:uniqueId val="{00000002-EF8C-4BFD-811D-D845889CDF00}"/>
            </c:ext>
          </c:extLst>
        </c:ser>
        <c:ser>
          <c:idx val="3"/>
          <c:order val="3"/>
          <c:tx>
            <c:strRef>
              <c:f>Received!$E$3:$E$4</c:f>
              <c:strCache>
                <c:ptCount val="1"/>
                <c:pt idx="0">
                  <c:v>Qtr4</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Received!$A$5:$A$7</c:f>
              <c:strCache>
                <c:ptCount val="2"/>
                <c:pt idx="0">
                  <c:v>2022</c:v>
                </c:pt>
                <c:pt idx="1">
                  <c:v>2023</c:v>
                </c:pt>
              </c:strCache>
            </c:strRef>
          </c:cat>
          <c:val>
            <c:numRef>
              <c:f>Received!$E$5:$E$7</c:f>
              <c:numCache>
                <c:formatCode>General</c:formatCode>
                <c:ptCount val="2"/>
                <c:pt idx="0">
                  <c:v>52</c:v>
                </c:pt>
              </c:numCache>
            </c:numRef>
          </c:val>
          <c:extLst>
            <c:ext xmlns:c16="http://schemas.microsoft.com/office/drawing/2014/chart" uri="{C3380CC4-5D6E-409C-BE32-E72D297353CC}">
              <c16:uniqueId val="{00000003-EF8C-4BFD-811D-D845889CDF00}"/>
            </c:ext>
          </c:extLst>
        </c:ser>
        <c:dLbls>
          <c:dLblPos val="outEnd"/>
          <c:showLegendKey val="0"/>
          <c:showVal val="1"/>
          <c:showCatName val="0"/>
          <c:showSerName val="0"/>
          <c:showPercent val="0"/>
          <c:showBubbleSize val="0"/>
        </c:dLbls>
        <c:gapWidth val="219"/>
        <c:overlap val="-27"/>
        <c:axId val="611535016"/>
        <c:axId val="611529112"/>
      </c:barChart>
      <c:catAx>
        <c:axId val="6115350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11529112"/>
        <c:crosses val="autoZero"/>
        <c:auto val="1"/>
        <c:lblAlgn val="ctr"/>
        <c:lblOffset val="100"/>
        <c:noMultiLvlLbl val="0"/>
      </c:catAx>
      <c:valAx>
        <c:axId val="611529112"/>
        <c:scaling>
          <c:orientation val="minMax"/>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Number of IME Disputes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611535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[IME_SI_Dispute_Data 7-24-23 ADJ.xlsx]% Complaint Reasons!PivotTable2</c:name>
    <c:fmtId val="4"/>
  </c:pivotSource>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400" dirty="0"/>
              <a:t>SI</a:t>
            </a:r>
            <a:r>
              <a:rPr lang="en-US" sz="2400" baseline="0" dirty="0"/>
              <a:t> IME Dispute Complaint </a:t>
            </a:r>
            <a:r>
              <a:rPr lang="en-US" sz="2400" baseline="0" dirty="0" smtClean="0"/>
              <a:t>Reasons</a:t>
            </a:r>
            <a:endParaRPr lang="en-US" sz="2400" baseline="0" dirty="0"/>
          </a:p>
        </c:rich>
      </c:tx>
      <c:layout>
        <c:manualLayout>
          <c:xMode val="edge"/>
          <c:yMode val="edge"/>
          <c:x val="0.25420292775730902"/>
          <c:y val="2.8021107542997359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dLbls>
          <c:dLblPos val="outEnd"/>
          <c:showLegendKey val="0"/>
          <c:showVal val="1"/>
          <c:showCatName val="0"/>
          <c:showSerName val="0"/>
          <c:showPercent val="0"/>
          <c:showBubbleSize val="0"/>
        </c:dLbls>
        <c:gapWidth val="182"/>
        <c:axId val="861897656"/>
        <c:axId val="861894704"/>
      </c:barChart>
      <c:catAx>
        <c:axId val="86189765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61894704"/>
        <c:crosses val="autoZero"/>
        <c:auto val="1"/>
        <c:lblAlgn val="ctr"/>
        <c:lblOffset val="100"/>
        <c:noMultiLvlLbl val="0"/>
      </c:catAx>
      <c:valAx>
        <c:axId val="861894704"/>
        <c:scaling>
          <c:orientation val="minMax"/>
        </c:scaling>
        <c:delete val="1"/>
        <c:axPos val="b"/>
        <c:numFmt formatCode="0.00%" sourceLinked="1"/>
        <c:majorTickMark val="none"/>
        <c:minorTickMark val="none"/>
        <c:tickLblPos val="nextTo"/>
        <c:crossAx val="861897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pivotOptions>
    </c:ext>
    <c:ext xmlns:c16="http://schemas.microsoft.com/office/drawing/2014/chart" uri="{E28EC0CA-F0BB-4C9C-879D-F8772B89E7AC}">
      <c16:pivotOptions16>
        <c16:showExpandCollapseFieldButtons val="1"/>
      </c16:pivotOptions16>
    </c:ext>
  </c:extLst>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[IME_SI_Dispute_Data 7-24-23 ADJ.xlsx]Sheet6!PivotTable4</c:name>
    <c:fmtId val="4"/>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SI</a:t>
            </a:r>
            <a:r>
              <a:rPr lang="en-US" sz="2400" baseline="0" dirty="0"/>
              <a:t> IME Dispute Complaint </a:t>
            </a:r>
            <a:r>
              <a:rPr lang="en-US" sz="2400" baseline="0" dirty="0" smtClean="0"/>
              <a:t>Reasons</a:t>
            </a:r>
            <a:endParaRPr lang="en-US" sz="2400" baseline="0" dirty="0"/>
          </a:p>
        </c:rich>
      </c:tx>
      <c:layout>
        <c:manualLayout>
          <c:xMode val="edge"/>
          <c:yMode val="edge"/>
          <c:x val="0.24760406582768635"/>
          <c:y val="2.90525741370948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Sheet6!$B$4</c:f>
              <c:strCache>
                <c:ptCount val="1"/>
                <c:pt idx="0">
                  <c:v>Total</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Sheet6!$A$5:$A$13</c:f>
              <c:strCache>
                <c:ptCount val="8"/>
                <c:pt idx="0">
                  <c:v>Assignment letter issue</c:v>
                </c:pt>
                <c:pt idx="1">
                  <c:v>Case progress</c:v>
                </c:pt>
                <c:pt idx="2">
                  <c:v>Conduct of Examiner</c:v>
                </c:pt>
                <c:pt idx="3">
                  <c:v>IME Report not sent to AP</c:v>
                </c:pt>
                <c:pt idx="4">
                  <c:v>Number of IMEs</c:v>
                </c:pt>
                <c:pt idx="5">
                  <c:v>Other</c:v>
                </c:pt>
                <c:pt idx="6">
                  <c:v>Prior IME already addressed the issue</c:v>
                </c:pt>
                <c:pt idx="7">
                  <c:v>Reasonably convenient location</c:v>
                </c:pt>
              </c:strCache>
            </c:strRef>
          </c:cat>
          <c:val>
            <c:numRef>
              <c:f>Sheet6!$B$5:$B$13</c:f>
              <c:numCache>
                <c:formatCode>0.00%</c:formatCode>
                <c:ptCount val="8"/>
                <c:pt idx="0">
                  <c:v>0.17741935483870969</c:v>
                </c:pt>
                <c:pt idx="1">
                  <c:v>0.33870967741935482</c:v>
                </c:pt>
                <c:pt idx="2">
                  <c:v>1.6129032258064516E-2</c:v>
                </c:pt>
                <c:pt idx="3">
                  <c:v>5.3763440860215058E-3</c:v>
                </c:pt>
                <c:pt idx="4">
                  <c:v>0.24731182795698925</c:v>
                </c:pt>
                <c:pt idx="5">
                  <c:v>6.4516129032258063E-2</c:v>
                </c:pt>
                <c:pt idx="6">
                  <c:v>4.3010752688172046E-2</c:v>
                </c:pt>
                <c:pt idx="7">
                  <c:v>0.10752688172043011</c:v>
                </c:pt>
              </c:numCache>
            </c:numRef>
          </c:val>
          <c:extLst>
            <c:ext xmlns:c16="http://schemas.microsoft.com/office/drawing/2014/chart" uri="{C3380CC4-5D6E-409C-BE32-E72D297353CC}">
              <c16:uniqueId val="{00000000-85B9-4D30-B8A4-B8425CEB790D}"/>
            </c:ext>
          </c:extLst>
        </c:ser>
        <c:dLbls>
          <c:dLblPos val="outEnd"/>
          <c:showLegendKey val="0"/>
          <c:showVal val="1"/>
          <c:showCatName val="0"/>
          <c:showSerName val="0"/>
          <c:showPercent val="0"/>
          <c:showBubbleSize val="0"/>
        </c:dLbls>
        <c:gapWidth val="182"/>
        <c:axId val="1300624088"/>
        <c:axId val="1300629008"/>
      </c:barChart>
      <c:catAx>
        <c:axId val="13006240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00629008"/>
        <c:crosses val="autoZero"/>
        <c:auto val="1"/>
        <c:lblAlgn val="ctr"/>
        <c:lblOffset val="100"/>
        <c:noMultiLvlLbl val="0"/>
      </c:catAx>
      <c:valAx>
        <c:axId val="1300629008"/>
        <c:scaling>
          <c:orientation val="minMax"/>
        </c:scaling>
        <c:delete val="1"/>
        <c:axPos val="b"/>
        <c:numFmt formatCode="0.00%" sourceLinked="1"/>
        <c:majorTickMark val="none"/>
        <c:minorTickMark val="none"/>
        <c:tickLblPos val="nextTo"/>
        <c:crossAx val="1300624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[IME_SI_Dispute_Data 7-24-23 ADJ.xlsx]% Outcome Codes!PivotTable3</c:name>
    <c:fmtId val="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SI</a:t>
            </a:r>
            <a:r>
              <a:rPr lang="en-US" sz="2400" baseline="0" dirty="0"/>
              <a:t> IME Dispute </a:t>
            </a:r>
            <a:r>
              <a:rPr lang="en-US" sz="2400" baseline="0" dirty="0" smtClean="0"/>
              <a:t>Outcomes</a:t>
            </a:r>
            <a:endParaRPr lang="en-US" sz="2400" baseline="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6">
              <a:lumMod val="60000"/>
              <a:lumOff val="40000"/>
            </a:schemeClr>
          </a:solidFill>
          <a:ln>
            <a:solidFill>
              <a:schemeClr val="accent6">
                <a:lumMod val="75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6">
              <a:lumMod val="60000"/>
              <a:lumOff val="40000"/>
            </a:schemeClr>
          </a:solidFill>
          <a:ln>
            <a:solidFill>
              <a:schemeClr val="accent6">
                <a:lumMod val="75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6">
              <a:lumMod val="60000"/>
              <a:lumOff val="40000"/>
            </a:schemeClr>
          </a:solidFill>
          <a:ln>
            <a:solidFill>
              <a:schemeClr val="accent6">
                <a:lumMod val="75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 Outcome Codes'!$B$4</c:f>
              <c:strCache>
                <c:ptCount val="1"/>
                <c:pt idx="0">
                  <c:v>Total</c:v>
                </c:pt>
              </c:strCache>
            </c:strRef>
          </c:tx>
          <c:spPr>
            <a:solidFill>
              <a:srgbClr val="FFFF00"/>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Outcome Codes'!$A$5:$A$10</c:f>
              <c:strCache>
                <c:ptCount val="5"/>
                <c:pt idx="0">
                  <c:v>Forwarded for provider review</c:v>
                </c:pt>
                <c:pt idx="1">
                  <c:v>Order issued in favor of employer - IME appropriate</c:v>
                </c:pt>
                <c:pt idx="2">
                  <c:v>Order issued in favor of worker - IME not appropriate</c:v>
                </c:pt>
                <c:pt idx="3">
                  <c:v>Postpone</c:v>
                </c:pt>
                <c:pt idx="4">
                  <c:v>Worker did not provide sufficient information</c:v>
                </c:pt>
              </c:strCache>
            </c:strRef>
          </c:cat>
          <c:val>
            <c:numRef>
              <c:f>'% Outcome Codes'!$B$5:$B$10</c:f>
              <c:numCache>
                <c:formatCode>0.00%</c:formatCode>
                <c:ptCount val="5"/>
                <c:pt idx="0">
                  <c:v>1.6129032258064516E-2</c:v>
                </c:pt>
                <c:pt idx="1">
                  <c:v>0.25806451612903225</c:v>
                </c:pt>
                <c:pt idx="2">
                  <c:v>0.489247311827957</c:v>
                </c:pt>
                <c:pt idx="3">
                  <c:v>0.15591397849462366</c:v>
                </c:pt>
                <c:pt idx="4">
                  <c:v>8.0645161290322578E-2</c:v>
                </c:pt>
              </c:numCache>
            </c:numRef>
          </c:val>
          <c:extLst>
            <c:ext xmlns:c16="http://schemas.microsoft.com/office/drawing/2014/chart" uri="{C3380CC4-5D6E-409C-BE32-E72D297353CC}">
              <c16:uniqueId val="{00000000-5AE0-420C-8EB5-9945B1B44F21}"/>
            </c:ext>
          </c:extLst>
        </c:ser>
        <c:dLbls>
          <c:dLblPos val="outEnd"/>
          <c:showLegendKey val="0"/>
          <c:showVal val="1"/>
          <c:showCatName val="0"/>
          <c:showSerName val="0"/>
          <c:showPercent val="0"/>
          <c:showBubbleSize val="0"/>
        </c:dLbls>
        <c:gapWidth val="182"/>
        <c:axId val="791671224"/>
        <c:axId val="788390632"/>
      </c:barChart>
      <c:catAx>
        <c:axId val="791671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88390632"/>
        <c:crosses val="autoZero"/>
        <c:auto val="1"/>
        <c:lblAlgn val="ctr"/>
        <c:lblOffset val="100"/>
        <c:noMultiLvlLbl val="0"/>
      </c:catAx>
      <c:valAx>
        <c:axId val="788390632"/>
        <c:scaling>
          <c:orientation val="minMax"/>
        </c:scaling>
        <c:delete val="1"/>
        <c:axPos val="b"/>
        <c:numFmt formatCode="0.00%" sourceLinked="1"/>
        <c:majorTickMark val="none"/>
        <c:minorTickMark val="none"/>
        <c:tickLblPos val="nextTo"/>
        <c:crossAx val="791671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[Examiner Survey Tracking.xlsx]Exit - Reasons!PivotTable2</c:name>
    <c:fmtId val="40"/>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Reasons for Leaving</a:t>
            </a:r>
          </a:p>
          <a:p>
            <a:pPr>
              <a:defRPr/>
            </a:pPr>
            <a:r>
              <a:rPr lang="en-US" sz="1800"/>
              <a:t>06/2021 - Present</a:t>
            </a:r>
          </a:p>
        </c:rich>
      </c:tx>
      <c:layout>
        <c:manualLayout>
          <c:xMode val="edge"/>
          <c:yMode val="edge"/>
          <c:x val="0.35119202618223783"/>
          <c:y val="3.73670396463599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pivotFmt>
      <c:pivotFmt>
        <c:idx val="31"/>
        <c:spPr>
          <a:solidFill>
            <a:schemeClr val="accent1"/>
          </a:solidFill>
          <a:ln>
            <a:noFill/>
          </a:ln>
          <a:effectLst/>
        </c:spPr>
      </c:pivotFmt>
      <c:pivotFmt>
        <c:idx val="32"/>
        <c:spPr>
          <a:solidFill>
            <a:schemeClr val="accent1"/>
          </a:solidFill>
          <a:ln>
            <a:noFill/>
          </a:ln>
          <a:effectLst/>
        </c:spPr>
      </c:pivotFmt>
      <c:pivotFmt>
        <c:idx val="33"/>
        <c:spPr>
          <a:solidFill>
            <a:schemeClr val="accent1"/>
          </a:solidFill>
          <a:ln>
            <a:noFill/>
          </a:ln>
          <a:effectLst/>
        </c:spPr>
      </c:pivotFmt>
      <c:pivotFmt>
        <c:idx val="34"/>
        <c:spPr>
          <a:solidFill>
            <a:schemeClr val="accent1"/>
          </a:solidFill>
          <a:ln>
            <a:noFill/>
          </a:ln>
          <a:effectLst/>
        </c:spPr>
      </c:pivotFmt>
      <c:pivotFmt>
        <c:idx val="35"/>
        <c:spPr>
          <a:solidFill>
            <a:schemeClr val="accent1"/>
          </a:solidFill>
          <a:ln>
            <a:noFill/>
          </a:ln>
          <a:effectLst/>
        </c:spPr>
      </c:pivotFmt>
      <c:pivotFmt>
        <c:idx val="36"/>
        <c:spPr>
          <a:solidFill>
            <a:schemeClr val="accent1"/>
          </a:solidFill>
          <a:ln>
            <a:noFill/>
          </a:ln>
          <a:effectLst/>
        </c:spPr>
      </c:pivotFmt>
      <c:pivotFmt>
        <c:idx val="37"/>
        <c:spPr>
          <a:solidFill>
            <a:schemeClr val="accent1"/>
          </a:solidFill>
          <a:ln>
            <a:noFill/>
          </a:ln>
          <a:effectLst/>
        </c:spPr>
      </c:pivotFmt>
      <c:pivotFmt>
        <c:idx val="38"/>
        <c:spPr>
          <a:solidFill>
            <a:schemeClr val="accent1"/>
          </a:solidFill>
          <a:ln>
            <a:noFill/>
          </a:ln>
          <a:effectLst/>
        </c:spPr>
      </c:pivotFmt>
      <c:pivotFmt>
        <c:idx val="39"/>
        <c:spPr>
          <a:solidFill>
            <a:schemeClr val="accent1"/>
          </a:solidFill>
          <a:ln>
            <a:noFill/>
          </a:ln>
          <a:effectLst/>
        </c:spPr>
      </c:pivotFmt>
      <c:pivotFmt>
        <c:idx val="40"/>
        <c:spPr>
          <a:solidFill>
            <a:schemeClr val="accent1"/>
          </a:solidFill>
          <a:ln>
            <a:noFill/>
          </a:ln>
          <a:effectLst/>
        </c:spPr>
        <c:marker>
          <c:symbol val="none"/>
        </c:marker>
      </c:pivotFmt>
      <c:pivotFmt>
        <c:idx val="41"/>
        <c:spPr>
          <a:solidFill>
            <a:schemeClr val="accent1"/>
          </a:solidFill>
          <a:ln>
            <a:noFill/>
          </a:ln>
          <a:effectLst/>
        </c:spPr>
      </c:pivotFmt>
      <c:pivotFmt>
        <c:idx val="42"/>
        <c:spPr>
          <a:solidFill>
            <a:schemeClr val="accent1"/>
          </a:solidFill>
          <a:ln>
            <a:noFill/>
          </a:ln>
          <a:effectLst/>
        </c:spPr>
      </c:pivotFmt>
      <c:pivotFmt>
        <c:idx val="43"/>
        <c:spPr>
          <a:solidFill>
            <a:schemeClr val="accent1"/>
          </a:solidFill>
          <a:ln>
            <a:noFill/>
          </a:ln>
          <a:effectLst/>
        </c:spPr>
      </c:pivotFmt>
      <c:pivotFmt>
        <c:idx val="44"/>
        <c:spPr>
          <a:solidFill>
            <a:schemeClr val="accent1"/>
          </a:solidFill>
          <a:ln>
            <a:noFill/>
          </a:ln>
          <a:effectLst/>
        </c:spPr>
      </c:pivotFmt>
      <c:pivotFmt>
        <c:idx val="45"/>
        <c:spPr>
          <a:solidFill>
            <a:schemeClr val="accent1"/>
          </a:solidFill>
          <a:ln>
            <a:noFill/>
          </a:ln>
          <a:effectLst/>
        </c:spPr>
      </c:pivotFmt>
      <c:pivotFmt>
        <c:idx val="46"/>
        <c:spPr>
          <a:solidFill>
            <a:schemeClr val="accent1"/>
          </a:solidFill>
          <a:ln>
            <a:noFill/>
          </a:ln>
          <a:effectLst/>
        </c:spPr>
      </c:pivotFmt>
      <c:pivotFmt>
        <c:idx val="47"/>
        <c:spPr>
          <a:solidFill>
            <a:schemeClr val="accent1"/>
          </a:solidFill>
          <a:ln>
            <a:noFill/>
          </a:ln>
          <a:effectLst/>
        </c:spPr>
      </c:pivotFmt>
      <c:pivotFmt>
        <c:idx val="48"/>
        <c:spPr>
          <a:solidFill>
            <a:schemeClr val="accent1"/>
          </a:solidFill>
          <a:ln>
            <a:noFill/>
          </a:ln>
          <a:effectLst/>
        </c:spPr>
      </c:pivotFmt>
      <c:pivotFmt>
        <c:idx val="49"/>
        <c:spPr>
          <a:solidFill>
            <a:schemeClr val="accent1"/>
          </a:solidFill>
          <a:ln>
            <a:noFill/>
          </a:ln>
          <a:effectLst/>
        </c:spPr>
      </c:pivotFmt>
      <c:pivotFmt>
        <c:idx val="50"/>
        <c:spPr>
          <a:solidFill>
            <a:schemeClr val="accent1"/>
          </a:solidFill>
          <a:ln>
            <a:noFill/>
          </a:ln>
          <a:effectLst/>
        </c:spPr>
        <c:marker>
          <c:symbol val="none"/>
        </c:marker>
      </c:pivotFmt>
      <c:pivotFmt>
        <c:idx val="51"/>
        <c:spPr>
          <a:solidFill>
            <a:schemeClr val="accent1"/>
          </a:solidFill>
          <a:ln>
            <a:noFill/>
          </a:ln>
          <a:effectLst/>
        </c:spPr>
      </c:pivotFmt>
      <c:pivotFmt>
        <c:idx val="52"/>
        <c:spPr>
          <a:solidFill>
            <a:schemeClr val="accent1"/>
          </a:solidFill>
          <a:ln>
            <a:noFill/>
          </a:ln>
          <a:effectLst/>
        </c:spPr>
      </c:pivotFmt>
      <c:pivotFmt>
        <c:idx val="53"/>
        <c:spPr>
          <a:solidFill>
            <a:schemeClr val="accent1"/>
          </a:solidFill>
          <a:ln>
            <a:noFill/>
          </a:ln>
          <a:effectLst/>
        </c:spPr>
      </c:pivotFmt>
      <c:pivotFmt>
        <c:idx val="54"/>
        <c:spPr>
          <a:solidFill>
            <a:schemeClr val="accent1"/>
          </a:solidFill>
          <a:ln>
            <a:noFill/>
          </a:ln>
          <a:effectLst/>
        </c:spPr>
      </c:pivotFmt>
      <c:pivotFmt>
        <c:idx val="55"/>
        <c:spPr>
          <a:solidFill>
            <a:schemeClr val="accent1"/>
          </a:solidFill>
          <a:ln>
            <a:noFill/>
          </a:ln>
          <a:effectLst/>
        </c:spPr>
      </c:pivotFmt>
      <c:pivotFmt>
        <c:idx val="56"/>
        <c:spPr>
          <a:solidFill>
            <a:schemeClr val="accent1"/>
          </a:solidFill>
          <a:ln>
            <a:noFill/>
          </a:ln>
          <a:effectLst/>
        </c:spPr>
      </c:pivotFmt>
      <c:pivotFmt>
        <c:idx val="57"/>
        <c:spPr>
          <a:solidFill>
            <a:schemeClr val="accent1"/>
          </a:solidFill>
          <a:ln>
            <a:noFill/>
          </a:ln>
          <a:effectLst/>
        </c:spPr>
      </c:pivotFmt>
      <c:pivotFmt>
        <c:idx val="58"/>
        <c:spPr>
          <a:solidFill>
            <a:schemeClr val="accent1"/>
          </a:solidFill>
          <a:ln>
            <a:noFill/>
          </a:ln>
          <a:effectLst/>
        </c:spPr>
      </c:pivotFmt>
      <c:pivotFmt>
        <c:idx val="59"/>
        <c:spPr>
          <a:solidFill>
            <a:schemeClr val="accent1"/>
          </a:solidFill>
          <a:ln>
            <a:noFill/>
          </a:ln>
          <a:effectLst/>
        </c:spPr>
      </c:pivotFmt>
      <c:pivotFmt>
        <c:idx val="60"/>
        <c:spPr>
          <a:solidFill>
            <a:schemeClr val="accent1"/>
          </a:solidFill>
          <a:ln>
            <a:noFill/>
          </a:ln>
          <a:effectLst/>
        </c:spPr>
        <c:marker>
          <c:symbol val="none"/>
        </c:marker>
      </c:pivotFmt>
      <c:pivotFmt>
        <c:idx val="61"/>
        <c:spPr>
          <a:solidFill>
            <a:schemeClr val="accent1"/>
          </a:solidFill>
          <a:ln>
            <a:noFill/>
          </a:ln>
          <a:effectLst/>
        </c:spPr>
      </c:pivotFmt>
      <c:pivotFmt>
        <c:idx val="62"/>
        <c:spPr>
          <a:solidFill>
            <a:schemeClr val="accent1"/>
          </a:solidFill>
          <a:ln>
            <a:noFill/>
          </a:ln>
          <a:effectLst/>
        </c:spPr>
      </c:pivotFmt>
      <c:pivotFmt>
        <c:idx val="63"/>
        <c:spPr>
          <a:solidFill>
            <a:schemeClr val="accent1"/>
          </a:solidFill>
          <a:ln>
            <a:noFill/>
          </a:ln>
          <a:effectLst/>
        </c:spPr>
      </c:pivotFmt>
      <c:pivotFmt>
        <c:idx val="64"/>
        <c:spPr>
          <a:solidFill>
            <a:schemeClr val="accent1"/>
          </a:solidFill>
          <a:ln>
            <a:noFill/>
          </a:ln>
          <a:effectLst/>
        </c:spPr>
      </c:pivotFmt>
      <c:pivotFmt>
        <c:idx val="65"/>
        <c:spPr>
          <a:solidFill>
            <a:schemeClr val="accent1"/>
          </a:solidFill>
          <a:ln>
            <a:noFill/>
          </a:ln>
          <a:effectLst/>
        </c:spPr>
      </c:pivotFmt>
      <c:pivotFmt>
        <c:idx val="66"/>
        <c:spPr>
          <a:solidFill>
            <a:schemeClr val="accent1"/>
          </a:solidFill>
          <a:ln>
            <a:noFill/>
          </a:ln>
          <a:effectLst/>
        </c:spPr>
      </c:pivotFmt>
      <c:pivotFmt>
        <c:idx val="67"/>
        <c:spPr>
          <a:solidFill>
            <a:schemeClr val="accent1"/>
          </a:solidFill>
          <a:ln>
            <a:noFill/>
          </a:ln>
          <a:effectLst/>
        </c:spPr>
      </c:pivotFmt>
      <c:pivotFmt>
        <c:idx val="68"/>
        <c:spPr>
          <a:solidFill>
            <a:schemeClr val="accent1"/>
          </a:solidFill>
          <a:ln>
            <a:noFill/>
          </a:ln>
          <a:effectLst/>
        </c:spPr>
      </c:pivotFmt>
      <c:pivotFmt>
        <c:idx val="69"/>
        <c:spPr>
          <a:solidFill>
            <a:schemeClr val="accent1"/>
          </a:solidFill>
          <a:ln>
            <a:noFill/>
          </a:ln>
          <a:effectLst/>
        </c:spPr>
      </c:pivotFmt>
      <c:pivotFmt>
        <c:idx val="70"/>
        <c:spPr>
          <a:solidFill>
            <a:schemeClr val="accent1"/>
          </a:solidFill>
          <a:ln>
            <a:noFill/>
          </a:ln>
          <a:effectLst/>
        </c:spPr>
        <c:marker>
          <c:symbol val="none"/>
        </c:marker>
      </c:pivotFmt>
      <c:pivotFmt>
        <c:idx val="71"/>
        <c:spPr>
          <a:solidFill>
            <a:schemeClr val="accent1"/>
          </a:solidFill>
          <a:ln>
            <a:noFill/>
          </a:ln>
          <a:effectLst/>
        </c:spPr>
      </c:pivotFmt>
      <c:pivotFmt>
        <c:idx val="72"/>
        <c:spPr>
          <a:solidFill>
            <a:schemeClr val="accent1"/>
          </a:solidFill>
          <a:ln>
            <a:noFill/>
          </a:ln>
          <a:effectLst/>
        </c:spPr>
      </c:pivotFmt>
      <c:pivotFmt>
        <c:idx val="73"/>
        <c:spPr>
          <a:solidFill>
            <a:schemeClr val="accent1"/>
          </a:solidFill>
          <a:ln>
            <a:noFill/>
          </a:ln>
          <a:effectLst/>
        </c:spPr>
      </c:pivotFmt>
      <c:pivotFmt>
        <c:idx val="74"/>
        <c:spPr>
          <a:solidFill>
            <a:schemeClr val="accent1"/>
          </a:solidFill>
          <a:ln>
            <a:noFill/>
          </a:ln>
          <a:effectLst/>
        </c:spPr>
      </c:pivotFmt>
      <c:pivotFmt>
        <c:idx val="75"/>
        <c:spPr>
          <a:solidFill>
            <a:schemeClr val="accent1"/>
          </a:solidFill>
          <a:ln>
            <a:noFill/>
          </a:ln>
          <a:effectLst/>
        </c:spPr>
      </c:pivotFmt>
      <c:pivotFmt>
        <c:idx val="76"/>
        <c:spPr>
          <a:solidFill>
            <a:schemeClr val="accent1"/>
          </a:solidFill>
          <a:ln>
            <a:noFill/>
          </a:ln>
          <a:effectLst/>
        </c:spPr>
      </c:pivotFmt>
      <c:pivotFmt>
        <c:idx val="77"/>
        <c:spPr>
          <a:solidFill>
            <a:schemeClr val="accent1"/>
          </a:solidFill>
          <a:ln>
            <a:noFill/>
          </a:ln>
          <a:effectLst/>
        </c:spPr>
      </c:pivotFmt>
      <c:pivotFmt>
        <c:idx val="78"/>
        <c:spPr>
          <a:solidFill>
            <a:schemeClr val="accent1"/>
          </a:solidFill>
          <a:ln>
            <a:noFill/>
          </a:ln>
          <a:effectLst/>
        </c:spPr>
      </c:pivotFmt>
      <c:pivotFmt>
        <c:idx val="79"/>
        <c:spPr>
          <a:solidFill>
            <a:schemeClr val="accent1"/>
          </a:solidFill>
          <a:ln>
            <a:noFill/>
          </a:ln>
          <a:effectLst/>
        </c:spPr>
      </c:pivotFmt>
      <c:pivotFmt>
        <c:idx val="80"/>
        <c:spPr>
          <a:solidFill>
            <a:schemeClr val="accent1"/>
          </a:solidFill>
          <a:ln>
            <a:noFill/>
          </a:ln>
          <a:effectLst/>
        </c:spPr>
        <c:marker>
          <c:symbol val="none"/>
        </c:marker>
      </c:pivotFmt>
      <c:pivotFmt>
        <c:idx val="81"/>
        <c:spPr>
          <a:solidFill>
            <a:schemeClr val="accent1"/>
          </a:solidFill>
          <a:ln>
            <a:noFill/>
          </a:ln>
          <a:effectLst/>
        </c:spPr>
      </c:pivotFmt>
      <c:pivotFmt>
        <c:idx val="82"/>
        <c:spPr>
          <a:solidFill>
            <a:schemeClr val="accent1"/>
          </a:solidFill>
          <a:ln>
            <a:noFill/>
          </a:ln>
          <a:effectLst/>
        </c:spPr>
      </c:pivotFmt>
      <c:pivotFmt>
        <c:idx val="83"/>
        <c:spPr>
          <a:solidFill>
            <a:schemeClr val="accent1"/>
          </a:solidFill>
          <a:ln>
            <a:noFill/>
          </a:ln>
          <a:effectLst/>
        </c:spPr>
      </c:pivotFmt>
      <c:pivotFmt>
        <c:idx val="84"/>
        <c:spPr>
          <a:solidFill>
            <a:schemeClr val="accent1"/>
          </a:solidFill>
          <a:ln>
            <a:noFill/>
          </a:ln>
          <a:effectLst/>
        </c:spPr>
      </c:pivotFmt>
      <c:pivotFmt>
        <c:idx val="85"/>
        <c:spPr>
          <a:solidFill>
            <a:schemeClr val="accent1"/>
          </a:solidFill>
          <a:ln>
            <a:noFill/>
          </a:ln>
          <a:effectLst/>
        </c:spPr>
      </c:pivotFmt>
      <c:pivotFmt>
        <c:idx val="86"/>
        <c:spPr>
          <a:solidFill>
            <a:schemeClr val="accent1"/>
          </a:solidFill>
          <a:ln>
            <a:noFill/>
          </a:ln>
          <a:effectLst/>
        </c:spPr>
      </c:pivotFmt>
      <c:pivotFmt>
        <c:idx val="87"/>
        <c:spPr>
          <a:solidFill>
            <a:schemeClr val="accent1"/>
          </a:solidFill>
          <a:ln>
            <a:noFill/>
          </a:ln>
          <a:effectLst/>
        </c:spPr>
      </c:pivotFmt>
      <c:pivotFmt>
        <c:idx val="88"/>
        <c:spPr>
          <a:solidFill>
            <a:schemeClr val="accent1"/>
          </a:solidFill>
          <a:ln>
            <a:noFill/>
          </a:ln>
          <a:effectLst/>
        </c:spPr>
      </c:pivotFmt>
      <c:pivotFmt>
        <c:idx val="89"/>
        <c:spPr>
          <a:solidFill>
            <a:schemeClr val="accent1"/>
          </a:solidFill>
          <a:ln>
            <a:noFill/>
          </a:ln>
          <a:effectLst/>
        </c:spPr>
      </c:pivotFmt>
      <c:pivotFmt>
        <c:idx val="90"/>
        <c:spPr>
          <a:solidFill>
            <a:schemeClr val="accent1"/>
          </a:solidFill>
          <a:ln>
            <a:noFill/>
          </a:ln>
          <a:effectLst/>
        </c:spPr>
        <c:marker>
          <c:symbol val="none"/>
        </c:marker>
      </c:pivotFmt>
      <c:pivotFmt>
        <c:idx val="91"/>
        <c:spPr>
          <a:solidFill>
            <a:schemeClr val="accent1"/>
          </a:solidFill>
          <a:ln>
            <a:noFill/>
          </a:ln>
          <a:effectLst/>
        </c:spPr>
      </c:pivotFmt>
      <c:pivotFmt>
        <c:idx val="92"/>
        <c:spPr>
          <a:solidFill>
            <a:schemeClr val="accent1"/>
          </a:solidFill>
          <a:ln>
            <a:noFill/>
          </a:ln>
          <a:effectLst/>
        </c:spPr>
      </c:pivotFmt>
      <c:pivotFmt>
        <c:idx val="93"/>
        <c:spPr>
          <a:solidFill>
            <a:schemeClr val="accent1"/>
          </a:solidFill>
          <a:ln>
            <a:noFill/>
          </a:ln>
          <a:effectLst/>
        </c:spPr>
      </c:pivotFmt>
      <c:pivotFmt>
        <c:idx val="94"/>
        <c:spPr>
          <a:solidFill>
            <a:schemeClr val="accent1"/>
          </a:solidFill>
          <a:ln>
            <a:noFill/>
          </a:ln>
          <a:effectLst/>
        </c:spPr>
      </c:pivotFmt>
      <c:pivotFmt>
        <c:idx val="95"/>
        <c:spPr>
          <a:solidFill>
            <a:schemeClr val="accent1"/>
          </a:solidFill>
          <a:ln>
            <a:noFill/>
          </a:ln>
          <a:effectLst/>
        </c:spPr>
      </c:pivotFmt>
      <c:pivotFmt>
        <c:idx val="96"/>
        <c:spPr>
          <a:solidFill>
            <a:schemeClr val="accent1"/>
          </a:solidFill>
          <a:ln>
            <a:noFill/>
          </a:ln>
          <a:effectLst/>
        </c:spPr>
      </c:pivotFmt>
      <c:pivotFmt>
        <c:idx val="97"/>
        <c:spPr>
          <a:solidFill>
            <a:schemeClr val="accent1"/>
          </a:solidFill>
          <a:ln>
            <a:noFill/>
          </a:ln>
          <a:effectLst/>
        </c:spPr>
      </c:pivotFmt>
      <c:pivotFmt>
        <c:idx val="98"/>
        <c:spPr>
          <a:solidFill>
            <a:schemeClr val="accent1"/>
          </a:solidFill>
          <a:ln>
            <a:noFill/>
          </a:ln>
          <a:effectLst/>
        </c:spPr>
      </c:pivotFmt>
      <c:pivotFmt>
        <c:idx val="99"/>
        <c:spPr>
          <a:solidFill>
            <a:schemeClr val="accent1"/>
          </a:solidFill>
          <a:ln>
            <a:noFill/>
          </a:ln>
          <a:effectLst/>
        </c:spPr>
      </c:pivotFmt>
      <c:pivotFmt>
        <c:idx val="100"/>
        <c:spPr>
          <a:solidFill>
            <a:schemeClr val="accent1"/>
          </a:solidFill>
          <a:ln>
            <a:noFill/>
          </a:ln>
          <a:effectLst/>
        </c:spPr>
        <c:marker>
          <c:symbol val="none"/>
        </c:marker>
      </c:pivotFmt>
      <c:pivotFmt>
        <c:idx val="101"/>
        <c:spPr>
          <a:solidFill>
            <a:schemeClr val="accent1"/>
          </a:solidFill>
          <a:ln>
            <a:noFill/>
          </a:ln>
          <a:effectLst/>
        </c:spPr>
      </c:pivotFmt>
      <c:pivotFmt>
        <c:idx val="102"/>
        <c:spPr>
          <a:solidFill>
            <a:schemeClr val="accent1"/>
          </a:solidFill>
          <a:ln>
            <a:noFill/>
          </a:ln>
          <a:effectLst/>
        </c:spPr>
      </c:pivotFmt>
      <c:pivotFmt>
        <c:idx val="103"/>
        <c:spPr>
          <a:solidFill>
            <a:schemeClr val="accent1"/>
          </a:solidFill>
          <a:ln>
            <a:noFill/>
          </a:ln>
          <a:effectLst/>
        </c:spPr>
      </c:pivotFmt>
      <c:pivotFmt>
        <c:idx val="104"/>
        <c:spPr>
          <a:solidFill>
            <a:schemeClr val="accent1"/>
          </a:solidFill>
          <a:ln>
            <a:noFill/>
          </a:ln>
          <a:effectLst/>
        </c:spPr>
      </c:pivotFmt>
      <c:pivotFmt>
        <c:idx val="105"/>
        <c:spPr>
          <a:solidFill>
            <a:schemeClr val="accent1"/>
          </a:solidFill>
          <a:ln>
            <a:noFill/>
          </a:ln>
          <a:effectLst/>
        </c:spPr>
      </c:pivotFmt>
      <c:pivotFmt>
        <c:idx val="106"/>
        <c:spPr>
          <a:solidFill>
            <a:schemeClr val="accent1"/>
          </a:solidFill>
          <a:ln>
            <a:noFill/>
          </a:ln>
          <a:effectLst/>
        </c:spPr>
      </c:pivotFmt>
      <c:pivotFmt>
        <c:idx val="107"/>
        <c:spPr>
          <a:solidFill>
            <a:schemeClr val="accent1"/>
          </a:solidFill>
          <a:ln>
            <a:noFill/>
          </a:ln>
          <a:effectLst/>
        </c:spPr>
      </c:pivotFmt>
      <c:pivotFmt>
        <c:idx val="108"/>
        <c:spPr>
          <a:solidFill>
            <a:schemeClr val="accent1"/>
          </a:solidFill>
          <a:ln>
            <a:noFill/>
          </a:ln>
          <a:effectLst/>
        </c:spPr>
      </c:pivotFmt>
      <c:pivotFmt>
        <c:idx val="109"/>
        <c:spPr>
          <a:solidFill>
            <a:schemeClr val="accent1"/>
          </a:solidFill>
          <a:ln>
            <a:noFill/>
          </a:ln>
          <a:effectLst/>
        </c:spPr>
      </c:pivotFmt>
      <c:pivotFmt>
        <c:idx val="1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1"/>
          <c:showBubbleSize val="0"/>
          <c:extLst>
            <c:ext xmlns:c15="http://schemas.microsoft.com/office/drawing/2012/chart" uri="{CE6537A1-D6FC-4f65-9D91-7224C49458BB}"/>
          </c:extLst>
        </c:dLbl>
      </c:pivotFmt>
      <c:pivotFmt>
        <c:idx val="112"/>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13"/>
        <c:dLbl>
          <c:idx val="0"/>
          <c:layout>
            <c:manualLayout>
              <c:x val="-1.5861210659982479E-2"/>
              <c:y val="2.9239766081871343E-3"/>
            </c:manualLayout>
          </c:layout>
          <c:dLblPos val="bestFit"/>
          <c:showLegendKey val="0"/>
          <c:showVal val="1"/>
          <c:showCatName val="0"/>
          <c:showSerName val="0"/>
          <c:showPercent val="1"/>
          <c:showBubbleSize val="0"/>
          <c:extLst>
            <c:ext xmlns:c15="http://schemas.microsoft.com/office/drawing/2012/chart" uri="{CE6537A1-D6FC-4f65-9D91-7224C49458BB}"/>
          </c:extLst>
        </c:dLbl>
      </c:pivotFmt>
      <c:pivotFmt>
        <c:idx val="114"/>
        <c:dLbl>
          <c:idx val="0"/>
          <c:layout>
            <c:manualLayout>
              <c:x val="1.9826513324978099E-3"/>
              <c:y val="-8.771929824561403E-3"/>
            </c:manualLayout>
          </c:layout>
          <c:dLblPos val="bestFit"/>
          <c:showLegendKey val="0"/>
          <c:showVal val="1"/>
          <c:showCatName val="0"/>
          <c:showSerName val="0"/>
          <c:showPercent val="1"/>
          <c:showBubbleSize val="0"/>
          <c:extLst>
            <c:ext xmlns:c15="http://schemas.microsoft.com/office/drawing/2012/chart" uri="{CE6537A1-D6FC-4f65-9D91-7224C49458BB}"/>
          </c:extLst>
        </c:dLbl>
      </c:pivotFmt>
      <c:pivotFmt>
        <c:idx val="115"/>
        <c:dLbl>
          <c:idx val="0"/>
          <c:layout>
            <c:manualLayout>
              <c:x val="1.9826513324978024E-2"/>
              <c:y val="5.8479532163742687E-3"/>
            </c:manualLayout>
          </c:layout>
          <c:dLblPos val="bestFit"/>
          <c:showLegendKey val="0"/>
          <c:showVal val="1"/>
          <c:showCatName val="0"/>
          <c:showSerName val="0"/>
          <c:showPercent val="1"/>
          <c:showBubbleSize val="0"/>
          <c:extLst>
            <c:ext xmlns:c15="http://schemas.microsoft.com/office/drawing/2012/chart" uri="{CE6537A1-D6FC-4f65-9D91-7224C49458BB}"/>
          </c:extLst>
        </c:dLbl>
      </c:pivotFmt>
      <c:pivotFmt>
        <c:idx val="116"/>
        <c:spPr>
          <a:solidFill>
            <a:schemeClr val="accent1"/>
          </a:solidFill>
          <a:ln>
            <a:noFill/>
          </a:ln>
          <a:effectLst/>
        </c:spPr>
        <c:marker>
          <c:symbol val="none"/>
        </c:marker>
      </c:pivotFmt>
      <c:pivotFmt>
        <c:idx val="1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extLst>
        </c:dLbl>
      </c:pivotFmt>
      <c:pivotFmt>
        <c:idx val="118"/>
        <c:spPr>
          <a:solidFill>
            <a:schemeClr val="accent1"/>
          </a:solidFill>
          <a:ln>
            <a:noFill/>
          </a:ln>
          <a:effectLst/>
        </c:spPr>
      </c:pivotFmt>
      <c:pivotFmt>
        <c:idx val="119"/>
        <c:spPr>
          <a:solidFill>
            <a:schemeClr val="accent1"/>
          </a:solidFill>
          <a:ln>
            <a:noFill/>
          </a:ln>
          <a:effectLst/>
        </c:spPr>
      </c:pivotFmt>
      <c:pivotFmt>
        <c:idx val="120"/>
        <c:spPr>
          <a:solidFill>
            <a:schemeClr val="accent1"/>
          </a:solidFill>
          <a:ln>
            <a:noFill/>
          </a:ln>
          <a:effectLst/>
        </c:spPr>
      </c:pivotFmt>
      <c:pivotFmt>
        <c:idx val="121"/>
        <c:spPr>
          <a:solidFill>
            <a:schemeClr val="accent1"/>
          </a:solidFill>
          <a:ln>
            <a:noFill/>
          </a:ln>
          <a:effectLst/>
        </c:spPr>
      </c:pivotFmt>
      <c:pivotFmt>
        <c:idx val="122"/>
        <c:spPr>
          <a:solidFill>
            <a:schemeClr val="accent1"/>
          </a:solidFill>
          <a:ln>
            <a:noFill/>
          </a:ln>
          <a:effectLst/>
        </c:spPr>
      </c:pivotFmt>
      <c:pivotFmt>
        <c:idx val="123"/>
        <c:spPr>
          <a:solidFill>
            <a:schemeClr val="accent1"/>
          </a:solidFill>
          <a:ln>
            <a:noFill/>
          </a:ln>
          <a:effectLst/>
        </c:spPr>
      </c:pivotFmt>
      <c:pivotFmt>
        <c:idx val="124"/>
        <c:spPr>
          <a:solidFill>
            <a:schemeClr val="accent1"/>
          </a:solidFill>
          <a:ln>
            <a:noFill/>
          </a:ln>
          <a:effectLst/>
        </c:spPr>
      </c:pivotFmt>
      <c:pivotFmt>
        <c:idx val="125"/>
        <c:spPr>
          <a:solidFill>
            <a:schemeClr val="accent1"/>
          </a:solidFill>
          <a:ln>
            <a:noFill/>
          </a:ln>
          <a:effectLst/>
        </c:spPr>
      </c:pivotFmt>
      <c:pivotFmt>
        <c:idx val="126"/>
        <c:spPr>
          <a:solidFill>
            <a:srgbClr val="7030A0"/>
          </a:solidFill>
          <a:ln>
            <a:noFill/>
          </a:ln>
          <a:effectLst/>
        </c:spPr>
      </c:pivotFmt>
      <c:pivotFmt>
        <c:idx val="1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extLst>
        </c:dLbl>
      </c:pivotFmt>
      <c:pivotFmt>
        <c:idx val="128"/>
        <c:spPr>
          <a:solidFill>
            <a:schemeClr val="accent1"/>
          </a:solidFill>
          <a:ln>
            <a:noFill/>
          </a:ln>
          <a:effectLst/>
        </c:spPr>
      </c:pivotFmt>
      <c:pivotFmt>
        <c:idx val="129"/>
        <c:spPr>
          <a:solidFill>
            <a:schemeClr val="accent1"/>
          </a:solidFill>
          <a:ln>
            <a:noFill/>
          </a:ln>
          <a:effectLst/>
        </c:spPr>
      </c:pivotFmt>
      <c:pivotFmt>
        <c:idx val="130"/>
        <c:spPr>
          <a:solidFill>
            <a:schemeClr val="accent1"/>
          </a:solidFill>
          <a:ln>
            <a:noFill/>
          </a:ln>
          <a:effectLst/>
        </c:spPr>
      </c:pivotFmt>
      <c:pivotFmt>
        <c:idx val="131"/>
        <c:spPr>
          <a:solidFill>
            <a:schemeClr val="accent1"/>
          </a:solidFill>
          <a:ln>
            <a:noFill/>
          </a:ln>
          <a:effectLst/>
        </c:spPr>
      </c:pivotFmt>
      <c:pivotFmt>
        <c:idx val="132"/>
        <c:spPr>
          <a:solidFill>
            <a:schemeClr val="accent1"/>
          </a:solidFill>
          <a:ln>
            <a:noFill/>
          </a:ln>
          <a:effectLst/>
        </c:spPr>
      </c:pivotFmt>
      <c:pivotFmt>
        <c:idx val="133"/>
        <c:spPr>
          <a:solidFill>
            <a:schemeClr val="accent1"/>
          </a:solidFill>
          <a:ln>
            <a:noFill/>
          </a:ln>
          <a:effectLst/>
        </c:spPr>
      </c:pivotFmt>
      <c:pivotFmt>
        <c:idx val="134"/>
        <c:spPr>
          <a:solidFill>
            <a:srgbClr val="7030A0"/>
          </a:solidFill>
          <a:ln>
            <a:noFill/>
          </a:ln>
          <a:effectLst/>
        </c:spPr>
      </c:pivotFmt>
      <c:pivotFmt>
        <c:idx val="135"/>
        <c:spPr>
          <a:solidFill>
            <a:schemeClr val="accent1"/>
          </a:solidFill>
          <a:ln>
            <a:noFill/>
          </a:ln>
          <a:effectLst/>
        </c:spPr>
      </c:pivotFmt>
      <c:pivotFmt>
        <c:idx val="136"/>
        <c:spPr>
          <a:solidFill>
            <a:schemeClr val="accent1"/>
          </a:solidFill>
          <a:ln>
            <a:noFill/>
          </a:ln>
          <a:effectLst/>
        </c:spPr>
      </c:pivotFmt>
      <c:pivotFmt>
        <c:idx val="1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extLst>
        </c:dLbl>
      </c:pivotFmt>
      <c:pivotFmt>
        <c:idx val="138"/>
        <c:spPr>
          <a:solidFill>
            <a:schemeClr val="accent1"/>
          </a:solidFill>
          <a:ln>
            <a:noFill/>
          </a:ln>
          <a:effectLst/>
        </c:spPr>
      </c:pivotFmt>
      <c:pivotFmt>
        <c:idx val="139"/>
        <c:spPr>
          <a:solidFill>
            <a:schemeClr val="accent1"/>
          </a:solidFill>
          <a:ln>
            <a:noFill/>
          </a:ln>
          <a:effectLst/>
        </c:spPr>
      </c:pivotFmt>
      <c:pivotFmt>
        <c:idx val="140"/>
        <c:spPr>
          <a:solidFill>
            <a:schemeClr val="accent1"/>
          </a:solidFill>
          <a:ln>
            <a:noFill/>
          </a:ln>
          <a:effectLst/>
        </c:spPr>
      </c:pivotFmt>
      <c:pivotFmt>
        <c:idx val="141"/>
        <c:spPr>
          <a:solidFill>
            <a:schemeClr val="accent1"/>
          </a:solidFill>
          <a:ln>
            <a:noFill/>
          </a:ln>
          <a:effectLst/>
        </c:spPr>
      </c:pivotFmt>
      <c:pivotFmt>
        <c:idx val="142"/>
        <c:spPr>
          <a:solidFill>
            <a:schemeClr val="accent1"/>
          </a:solidFill>
          <a:ln>
            <a:noFill/>
          </a:ln>
          <a:effectLst/>
        </c:spPr>
      </c:pivotFmt>
      <c:pivotFmt>
        <c:idx val="143"/>
        <c:spPr>
          <a:solidFill>
            <a:schemeClr val="accent1"/>
          </a:solidFill>
          <a:ln>
            <a:noFill/>
          </a:ln>
          <a:effectLst/>
        </c:spPr>
      </c:pivotFmt>
      <c:pivotFmt>
        <c:idx val="144"/>
        <c:spPr>
          <a:solidFill>
            <a:srgbClr val="7030A0"/>
          </a:solidFill>
          <a:ln>
            <a:noFill/>
          </a:ln>
          <a:effectLst/>
        </c:spPr>
      </c:pivotFmt>
      <c:pivotFmt>
        <c:idx val="145"/>
        <c:spPr>
          <a:solidFill>
            <a:schemeClr val="accent1"/>
          </a:solidFill>
          <a:ln>
            <a:noFill/>
          </a:ln>
          <a:effectLst/>
        </c:spPr>
      </c:pivotFmt>
      <c:pivotFmt>
        <c:idx val="146"/>
        <c:spPr>
          <a:solidFill>
            <a:schemeClr val="accent1"/>
          </a:solidFill>
          <a:ln>
            <a:noFill/>
          </a:ln>
          <a:effectLst/>
        </c:spPr>
      </c:pivotFmt>
    </c:pivotFmts>
    <c:plotArea>
      <c:layout/>
      <c:pieChart>
        <c:varyColors val="1"/>
        <c:ser>
          <c:idx val="0"/>
          <c:order val="0"/>
          <c:tx>
            <c:strRef>
              <c:f>'Exit - Reasons'!$B$3</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5928-4B09-B83B-A55718EE2DBA}"/>
              </c:ext>
            </c:extLst>
          </c:dPt>
          <c:dPt>
            <c:idx val="1"/>
            <c:bubble3D val="0"/>
            <c:spPr>
              <a:solidFill>
                <a:schemeClr val="accent2"/>
              </a:solidFill>
              <a:ln>
                <a:noFill/>
              </a:ln>
              <a:effectLst/>
            </c:spPr>
            <c:extLst>
              <c:ext xmlns:c16="http://schemas.microsoft.com/office/drawing/2014/chart" uri="{C3380CC4-5D6E-409C-BE32-E72D297353CC}">
                <c16:uniqueId val="{00000003-5928-4B09-B83B-A55718EE2DBA}"/>
              </c:ext>
            </c:extLst>
          </c:dPt>
          <c:dPt>
            <c:idx val="2"/>
            <c:bubble3D val="0"/>
            <c:spPr>
              <a:solidFill>
                <a:schemeClr val="accent3"/>
              </a:solidFill>
              <a:ln>
                <a:noFill/>
              </a:ln>
              <a:effectLst/>
            </c:spPr>
            <c:extLst>
              <c:ext xmlns:c16="http://schemas.microsoft.com/office/drawing/2014/chart" uri="{C3380CC4-5D6E-409C-BE32-E72D297353CC}">
                <c16:uniqueId val="{00000005-5928-4B09-B83B-A55718EE2DBA}"/>
              </c:ext>
            </c:extLst>
          </c:dPt>
          <c:dPt>
            <c:idx val="3"/>
            <c:bubble3D val="0"/>
            <c:spPr>
              <a:solidFill>
                <a:schemeClr val="accent4"/>
              </a:solidFill>
              <a:ln>
                <a:noFill/>
              </a:ln>
              <a:effectLst/>
            </c:spPr>
            <c:extLst>
              <c:ext xmlns:c16="http://schemas.microsoft.com/office/drawing/2014/chart" uri="{C3380CC4-5D6E-409C-BE32-E72D297353CC}">
                <c16:uniqueId val="{00000007-5928-4B09-B83B-A55718EE2DBA}"/>
              </c:ext>
            </c:extLst>
          </c:dPt>
          <c:dPt>
            <c:idx val="4"/>
            <c:bubble3D val="0"/>
            <c:spPr>
              <a:solidFill>
                <a:schemeClr val="accent5"/>
              </a:solidFill>
              <a:ln>
                <a:noFill/>
              </a:ln>
              <a:effectLst/>
            </c:spPr>
            <c:extLst>
              <c:ext xmlns:c16="http://schemas.microsoft.com/office/drawing/2014/chart" uri="{C3380CC4-5D6E-409C-BE32-E72D297353CC}">
                <c16:uniqueId val="{00000009-5928-4B09-B83B-A55718EE2DBA}"/>
              </c:ext>
            </c:extLst>
          </c:dPt>
          <c:dPt>
            <c:idx val="5"/>
            <c:bubble3D val="0"/>
            <c:spPr>
              <a:solidFill>
                <a:schemeClr val="accent6"/>
              </a:solidFill>
              <a:ln>
                <a:noFill/>
              </a:ln>
              <a:effectLst/>
            </c:spPr>
            <c:extLst>
              <c:ext xmlns:c16="http://schemas.microsoft.com/office/drawing/2014/chart" uri="{C3380CC4-5D6E-409C-BE32-E72D297353CC}">
                <c16:uniqueId val="{0000000B-5928-4B09-B83B-A55718EE2DBA}"/>
              </c:ext>
            </c:extLst>
          </c:dPt>
          <c:dPt>
            <c:idx val="6"/>
            <c:bubble3D val="0"/>
            <c:spPr>
              <a:solidFill>
                <a:srgbClr val="7030A0"/>
              </a:solidFill>
              <a:ln>
                <a:noFill/>
              </a:ln>
              <a:effectLst/>
            </c:spPr>
            <c:extLst>
              <c:ext xmlns:c16="http://schemas.microsoft.com/office/drawing/2014/chart" uri="{C3380CC4-5D6E-409C-BE32-E72D297353CC}">
                <c16:uniqueId val="{0000000D-5928-4B09-B83B-A55718EE2DBA}"/>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5928-4B09-B83B-A55718EE2DBA}"/>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5928-4B09-B83B-A55718EE2DB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'Exit - Reasons'!$A$4:$A$13</c:f>
              <c:strCache>
                <c:ptCount val="9"/>
                <c:pt idx="0">
                  <c:v>Panel Request</c:v>
                </c:pt>
                <c:pt idx="1">
                  <c:v>No response to renewal</c:v>
                </c:pt>
                <c:pt idx="2">
                  <c:v>No CO approval</c:v>
                </c:pt>
                <c:pt idx="3">
                  <c:v>No Active Provider Number</c:v>
                </c:pt>
                <c:pt idx="4">
                  <c:v>License Expired</c:v>
                </c:pt>
                <c:pt idx="5">
                  <c:v>Examiner Request</c:v>
                </c:pt>
                <c:pt idx="6">
                  <c:v>Due to 1068</c:v>
                </c:pt>
                <c:pt idx="7">
                  <c:v>Department action</c:v>
                </c:pt>
                <c:pt idx="8">
                  <c:v>Board Expired</c:v>
                </c:pt>
              </c:strCache>
            </c:strRef>
          </c:cat>
          <c:val>
            <c:numRef>
              <c:f>'Exit - Reasons'!$B$4:$B$13</c:f>
              <c:numCache>
                <c:formatCode>General</c:formatCode>
                <c:ptCount val="9"/>
                <c:pt idx="0">
                  <c:v>3</c:v>
                </c:pt>
                <c:pt idx="1">
                  <c:v>88</c:v>
                </c:pt>
                <c:pt idx="2">
                  <c:v>1</c:v>
                </c:pt>
                <c:pt idx="3">
                  <c:v>46</c:v>
                </c:pt>
                <c:pt idx="4">
                  <c:v>30</c:v>
                </c:pt>
                <c:pt idx="5">
                  <c:v>16</c:v>
                </c:pt>
                <c:pt idx="6">
                  <c:v>2</c:v>
                </c:pt>
                <c:pt idx="7">
                  <c:v>4</c:v>
                </c:pt>
                <c:pt idx="8">
                  <c:v>3</c:v>
                </c:pt>
              </c:numCache>
            </c:numRef>
          </c:val>
          <c:extLst>
            <c:ext xmlns:c16="http://schemas.microsoft.com/office/drawing/2014/chart" uri="{C3380CC4-5D6E-409C-BE32-E72D297353CC}">
              <c16:uniqueId val="{00000012-5928-4B09-B83B-A55718EE2DBA}"/>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Complaints by Type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Graph_By_Type!$A$43:$A$46</c:f>
              <c:strCache>
                <c:ptCount val="4"/>
                <c:pt idx="0">
                  <c:v>Exam</c:v>
                </c:pt>
                <c:pt idx="1">
                  <c:v>Examiner</c:v>
                </c:pt>
                <c:pt idx="2">
                  <c:v>Report</c:v>
                </c:pt>
                <c:pt idx="3">
                  <c:v>Other</c:v>
                </c:pt>
              </c:strCache>
            </c:strRef>
          </c:cat>
          <c:val>
            <c:numRef>
              <c:f>Graph_By_Type!$B$43:$B$46</c:f>
              <c:numCache>
                <c:formatCode>General</c:formatCode>
                <c:ptCount val="4"/>
                <c:pt idx="0">
                  <c:v>18</c:v>
                </c:pt>
                <c:pt idx="1">
                  <c:v>31</c:v>
                </c:pt>
                <c:pt idx="2">
                  <c:v>39</c:v>
                </c:pt>
                <c:pt idx="3">
                  <c:v>1</c:v>
                </c:pt>
              </c:numCache>
            </c:numRef>
          </c:val>
          <c:extLst>
            <c:ext xmlns:c16="http://schemas.microsoft.com/office/drawing/2014/chart" uri="{C3380CC4-5D6E-409C-BE32-E72D297353CC}">
              <c16:uniqueId val="{00000000-7500-4CDB-B9C6-C849BADCF3E2}"/>
            </c:ext>
          </c:extLst>
        </c:ser>
        <c:dLbls>
          <c:dLblPos val="outEnd"/>
          <c:showLegendKey val="0"/>
          <c:showVal val="1"/>
          <c:showCatName val="0"/>
          <c:showSerName val="0"/>
          <c:showPercent val="0"/>
          <c:showBubbleSize val="0"/>
        </c:dLbls>
        <c:gapWidth val="219"/>
        <c:overlap val="-27"/>
        <c:axId val="508921072"/>
        <c:axId val="508925664"/>
      </c:barChart>
      <c:catAx>
        <c:axId val="50892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25664"/>
        <c:crosses val="autoZero"/>
        <c:auto val="1"/>
        <c:lblAlgn val="ctr"/>
        <c:lblOffset val="100"/>
        <c:noMultiLvlLbl val="0"/>
      </c:catAx>
      <c:valAx>
        <c:axId val="508925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21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[MASTER QA REPORT REVIEW SPREADSHEET (version 1).xlsb]SF_Graph_Total Revw Types_Done!PivotTable17</c:name>
    <c:fmtId val="9"/>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a:t>State Fund All Review Types by Year</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'SF_Graph_Total Revw Types_Done'!$B$29:$B$30</c:f>
              <c:strCache>
                <c:ptCount val="1"/>
                <c:pt idx="0">
                  <c:v>Re-Credentialing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'SF_Graph_Total Revw Types_Done'!$A$31:$A$35</c:f>
              <c:strCache>
                <c:ptCount val="4"/>
                <c:pt idx="0">
                  <c:v>2020</c:v>
                </c:pt>
                <c:pt idx="1">
                  <c:v>2021</c:v>
                </c:pt>
                <c:pt idx="2">
                  <c:v>2022</c:v>
                </c:pt>
                <c:pt idx="3">
                  <c:v>2023</c:v>
                </c:pt>
              </c:strCache>
            </c:strRef>
          </c:cat>
          <c:val>
            <c:numRef>
              <c:f>'SF_Graph_Total Revw Types_Done'!$B$31:$B$35</c:f>
              <c:numCache>
                <c:formatCode>General</c:formatCode>
                <c:ptCount val="4"/>
                <c:pt idx="0">
                  <c:v>244</c:v>
                </c:pt>
                <c:pt idx="1">
                  <c:v>273</c:v>
                </c:pt>
                <c:pt idx="2">
                  <c:v>514</c:v>
                </c:pt>
                <c:pt idx="3">
                  <c:v>191</c:v>
                </c:pt>
              </c:numCache>
            </c:numRef>
          </c:val>
          <c:extLst>
            <c:ext xmlns:c16="http://schemas.microsoft.com/office/drawing/2014/chart" uri="{C3380CC4-5D6E-409C-BE32-E72D297353CC}">
              <c16:uniqueId val="{00000000-4DCB-4C8A-9D06-E90875DDA616}"/>
            </c:ext>
          </c:extLst>
        </c:ser>
        <c:ser>
          <c:idx val="1"/>
          <c:order val="1"/>
          <c:tx>
            <c:strRef>
              <c:f>'SF_Graph_Total Revw Types_Done'!$C$29:$C$30</c:f>
              <c:strCache>
                <c:ptCount val="1"/>
                <c:pt idx="0">
                  <c:v>10% Sample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'SF_Graph_Total Revw Types_Done'!$A$31:$A$35</c:f>
              <c:strCache>
                <c:ptCount val="4"/>
                <c:pt idx="0">
                  <c:v>2020</c:v>
                </c:pt>
                <c:pt idx="1">
                  <c:v>2021</c:v>
                </c:pt>
                <c:pt idx="2">
                  <c:v>2022</c:v>
                </c:pt>
                <c:pt idx="3">
                  <c:v>2023</c:v>
                </c:pt>
              </c:strCache>
            </c:strRef>
          </c:cat>
          <c:val>
            <c:numRef>
              <c:f>'SF_Graph_Total Revw Types_Done'!$C$31:$C$35</c:f>
              <c:numCache>
                <c:formatCode>General</c:formatCode>
                <c:ptCount val="4"/>
                <c:pt idx="0">
                  <c:v>270</c:v>
                </c:pt>
                <c:pt idx="1">
                  <c:v>165</c:v>
                </c:pt>
                <c:pt idx="2">
                  <c:v>123</c:v>
                </c:pt>
                <c:pt idx="3">
                  <c:v>50</c:v>
                </c:pt>
              </c:numCache>
            </c:numRef>
          </c:val>
          <c:extLst>
            <c:ext xmlns:c16="http://schemas.microsoft.com/office/drawing/2014/chart" uri="{C3380CC4-5D6E-409C-BE32-E72D297353CC}">
              <c16:uniqueId val="{00000001-4DCB-4C8A-9D06-E90875DDA616}"/>
            </c:ext>
          </c:extLst>
        </c:ser>
        <c:ser>
          <c:idx val="2"/>
          <c:order val="2"/>
          <c:tx>
            <c:strRef>
              <c:f>'SF_Graph_Total Revw Types_Done'!$D$29:$D$30</c:f>
              <c:strCache>
                <c:ptCount val="1"/>
                <c:pt idx="0">
                  <c:v>New Examiner 1st Review</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'SF_Graph_Total Revw Types_Done'!$A$31:$A$35</c:f>
              <c:strCache>
                <c:ptCount val="4"/>
                <c:pt idx="0">
                  <c:v>2020</c:v>
                </c:pt>
                <c:pt idx="1">
                  <c:v>2021</c:v>
                </c:pt>
                <c:pt idx="2">
                  <c:v>2022</c:v>
                </c:pt>
                <c:pt idx="3">
                  <c:v>2023</c:v>
                </c:pt>
              </c:strCache>
            </c:strRef>
          </c:cat>
          <c:val>
            <c:numRef>
              <c:f>'SF_Graph_Total Revw Types_Done'!$D$31:$D$35</c:f>
              <c:numCache>
                <c:formatCode>General</c:formatCode>
                <c:ptCount val="4"/>
                <c:pt idx="0">
                  <c:v>126</c:v>
                </c:pt>
                <c:pt idx="1">
                  <c:v>98</c:v>
                </c:pt>
                <c:pt idx="2">
                  <c:v>59</c:v>
                </c:pt>
                <c:pt idx="3">
                  <c:v>47</c:v>
                </c:pt>
              </c:numCache>
            </c:numRef>
          </c:val>
          <c:extLst>
            <c:ext xmlns:c16="http://schemas.microsoft.com/office/drawing/2014/chart" uri="{C3380CC4-5D6E-409C-BE32-E72D297353CC}">
              <c16:uniqueId val="{00000002-4DCB-4C8A-9D06-E90875DDA616}"/>
            </c:ext>
          </c:extLst>
        </c:ser>
        <c:ser>
          <c:idx val="3"/>
          <c:order val="3"/>
          <c:tx>
            <c:strRef>
              <c:f>'SF_Graph_Total Revw Types_Done'!$E$29:$E$30</c:f>
              <c:strCache>
                <c:ptCount val="1"/>
                <c:pt idx="0">
                  <c:v>New Examiner 2nd Review</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'SF_Graph_Total Revw Types_Done'!$A$31:$A$35</c:f>
              <c:strCache>
                <c:ptCount val="4"/>
                <c:pt idx="0">
                  <c:v>2020</c:v>
                </c:pt>
                <c:pt idx="1">
                  <c:v>2021</c:v>
                </c:pt>
                <c:pt idx="2">
                  <c:v>2022</c:v>
                </c:pt>
                <c:pt idx="3">
                  <c:v>2023</c:v>
                </c:pt>
              </c:strCache>
            </c:strRef>
          </c:cat>
          <c:val>
            <c:numRef>
              <c:f>'SF_Graph_Total Revw Types_Done'!$E$31:$E$35</c:f>
              <c:numCache>
                <c:formatCode>General</c:formatCode>
                <c:ptCount val="4"/>
                <c:pt idx="0">
                  <c:v>113</c:v>
                </c:pt>
                <c:pt idx="1">
                  <c:v>67</c:v>
                </c:pt>
                <c:pt idx="2">
                  <c:v>63</c:v>
                </c:pt>
                <c:pt idx="3">
                  <c:v>21</c:v>
                </c:pt>
              </c:numCache>
            </c:numRef>
          </c:val>
          <c:extLst>
            <c:ext xmlns:c16="http://schemas.microsoft.com/office/drawing/2014/chart" uri="{C3380CC4-5D6E-409C-BE32-E72D297353CC}">
              <c16:uniqueId val="{00000003-4DCB-4C8A-9D06-E90875DDA616}"/>
            </c:ext>
          </c:extLst>
        </c:ser>
        <c:ser>
          <c:idx val="4"/>
          <c:order val="4"/>
          <c:tx>
            <c:strRef>
              <c:f>'SF_Graph_Total Revw Types_Done'!$F$29:$F$30</c:f>
              <c:strCache>
                <c:ptCount val="1"/>
                <c:pt idx="0">
                  <c:v>Focused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'SF_Graph_Total Revw Types_Done'!$A$31:$A$35</c:f>
              <c:strCache>
                <c:ptCount val="4"/>
                <c:pt idx="0">
                  <c:v>2020</c:v>
                </c:pt>
                <c:pt idx="1">
                  <c:v>2021</c:v>
                </c:pt>
                <c:pt idx="2">
                  <c:v>2022</c:v>
                </c:pt>
                <c:pt idx="3">
                  <c:v>2023</c:v>
                </c:pt>
              </c:strCache>
            </c:strRef>
          </c:cat>
          <c:val>
            <c:numRef>
              <c:f>'SF_Graph_Total Revw Types_Done'!$F$31:$F$35</c:f>
              <c:numCache>
                <c:formatCode>General</c:formatCode>
                <c:ptCount val="4"/>
                <c:pt idx="0">
                  <c:v>42</c:v>
                </c:pt>
                <c:pt idx="1">
                  <c:v>18</c:v>
                </c:pt>
                <c:pt idx="2">
                  <c:v>40</c:v>
                </c:pt>
                <c:pt idx="3">
                  <c:v>39</c:v>
                </c:pt>
              </c:numCache>
            </c:numRef>
          </c:val>
          <c:extLst>
            <c:ext xmlns:c16="http://schemas.microsoft.com/office/drawing/2014/chart" uri="{C3380CC4-5D6E-409C-BE32-E72D297353CC}">
              <c16:uniqueId val="{00000004-4DCB-4C8A-9D06-E90875DDA616}"/>
            </c:ext>
          </c:extLst>
        </c:ser>
        <c:ser>
          <c:idx val="5"/>
          <c:order val="5"/>
          <c:tx>
            <c:strRef>
              <c:f>'SF_Graph_Total Revw Types_Done'!$G$29:$G$30</c:f>
              <c:strCache>
                <c:ptCount val="1"/>
                <c:pt idx="0">
                  <c:v>Complaint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'SF_Graph_Total Revw Types_Done'!$A$31:$A$35</c:f>
              <c:strCache>
                <c:ptCount val="4"/>
                <c:pt idx="0">
                  <c:v>2020</c:v>
                </c:pt>
                <c:pt idx="1">
                  <c:v>2021</c:v>
                </c:pt>
                <c:pt idx="2">
                  <c:v>2022</c:v>
                </c:pt>
                <c:pt idx="3">
                  <c:v>2023</c:v>
                </c:pt>
              </c:strCache>
            </c:strRef>
          </c:cat>
          <c:val>
            <c:numRef>
              <c:f>'SF_Graph_Total Revw Types_Done'!$G$31:$G$35</c:f>
              <c:numCache>
                <c:formatCode>General</c:formatCode>
                <c:ptCount val="4"/>
                <c:pt idx="1">
                  <c:v>11</c:v>
                </c:pt>
              </c:numCache>
            </c:numRef>
          </c:val>
          <c:extLst>
            <c:ext xmlns:c16="http://schemas.microsoft.com/office/drawing/2014/chart" uri="{C3380CC4-5D6E-409C-BE32-E72D297353CC}">
              <c16:uniqueId val="{00000005-4DCB-4C8A-9D06-E90875DDA616}"/>
            </c:ext>
          </c:extLst>
        </c:ser>
        <c:dLbls>
          <c:showLegendKey val="0"/>
          <c:showVal val="0"/>
          <c:showCatName val="0"/>
          <c:showSerName val="0"/>
          <c:showPercent val="0"/>
          <c:showBubbleSize val="0"/>
        </c:dLbls>
        <c:gapWidth val="219"/>
        <c:overlap val="-27"/>
        <c:axId val="774817616"/>
        <c:axId val="774810728"/>
      </c:barChart>
      <c:catAx>
        <c:axId val="77481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4810728"/>
        <c:crosses val="autoZero"/>
        <c:auto val="1"/>
        <c:lblAlgn val="ctr"/>
        <c:lblOffset val="100"/>
        <c:noMultiLvlLbl val="0"/>
      </c:catAx>
      <c:valAx>
        <c:axId val="7748107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74817616"/>
        <c:crosses val="autoZero"/>
        <c:crossBetween val="between"/>
      </c:valAx>
      <c:spPr>
        <a:noFill/>
        <a:ln>
          <a:noFill/>
        </a:ln>
        <a:effectLst/>
      </c:spPr>
    </c:plotArea>
    <c:legend>
      <c:legendPos val="t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[MASTER QA REPORT REVIEW SPREADSHEET (version 1).xlsb]SF_Graph by Specialty_Done!PivotTable1</c:name>
    <c:fmtId val="14"/>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s>
    <c:plotArea>
      <c:layout/>
      <c:barChart>
        <c:barDir val="col"/>
        <c:grouping val="clustered"/>
        <c:varyColors val="0"/>
        <c:ser>
          <c:idx val="0"/>
          <c:order val="0"/>
          <c:tx>
            <c:strRef>
              <c:f>'SF_Graph by Specialty_Done'!$B$71:$B$72</c:f>
              <c:strCache>
                <c:ptCount val="1"/>
                <c:pt idx="0">
                  <c:v>2020</c:v>
                </c:pt>
              </c:strCache>
            </c:strRef>
          </c:tx>
          <c:spPr>
            <a:solidFill>
              <a:schemeClr val="accent1"/>
            </a:solidFill>
            <a:ln>
              <a:noFill/>
            </a:ln>
            <a:effectLst/>
          </c:spPr>
          <c:invertIfNegative val="0"/>
          <c:cat>
            <c:strRef>
              <c:f>'SF_Graph by Specialty_Done'!$A$73:$A$83</c:f>
              <c:strCache>
                <c:ptCount val="10"/>
                <c:pt idx="0">
                  <c:v>Chiropractic</c:v>
                </c:pt>
                <c:pt idx="1">
                  <c:v>Dentistry</c:v>
                </c:pt>
                <c:pt idx="2">
                  <c:v>Hand Surgery</c:v>
                </c:pt>
                <c:pt idx="3">
                  <c:v>Neurology </c:v>
                </c:pt>
                <c:pt idx="4">
                  <c:v>Occupational Medicine</c:v>
                </c:pt>
                <c:pt idx="5">
                  <c:v>Orthopedic Surgery</c:v>
                </c:pt>
                <c:pt idx="6">
                  <c:v>Otolaryngology</c:v>
                </c:pt>
                <c:pt idx="7">
                  <c:v>Physical Med &amp; Rehab</c:v>
                </c:pt>
                <c:pt idx="8">
                  <c:v>Podiatry</c:v>
                </c:pt>
                <c:pt idx="9">
                  <c:v>Psychiatry</c:v>
                </c:pt>
              </c:strCache>
            </c:strRef>
          </c:cat>
          <c:val>
            <c:numRef>
              <c:f>'SF_Graph by Specialty_Done'!$B$73:$B$83</c:f>
              <c:numCache>
                <c:formatCode>General</c:formatCode>
                <c:ptCount val="10"/>
                <c:pt idx="0">
                  <c:v>26</c:v>
                </c:pt>
                <c:pt idx="1">
                  <c:v>15</c:v>
                </c:pt>
                <c:pt idx="2">
                  <c:v>49</c:v>
                </c:pt>
                <c:pt idx="3">
                  <c:v>226</c:v>
                </c:pt>
                <c:pt idx="4">
                  <c:v>66</c:v>
                </c:pt>
                <c:pt idx="5">
                  <c:v>251</c:v>
                </c:pt>
                <c:pt idx="6">
                  <c:v>25</c:v>
                </c:pt>
                <c:pt idx="7">
                  <c:v>7</c:v>
                </c:pt>
                <c:pt idx="8">
                  <c:v>11</c:v>
                </c:pt>
                <c:pt idx="9">
                  <c:v>63</c:v>
                </c:pt>
              </c:numCache>
            </c:numRef>
          </c:val>
          <c:extLst>
            <c:ext xmlns:c16="http://schemas.microsoft.com/office/drawing/2014/chart" uri="{C3380CC4-5D6E-409C-BE32-E72D297353CC}">
              <c16:uniqueId val="{00000000-F05E-4CCB-A463-3D1996707167}"/>
            </c:ext>
          </c:extLst>
        </c:ser>
        <c:ser>
          <c:idx val="1"/>
          <c:order val="1"/>
          <c:tx>
            <c:strRef>
              <c:f>'SF_Graph by Specialty_Done'!$C$71:$C$72</c:f>
              <c:strCache>
                <c:ptCount val="1"/>
                <c:pt idx="0">
                  <c:v>2021</c:v>
                </c:pt>
              </c:strCache>
            </c:strRef>
          </c:tx>
          <c:spPr>
            <a:solidFill>
              <a:schemeClr val="accent2"/>
            </a:solidFill>
            <a:ln>
              <a:noFill/>
            </a:ln>
            <a:effectLst/>
          </c:spPr>
          <c:invertIfNegative val="0"/>
          <c:cat>
            <c:strRef>
              <c:f>'SF_Graph by Specialty_Done'!$A$73:$A$83</c:f>
              <c:strCache>
                <c:ptCount val="10"/>
                <c:pt idx="0">
                  <c:v>Chiropractic</c:v>
                </c:pt>
                <c:pt idx="1">
                  <c:v>Dentistry</c:v>
                </c:pt>
                <c:pt idx="2">
                  <c:v>Hand Surgery</c:v>
                </c:pt>
                <c:pt idx="3">
                  <c:v>Neurology </c:v>
                </c:pt>
                <c:pt idx="4">
                  <c:v>Occupational Medicine</c:v>
                </c:pt>
                <c:pt idx="5">
                  <c:v>Orthopedic Surgery</c:v>
                </c:pt>
                <c:pt idx="6">
                  <c:v>Otolaryngology</c:v>
                </c:pt>
                <c:pt idx="7">
                  <c:v>Physical Med &amp; Rehab</c:v>
                </c:pt>
                <c:pt idx="8">
                  <c:v>Podiatry</c:v>
                </c:pt>
                <c:pt idx="9">
                  <c:v>Psychiatry</c:v>
                </c:pt>
              </c:strCache>
            </c:strRef>
          </c:cat>
          <c:val>
            <c:numRef>
              <c:f>'SF_Graph by Specialty_Done'!$C$73:$C$83</c:f>
              <c:numCache>
                <c:formatCode>General</c:formatCode>
                <c:ptCount val="10"/>
                <c:pt idx="0">
                  <c:v>20</c:v>
                </c:pt>
                <c:pt idx="1">
                  <c:v>36</c:v>
                </c:pt>
                <c:pt idx="2">
                  <c:v>91</c:v>
                </c:pt>
                <c:pt idx="3">
                  <c:v>150</c:v>
                </c:pt>
                <c:pt idx="4">
                  <c:v>18</c:v>
                </c:pt>
                <c:pt idx="5">
                  <c:v>229</c:v>
                </c:pt>
                <c:pt idx="6">
                  <c:v>2</c:v>
                </c:pt>
                <c:pt idx="7">
                  <c:v>11</c:v>
                </c:pt>
                <c:pt idx="8">
                  <c:v>4</c:v>
                </c:pt>
                <c:pt idx="9">
                  <c:v>49</c:v>
                </c:pt>
              </c:numCache>
            </c:numRef>
          </c:val>
          <c:extLst>
            <c:ext xmlns:c16="http://schemas.microsoft.com/office/drawing/2014/chart" uri="{C3380CC4-5D6E-409C-BE32-E72D297353CC}">
              <c16:uniqueId val="{00000001-F05E-4CCB-A463-3D1996707167}"/>
            </c:ext>
          </c:extLst>
        </c:ser>
        <c:ser>
          <c:idx val="2"/>
          <c:order val="2"/>
          <c:tx>
            <c:strRef>
              <c:f>'SF_Graph by Specialty_Done'!$D$71:$D$72</c:f>
              <c:strCache>
                <c:ptCount val="1"/>
                <c:pt idx="0">
                  <c:v>2022</c:v>
                </c:pt>
              </c:strCache>
            </c:strRef>
          </c:tx>
          <c:spPr>
            <a:solidFill>
              <a:schemeClr val="accent3"/>
            </a:solidFill>
            <a:ln>
              <a:noFill/>
            </a:ln>
            <a:effectLst/>
          </c:spPr>
          <c:invertIfNegative val="0"/>
          <c:cat>
            <c:strRef>
              <c:f>'SF_Graph by Specialty_Done'!$A$73:$A$83</c:f>
              <c:strCache>
                <c:ptCount val="10"/>
                <c:pt idx="0">
                  <c:v>Chiropractic</c:v>
                </c:pt>
                <c:pt idx="1">
                  <c:v>Dentistry</c:v>
                </c:pt>
                <c:pt idx="2">
                  <c:v>Hand Surgery</c:v>
                </c:pt>
                <c:pt idx="3">
                  <c:v>Neurology </c:v>
                </c:pt>
                <c:pt idx="4">
                  <c:v>Occupational Medicine</c:v>
                </c:pt>
                <c:pt idx="5">
                  <c:v>Orthopedic Surgery</c:v>
                </c:pt>
                <c:pt idx="6">
                  <c:v>Otolaryngology</c:v>
                </c:pt>
                <c:pt idx="7">
                  <c:v>Physical Med &amp; Rehab</c:v>
                </c:pt>
                <c:pt idx="8">
                  <c:v>Podiatry</c:v>
                </c:pt>
                <c:pt idx="9">
                  <c:v>Psychiatry</c:v>
                </c:pt>
              </c:strCache>
            </c:strRef>
          </c:cat>
          <c:val>
            <c:numRef>
              <c:f>'SF_Graph by Specialty_Done'!$D$73:$D$83</c:f>
              <c:numCache>
                <c:formatCode>General</c:formatCode>
                <c:ptCount val="10"/>
                <c:pt idx="0">
                  <c:v>91</c:v>
                </c:pt>
                <c:pt idx="1">
                  <c:v>3</c:v>
                </c:pt>
                <c:pt idx="2">
                  <c:v>23</c:v>
                </c:pt>
                <c:pt idx="3">
                  <c:v>72</c:v>
                </c:pt>
                <c:pt idx="4">
                  <c:v>95</c:v>
                </c:pt>
                <c:pt idx="5">
                  <c:v>250</c:v>
                </c:pt>
                <c:pt idx="6">
                  <c:v>37</c:v>
                </c:pt>
                <c:pt idx="7">
                  <c:v>23</c:v>
                </c:pt>
                <c:pt idx="8">
                  <c:v>27</c:v>
                </c:pt>
                <c:pt idx="9">
                  <c:v>103</c:v>
                </c:pt>
              </c:numCache>
            </c:numRef>
          </c:val>
          <c:extLst>
            <c:ext xmlns:c16="http://schemas.microsoft.com/office/drawing/2014/chart" uri="{C3380CC4-5D6E-409C-BE32-E72D297353CC}">
              <c16:uniqueId val="{00000002-F05E-4CCB-A463-3D1996707167}"/>
            </c:ext>
          </c:extLst>
        </c:ser>
        <c:ser>
          <c:idx val="3"/>
          <c:order val="3"/>
          <c:tx>
            <c:strRef>
              <c:f>'SF_Graph by Specialty_Done'!$E$71:$E$72</c:f>
              <c:strCache>
                <c:ptCount val="1"/>
                <c:pt idx="0">
                  <c:v>2023</c:v>
                </c:pt>
              </c:strCache>
            </c:strRef>
          </c:tx>
          <c:spPr>
            <a:solidFill>
              <a:schemeClr val="accent4"/>
            </a:solidFill>
            <a:ln>
              <a:noFill/>
            </a:ln>
            <a:effectLst/>
          </c:spPr>
          <c:invertIfNegative val="0"/>
          <c:cat>
            <c:strRef>
              <c:f>'SF_Graph by Specialty_Done'!$A$73:$A$83</c:f>
              <c:strCache>
                <c:ptCount val="10"/>
                <c:pt idx="0">
                  <c:v>Chiropractic</c:v>
                </c:pt>
                <c:pt idx="1">
                  <c:v>Dentistry</c:v>
                </c:pt>
                <c:pt idx="2">
                  <c:v>Hand Surgery</c:v>
                </c:pt>
                <c:pt idx="3">
                  <c:v>Neurology </c:v>
                </c:pt>
                <c:pt idx="4">
                  <c:v>Occupational Medicine</c:v>
                </c:pt>
                <c:pt idx="5">
                  <c:v>Orthopedic Surgery</c:v>
                </c:pt>
                <c:pt idx="6">
                  <c:v>Otolaryngology</c:v>
                </c:pt>
                <c:pt idx="7">
                  <c:v>Physical Med &amp; Rehab</c:v>
                </c:pt>
                <c:pt idx="8">
                  <c:v>Podiatry</c:v>
                </c:pt>
                <c:pt idx="9">
                  <c:v>Psychiatry</c:v>
                </c:pt>
              </c:strCache>
            </c:strRef>
          </c:cat>
          <c:val>
            <c:numRef>
              <c:f>'SF_Graph by Specialty_Done'!$E$73:$E$83</c:f>
              <c:numCache>
                <c:formatCode>General</c:formatCode>
                <c:ptCount val="10"/>
                <c:pt idx="0">
                  <c:v>12</c:v>
                </c:pt>
                <c:pt idx="1">
                  <c:v>9</c:v>
                </c:pt>
                <c:pt idx="2">
                  <c:v>9</c:v>
                </c:pt>
                <c:pt idx="3">
                  <c:v>38</c:v>
                </c:pt>
                <c:pt idx="4">
                  <c:v>4</c:v>
                </c:pt>
                <c:pt idx="5">
                  <c:v>164</c:v>
                </c:pt>
                <c:pt idx="6">
                  <c:v>3</c:v>
                </c:pt>
                <c:pt idx="7">
                  <c:v>13</c:v>
                </c:pt>
                <c:pt idx="8">
                  <c:v>5</c:v>
                </c:pt>
                <c:pt idx="9">
                  <c:v>74</c:v>
                </c:pt>
              </c:numCache>
            </c:numRef>
          </c:val>
          <c:extLst>
            <c:ext xmlns:c16="http://schemas.microsoft.com/office/drawing/2014/chart" uri="{C3380CC4-5D6E-409C-BE32-E72D297353CC}">
              <c16:uniqueId val="{00000003-F05E-4CCB-A463-3D1996707167}"/>
            </c:ext>
          </c:extLst>
        </c:ser>
        <c:dLbls>
          <c:showLegendKey val="0"/>
          <c:showVal val="0"/>
          <c:showCatName val="0"/>
          <c:showSerName val="0"/>
          <c:showPercent val="0"/>
          <c:showBubbleSize val="0"/>
        </c:dLbls>
        <c:gapWidth val="219"/>
        <c:overlap val="-27"/>
        <c:axId val="665854488"/>
        <c:axId val="665857112"/>
      </c:barChart>
      <c:catAx>
        <c:axId val="665854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5857112"/>
        <c:crosses val="autoZero"/>
        <c:auto val="1"/>
        <c:lblAlgn val="ctr"/>
        <c:lblOffset val="100"/>
        <c:noMultiLvlLbl val="0"/>
      </c:catAx>
      <c:valAx>
        <c:axId val="6658571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58544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smtClean="0"/>
              <a:t>Ortho </a:t>
            </a:r>
            <a:r>
              <a:rPr lang="en-US" sz="1200" b="1" dirty="0"/>
              <a:t>Non</a:t>
            </a:r>
            <a:r>
              <a:rPr lang="en-US" sz="1200" b="1" baseline="0" dirty="0"/>
              <a:t> Billable </a:t>
            </a:r>
            <a:r>
              <a:rPr lang="en-US" sz="1200" b="1" baseline="0" dirty="0" smtClean="0"/>
              <a:t>Addendum Requests </a:t>
            </a:r>
            <a:endParaRPr lang="en-US" sz="12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SF_Ortho_NonBillAdd!$A$26</c:f>
              <c:strCache>
                <c:ptCount val="1"/>
                <c:pt idx="0">
                  <c:v>Total Reports w/IR</c:v>
                </c:pt>
              </c:strCache>
            </c:strRef>
          </c:tx>
          <c:spPr>
            <a:solidFill>
              <a:schemeClr val="accent1"/>
            </a:solidFill>
            <a:ln>
              <a:noFill/>
            </a:ln>
            <a:effectLst/>
            <a:sp3d/>
          </c:spPr>
          <c:invertIfNegative val="0"/>
          <c:dLbls>
            <c:dLbl>
              <c:idx val="0"/>
              <c:layout>
                <c:manualLayout>
                  <c:x val="8.3333333333333332E-3"/>
                  <c:y val="-7.4074074074074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F3-401B-851D-DFA004F15A79}"/>
                </c:ext>
              </c:extLst>
            </c:dLbl>
            <c:dLbl>
              <c:idx val="1"/>
              <c:layout>
                <c:manualLayout>
                  <c:x val="-1.0185067526415994E-16"/>
                  <c:y val="-6.018518518518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F3-401B-851D-DFA004F15A79}"/>
                </c:ext>
              </c:extLst>
            </c:dLbl>
            <c:dLbl>
              <c:idx val="2"/>
              <c:layout>
                <c:manualLayout>
                  <c:x val="0"/>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F3-401B-851D-DFA004F15A7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SF_Ortho_NonBillAdd!$B$25:$E$25</c:f>
              <c:numCache>
                <c:formatCode>General</c:formatCode>
                <c:ptCount val="4"/>
                <c:pt idx="0">
                  <c:v>2020</c:v>
                </c:pt>
                <c:pt idx="1">
                  <c:v>2021</c:v>
                </c:pt>
                <c:pt idx="2">
                  <c:v>2022</c:v>
                </c:pt>
                <c:pt idx="3">
                  <c:v>2023</c:v>
                </c:pt>
              </c:numCache>
            </c:numRef>
          </c:cat>
          <c:val>
            <c:numRef>
              <c:f>SF_Ortho_NonBillAdd!$B$26:$E$26</c:f>
              <c:numCache>
                <c:formatCode>General</c:formatCode>
                <c:ptCount val="4"/>
                <c:pt idx="0">
                  <c:v>251</c:v>
                </c:pt>
                <c:pt idx="1">
                  <c:v>229</c:v>
                </c:pt>
                <c:pt idx="2">
                  <c:v>250</c:v>
                </c:pt>
                <c:pt idx="3">
                  <c:v>164</c:v>
                </c:pt>
              </c:numCache>
            </c:numRef>
          </c:val>
          <c:extLst>
            <c:ext xmlns:c16="http://schemas.microsoft.com/office/drawing/2014/chart" uri="{C3380CC4-5D6E-409C-BE32-E72D297353CC}">
              <c16:uniqueId val="{00000003-A2F3-401B-851D-DFA004F15A79}"/>
            </c:ext>
          </c:extLst>
        </c:ser>
        <c:ser>
          <c:idx val="1"/>
          <c:order val="1"/>
          <c:tx>
            <c:strRef>
              <c:f>SF_Ortho_NonBillAdd!$A$27</c:f>
              <c:strCache>
                <c:ptCount val="1"/>
                <c:pt idx="0">
                  <c:v>Percent with error</c:v>
                </c:pt>
              </c:strCache>
            </c:strRef>
          </c:tx>
          <c:spPr>
            <a:solidFill>
              <a:schemeClr val="accent2"/>
            </a:solidFill>
            <a:ln>
              <a:noFill/>
            </a:ln>
            <a:effectLst/>
            <a:sp3d/>
          </c:spPr>
          <c:invertIfNegative val="0"/>
          <c:dLbls>
            <c:dLbl>
              <c:idx val="0"/>
              <c:layout>
                <c:manualLayout>
                  <c:x val="1.1111111111111112E-2"/>
                  <c:y val="-0.134259259259259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F3-401B-851D-DFA004F15A79}"/>
                </c:ext>
              </c:extLst>
            </c:dLbl>
            <c:dLbl>
              <c:idx val="1"/>
              <c:layout>
                <c:manualLayout>
                  <c:x val="1.1111111111111059E-2"/>
                  <c:y val="-0.1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2F3-401B-851D-DFA004F15A79}"/>
                </c:ext>
              </c:extLst>
            </c:dLbl>
            <c:dLbl>
              <c:idx val="2"/>
              <c:layout>
                <c:manualLayout>
                  <c:x val="1.9444444444444445E-2"/>
                  <c:y val="-0.152777777777777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2F3-401B-851D-DFA004F15A79}"/>
                </c:ext>
              </c:extLst>
            </c:dLbl>
            <c:dLbl>
              <c:idx val="3"/>
              <c:layout>
                <c:manualLayout>
                  <c:x val="1.1111111111110907E-2"/>
                  <c:y val="-0.12962962962962971"/>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7-A2F3-401B-851D-DFA004F15A7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SF_Ortho_NonBillAdd!$B$25:$E$25</c:f>
              <c:numCache>
                <c:formatCode>General</c:formatCode>
                <c:ptCount val="4"/>
                <c:pt idx="0">
                  <c:v>2020</c:v>
                </c:pt>
                <c:pt idx="1">
                  <c:v>2021</c:v>
                </c:pt>
                <c:pt idx="2">
                  <c:v>2022</c:v>
                </c:pt>
                <c:pt idx="3">
                  <c:v>2023</c:v>
                </c:pt>
              </c:numCache>
            </c:numRef>
          </c:cat>
          <c:val>
            <c:numRef>
              <c:f>SF_Ortho_NonBillAdd!$B$27:$E$27</c:f>
              <c:numCache>
                <c:formatCode>0%</c:formatCode>
                <c:ptCount val="4"/>
                <c:pt idx="0">
                  <c:v>4.3824701195219126E-2</c:v>
                </c:pt>
                <c:pt idx="1">
                  <c:v>3.9301310043668124E-2</c:v>
                </c:pt>
                <c:pt idx="2">
                  <c:v>8.0000000000000002E-3</c:v>
                </c:pt>
                <c:pt idx="3">
                  <c:v>3.6585365853658534E-2</c:v>
                </c:pt>
              </c:numCache>
            </c:numRef>
          </c:val>
          <c:extLst>
            <c:ext xmlns:c16="http://schemas.microsoft.com/office/drawing/2014/chart" uri="{C3380CC4-5D6E-409C-BE32-E72D297353CC}">
              <c16:uniqueId val="{00000008-A2F3-401B-851D-DFA004F15A79}"/>
            </c:ext>
          </c:extLst>
        </c:ser>
        <c:dLbls>
          <c:showLegendKey val="0"/>
          <c:showVal val="0"/>
          <c:showCatName val="0"/>
          <c:showSerName val="0"/>
          <c:showPercent val="0"/>
          <c:showBubbleSize val="0"/>
        </c:dLbls>
        <c:gapWidth val="150"/>
        <c:shape val="box"/>
        <c:axId val="689786728"/>
        <c:axId val="689787056"/>
        <c:axId val="0"/>
      </c:bar3DChart>
      <c:catAx>
        <c:axId val="6897867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787056"/>
        <c:crosses val="autoZero"/>
        <c:auto val="1"/>
        <c:lblAlgn val="ctr"/>
        <c:lblOffset val="100"/>
        <c:noMultiLvlLbl val="0"/>
      </c:catAx>
      <c:valAx>
        <c:axId val="6897870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89786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t>All Other Specialties Non Billable Addendum </a:t>
            </a:r>
            <a:r>
              <a:rPr lang="en-US" sz="1200" b="1" dirty="0" smtClean="0"/>
              <a:t>Requests</a:t>
            </a:r>
            <a:endParaRPr lang="en-US" dirty="0"/>
          </a:p>
        </c:rich>
      </c:tx>
      <c:layout>
        <c:manualLayout>
          <c:xMode val="edge"/>
          <c:yMode val="edge"/>
          <c:x val="0.13568044619422573"/>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SF_Ortho_NonBillAdd!$H$26</c:f>
              <c:strCache>
                <c:ptCount val="1"/>
                <c:pt idx="0">
                  <c:v>Total Reports w/IR</c:v>
                </c:pt>
              </c:strCache>
            </c:strRef>
          </c:tx>
          <c:spPr>
            <a:solidFill>
              <a:schemeClr val="accent1"/>
            </a:solidFill>
            <a:ln>
              <a:noFill/>
            </a:ln>
            <a:effectLst/>
            <a:sp3d/>
          </c:spPr>
          <c:invertIfNegative val="0"/>
          <c:dLbls>
            <c:dLbl>
              <c:idx val="0"/>
              <c:layout>
                <c:manualLayout>
                  <c:x val="-5.5555555555555809E-3"/>
                  <c:y val="-4.1666666666666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543-4713-9D32-DD72F45880ED}"/>
                </c:ext>
              </c:extLst>
            </c:dLbl>
            <c:dLbl>
              <c:idx val="1"/>
              <c:layout>
                <c:manualLayout>
                  <c:x val="-8.3333333333333835E-3"/>
                  <c:y val="-8.333333333333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543-4713-9D32-DD72F45880ED}"/>
                </c:ext>
              </c:extLst>
            </c:dLbl>
            <c:dLbl>
              <c:idx val="2"/>
              <c:layout>
                <c:manualLayout>
                  <c:x val="-1.0185067526415994E-16"/>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543-4713-9D32-DD72F45880E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SF_Ortho_NonBillAdd!$I$25:$L$25</c:f>
              <c:numCache>
                <c:formatCode>General</c:formatCode>
                <c:ptCount val="4"/>
                <c:pt idx="0">
                  <c:v>2020</c:v>
                </c:pt>
                <c:pt idx="1">
                  <c:v>2021</c:v>
                </c:pt>
                <c:pt idx="2">
                  <c:v>2022</c:v>
                </c:pt>
                <c:pt idx="3">
                  <c:v>2023</c:v>
                </c:pt>
              </c:numCache>
            </c:numRef>
          </c:cat>
          <c:val>
            <c:numRef>
              <c:f>SF_Ortho_NonBillAdd!$I$26:$L$26</c:f>
              <c:numCache>
                <c:formatCode>General</c:formatCode>
                <c:ptCount val="4"/>
                <c:pt idx="0">
                  <c:v>544</c:v>
                </c:pt>
                <c:pt idx="1">
                  <c:v>403</c:v>
                </c:pt>
                <c:pt idx="2">
                  <c:v>549</c:v>
                </c:pt>
                <c:pt idx="3">
                  <c:v>184</c:v>
                </c:pt>
              </c:numCache>
            </c:numRef>
          </c:val>
          <c:extLst>
            <c:ext xmlns:c16="http://schemas.microsoft.com/office/drawing/2014/chart" uri="{C3380CC4-5D6E-409C-BE32-E72D297353CC}">
              <c16:uniqueId val="{00000003-8543-4713-9D32-DD72F45880ED}"/>
            </c:ext>
          </c:extLst>
        </c:ser>
        <c:ser>
          <c:idx val="1"/>
          <c:order val="1"/>
          <c:tx>
            <c:strRef>
              <c:f>SF_Ortho_NonBillAdd!$H$27</c:f>
              <c:strCache>
                <c:ptCount val="1"/>
                <c:pt idx="0">
                  <c:v>Percent with error</c:v>
                </c:pt>
              </c:strCache>
            </c:strRef>
          </c:tx>
          <c:spPr>
            <a:solidFill>
              <a:schemeClr val="accent2"/>
            </a:solidFill>
            <a:ln>
              <a:noFill/>
            </a:ln>
            <a:effectLst/>
            <a:sp3d/>
          </c:spPr>
          <c:invertIfNegative val="0"/>
          <c:dLbls>
            <c:dLbl>
              <c:idx val="0"/>
              <c:layout>
                <c:manualLayout>
                  <c:x val="1.1111111111111112E-2"/>
                  <c:y val="-0.171296296296296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543-4713-9D32-DD72F45880ED}"/>
                </c:ext>
              </c:extLst>
            </c:dLbl>
            <c:dLbl>
              <c:idx val="1"/>
              <c:layout>
                <c:manualLayout>
                  <c:x val="1.9444444444444445E-2"/>
                  <c:y val="-0.189814814814814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543-4713-9D32-DD72F45880ED}"/>
                </c:ext>
              </c:extLst>
            </c:dLbl>
            <c:dLbl>
              <c:idx val="2"/>
              <c:layout>
                <c:manualLayout>
                  <c:x val="2.5000000000000001E-2"/>
                  <c:y val="-0.185185185185185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543-4713-9D32-DD72F45880ED}"/>
                </c:ext>
              </c:extLst>
            </c:dLbl>
            <c:dLbl>
              <c:idx val="3"/>
              <c:layout>
                <c:manualLayout>
                  <c:x val="1.1111111111111112E-2"/>
                  <c:y val="-0.1481481481481482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7-8543-4713-9D32-DD72F45880E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SF_Ortho_NonBillAdd!$I$25:$L$25</c:f>
              <c:numCache>
                <c:formatCode>General</c:formatCode>
                <c:ptCount val="4"/>
                <c:pt idx="0">
                  <c:v>2020</c:v>
                </c:pt>
                <c:pt idx="1">
                  <c:v>2021</c:v>
                </c:pt>
                <c:pt idx="2">
                  <c:v>2022</c:v>
                </c:pt>
                <c:pt idx="3">
                  <c:v>2023</c:v>
                </c:pt>
              </c:numCache>
            </c:numRef>
          </c:cat>
          <c:val>
            <c:numRef>
              <c:f>SF_Ortho_NonBillAdd!$I$27:$L$27</c:f>
              <c:numCache>
                <c:formatCode>0%</c:formatCode>
                <c:ptCount val="4"/>
                <c:pt idx="0">
                  <c:v>1.2867647058823529E-2</c:v>
                </c:pt>
                <c:pt idx="1">
                  <c:v>2.4813895781637719E-2</c:v>
                </c:pt>
                <c:pt idx="2">
                  <c:v>1.2750455373406194E-2</c:v>
                </c:pt>
                <c:pt idx="3">
                  <c:v>1.0869565217391304E-2</c:v>
                </c:pt>
              </c:numCache>
            </c:numRef>
          </c:val>
          <c:extLst>
            <c:ext xmlns:c16="http://schemas.microsoft.com/office/drawing/2014/chart" uri="{C3380CC4-5D6E-409C-BE32-E72D297353CC}">
              <c16:uniqueId val="{00000008-8543-4713-9D32-DD72F45880ED}"/>
            </c:ext>
          </c:extLst>
        </c:ser>
        <c:dLbls>
          <c:showLegendKey val="0"/>
          <c:showVal val="0"/>
          <c:showCatName val="0"/>
          <c:showSerName val="0"/>
          <c:showPercent val="0"/>
          <c:showBubbleSize val="0"/>
        </c:dLbls>
        <c:gapWidth val="150"/>
        <c:shape val="box"/>
        <c:axId val="464644256"/>
        <c:axId val="464649176"/>
        <c:axId val="0"/>
      </c:bar3DChart>
      <c:catAx>
        <c:axId val="4646442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649176"/>
        <c:crosses val="autoZero"/>
        <c:auto val="1"/>
        <c:lblAlgn val="ctr"/>
        <c:lblOffset val="100"/>
        <c:noMultiLvlLbl val="0"/>
      </c:catAx>
      <c:valAx>
        <c:axId val="464649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644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50" b="1" i="0" u="none" strike="noStrike" baseline="0">
                <a:effectLst/>
              </a:rPr>
              <a:t>Opinion Provided on Question/Condition not Requested</a:t>
            </a:r>
            <a:r>
              <a:rPr lang="en-US" sz="1400" b="0" i="0" u="none" strike="noStrike" baseline="0">
                <a:effectLst/>
              </a:rPr>
              <a:t> </a:t>
            </a:r>
          </a:p>
          <a:p>
            <a:pPr>
              <a:defRPr/>
            </a:pPr>
            <a:r>
              <a:rPr lang="en-US" sz="1100" b="1" i="0" u="none" strike="noStrike" baseline="0">
                <a:effectLst/>
              </a:rPr>
              <a:t>Non-Telehealth</a:t>
            </a:r>
            <a:r>
              <a:rPr lang="en-US" sz="1100" b="0" i="0" u="none" strike="noStrike" baseline="0">
                <a:effectLst/>
              </a:rPr>
              <a:t> </a:t>
            </a:r>
            <a:endParaRPr lang="en-US" sz="1100" b="1"/>
          </a:p>
        </c:rich>
      </c:tx>
      <c:layout>
        <c:manualLayout>
          <c:xMode val="edge"/>
          <c:yMode val="edge"/>
          <c:x val="0.14887247029418096"/>
          <c:y val="2.366863905325443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Graphs!$F$53</c:f>
              <c:strCache>
                <c:ptCount val="1"/>
                <c:pt idx="0">
                  <c:v>Non-Telehealth IMEs</c:v>
                </c:pt>
              </c:strCache>
            </c:strRef>
          </c:tx>
          <c:spPr>
            <a:solidFill>
              <a:schemeClr val="accent1"/>
            </a:solidFill>
            <a:ln>
              <a:noFill/>
            </a:ln>
            <a:effectLst/>
            <a:sp3d/>
          </c:spPr>
          <c:invertIfNegative val="0"/>
          <c:dLbls>
            <c:dLbl>
              <c:idx val="0"/>
              <c:layout>
                <c:manualLayout>
                  <c:x val="-1.1111111111111112E-2"/>
                  <c:y val="-4.952380952380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9E-4762-9BB9-FDB8759822E7}"/>
                </c:ext>
              </c:extLst>
            </c:dLbl>
            <c:dLbl>
              <c:idx val="1"/>
              <c:layout>
                <c:manualLayout>
                  <c:x val="-0.1"/>
                  <c:y val="7.61904761904763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9E-4762-9BB9-FDB8759822E7}"/>
                </c:ext>
              </c:extLst>
            </c:dLbl>
            <c:dLbl>
              <c:idx val="2"/>
              <c:layout>
                <c:manualLayout>
                  <c:x val="0"/>
                  <c:y val="-6.85714285714285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9E-4762-9BB9-FDB8759822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Graphs!$G$52:$I$52</c:f>
              <c:numCache>
                <c:formatCode>General</c:formatCode>
                <c:ptCount val="3"/>
                <c:pt idx="0">
                  <c:v>2020</c:v>
                </c:pt>
                <c:pt idx="1">
                  <c:v>2021</c:v>
                </c:pt>
                <c:pt idx="2">
                  <c:v>2022</c:v>
                </c:pt>
              </c:numCache>
            </c:numRef>
          </c:cat>
          <c:val>
            <c:numRef>
              <c:f>Graphs!$G$53:$I$53</c:f>
              <c:numCache>
                <c:formatCode>General</c:formatCode>
                <c:ptCount val="3"/>
                <c:pt idx="0">
                  <c:v>398</c:v>
                </c:pt>
                <c:pt idx="1">
                  <c:v>493</c:v>
                </c:pt>
                <c:pt idx="2">
                  <c:v>365</c:v>
                </c:pt>
              </c:numCache>
            </c:numRef>
          </c:val>
          <c:extLst>
            <c:ext xmlns:c16="http://schemas.microsoft.com/office/drawing/2014/chart" uri="{C3380CC4-5D6E-409C-BE32-E72D297353CC}">
              <c16:uniqueId val="{00000003-129E-4762-9BB9-FDB8759822E7}"/>
            </c:ext>
          </c:extLst>
        </c:ser>
        <c:ser>
          <c:idx val="1"/>
          <c:order val="1"/>
          <c:tx>
            <c:strRef>
              <c:f>Graphs!$F$54</c:f>
              <c:strCache>
                <c:ptCount val="1"/>
                <c:pt idx="0">
                  <c:v>% of Opinions Not Requested</c:v>
                </c:pt>
              </c:strCache>
            </c:strRef>
          </c:tx>
          <c:spPr>
            <a:solidFill>
              <a:schemeClr val="accent2"/>
            </a:solidFill>
            <a:ln>
              <a:noFill/>
            </a:ln>
            <a:effectLst/>
            <a:sp3d/>
          </c:spPr>
          <c:invertIfNegative val="0"/>
          <c:dLbls>
            <c:dLbl>
              <c:idx val="0"/>
              <c:layout>
                <c:manualLayout>
                  <c:x val="3.0555555555555555E-2"/>
                  <c:y val="-6.8571428571428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9E-4762-9BB9-FDB8759822E7}"/>
                </c:ext>
              </c:extLst>
            </c:dLbl>
            <c:dLbl>
              <c:idx val="1"/>
              <c:layout>
                <c:manualLayout>
                  <c:x val="3.0555555555555454E-2"/>
                  <c:y val="-5.71428571428571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9E-4762-9BB9-FDB8759822E7}"/>
                </c:ext>
              </c:extLst>
            </c:dLbl>
            <c:dLbl>
              <c:idx val="2"/>
              <c:layout>
                <c:manualLayout>
                  <c:x val="1.6666666666666566E-2"/>
                  <c:y val="-6.0952380952380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9E-4762-9BB9-FDB8759822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Graphs!$G$52:$I$52</c:f>
              <c:numCache>
                <c:formatCode>General</c:formatCode>
                <c:ptCount val="3"/>
                <c:pt idx="0">
                  <c:v>2020</c:v>
                </c:pt>
                <c:pt idx="1">
                  <c:v>2021</c:v>
                </c:pt>
                <c:pt idx="2">
                  <c:v>2022</c:v>
                </c:pt>
              </c:numCache>
            </c:numRef>
          </c:cat>
          <c:val>
            <c:numRef>
              <c:f>Graphs!$G$54:$I$54</c:f>
              <c:numCache>
                <c:formatCode>0%</c:formatCode>
                <c:ptCount val="3"/>
                <c:pt idx="0">
                  <c:v>5.0251256281407036E-3</c:v>
                </c:pt>
                <c:pt idx="1">
                  <c:v>6.0851926977687626E-3</c:v>
                </c:pt>
                <c:pt idx="2">
                  <c:v>0</c:v>
                </c:pt>
              </c:numCache>
            </c:numRef>
          </c:val>
          <c:extLst>
            <c:ext xmlns:c16="http://schemas.microsoft.com/office/drawing/2014/chart" uri="{C3380CC4-5D6E-409C-BE32-E72D297353CC}">
              <c16:uniqueId val="{00000007-129E-4762-9BB9-FDB8759822E7}"/>
            </c:ext>
          </c:extLst>
        </c:ser>
        <c:dLbls>
          <c:showLegendKey val="0"/>
          <c:showVal val="0"/>
          <c:showCatName val="0"/>
          <c:showSerName val="0"/>
          <c:showPercent val="0"/>
          <c:showBubbleSize val="0"/>
        </c:dLbls>
        <c:gapWidth val="150"/>
        <c:shape val="box"/>
        <c:axId val="859049368"/>
        <c:axId val="859054616"/>
        <c:axId val="0"/>
      </c:bar3DChart>
      <c:catAx>
        <c:axId val="859049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9054616"/>
        <c:crosses val="autoZero"/>
        <c:auto val="1"/>
        <c:lblAlgn val="ctr"/>
        <c:lblOffset val="100"/>
        <c:noMultiLvlLbl val="0"/>
      </c:catAx>
      <c:valAx>
        <c:axId val="8590546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59049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50" b="1" i="0" u="none" strike="noStrike" baseline="0">
                <a:effectLst/>
              </a:rPr>
              <a:t>Opinion Provided on Question/Condition not Requested</a:t>
            </a:r>
            <a:r>
              <a:rPr lang="en-US" sz="1050" b="0" i="0" u="none" strike="noStrike" baseline="0">
                <a:effectLst/>
              </a:rPr>
              <a:t> </a:t>
            </a:r>
            <a:r>
              <a:rPr lang="en-US" sz="1100" b="1" i="0" u="none" strike="noStrike" baseline="0">
                <a:effectLst/>
              </a:rPr>
              <a:t>Telehealth</a:t>
            </a:r>
            <a:r>
              <a:rPr lang="en-US" sz="1100" b="0" i="0" u="none" strike="noStrike" baseline="0">
                <a:effectLst/>
              </a:rPr>
              <a:t> </a:t>
            </a:r>
            <a:endParaRPr lang="en-US" sz="1100" b="1">
              <a:latin typeface="+mn-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Graphs!$F$46</c:f>
              <c:strCache>
                <c:ptCount val="1"/>
                <c:pt idx="0">
                  <c:v>Telehealth IMEs</c:v>
                </c:pt>
              </c:strCache>
            </c:strRef>
          </c:tx>
          <c:spPr>
            <a:solidFill>
              <a:schemeClr val="accent1"/>
            </a:solidFill>
            <a:ln>
              <a:noFill/>
            </a:ln>
            <a:effectLst/>
            <a:sp3d/>
          </c:spPr>
          <c:invertIfNegative val="0"/>
          <c:dLbls>
            <c:dLbl>
              <c:idx val="0"/>
              <c:layout>
                <c:manualLayout>
                  <c:x val="-3.888888888888889E-2"/>
                  <c:y val="-3.8204393505253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E5-4ED1-9BDF-4CF5DA782C6C}"/>
                </c:ext>
              </c:extLst>
            </c:dLbl>
            <c:dLbl>
              <c:idx val="1"/>
              <c:layout>
                <c:manualLayout>
                  <c:x val="-4.4444444444444446E-2"/>
                  <c:y val="-5.3486150907354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E5-4ED1-9BDF-4CF5DA782C6C}"/>
                </c:ext>
              </c:extLst>
            </c:dLbl>
            <c:dLbl>
              <c:idx val="2"/>
              <c:layout>
                <c:manualLayout>
                  <c:x val="5.5555555555554534E-3"/>
                  <c:y val="-8.4049665711556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E5-4ED1-9BDF-4CF5DA782C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Graphs!$G$45:$I$45</c:f>
              <c:numCache>
                <c:formatCode>General</c:formatCode>
                <c:ptCount val="3"/>
                <c:pt idx="0">
                  <c:v>2020</c:v>
                </c:pt>
                <c:pt idx="1">
                  <c:v>2021</c:v>
                </c:pt>
                <c:pt idx="2">
                  <c:v>2022</c:v>
                </c:pt>
              </c:numCache>
            </c:numRef>
          </c:cat>
          <c:val>
            <c:numRef>
              <c:f>Graphs!$G$46:$I$46</c:f>
              <c:numCache>
                <c:formatCode>General</c:formatCode>
                <c:ptCount val="3"/>
                <c:pt idx="0">
                  <c:v>135</c:v>
                </c:pt>
                <c:pt idx="1">
                  <c:v>134</c:v>
                </c:pt>
                <c:pt idx="2">
                  <c:v>95</c:v>
                </c:pt>
              </c:numCache>
            </c:numRef>
          </c:val>
          <c:extLst>
            <c:ext xmlns:c16="http://schemas.microsoft.com/office/drawing/2014/chart" uri="{C3380CC4-5D6E-409C-BE32-E72D297353CC}">
              <c16:uniqueId val="{00000003-95E5-4ED1-9BDF-4CF5DA782C6C}"/>
            </c:ext>
          </c:extLst>
        </c:ser>
        <c:ser>
          <c:idx val="1"/>
          <c:order val="1"/>
          <c:tx>
            <c:strRef>
              <c:f>Graphs!$F$47</c:f>
              <c:strCache>
                <c:ptCount val="1"/>
                <c:pt idx="0">
                  <c:v>% of Opinions Not Requested</c:v>
                </c:pt>
              </c:strCache>
            </c:strRef>
          </c:tx>
          <c:spPr>
            <a:solidFill>
              <a:schemeClr val="accent2"/>
            </a:solidFill>
            <a:ln>
              <a:noFill/>
            </a:ln>
            <a:effectLst/>
            <a:sp3d/>
          </c:spPr>
          <c:invertIfNegative val="0"/>
          <c:dLbls>
            <c:dLbl>
              <c:idx val="0"/>
              <c:layout>
                <c:manualLayout>
                  <c:x val="4.1666666666666616E-2"/>
                  <c:y val="-4.5845272206303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E5-4ED1-9BDF-4CF5DA782C6C}"/>
                </c:ext>
              </c:extLst>
            </c:dLbl>
            <c:dLbl>
              <c:idx val="1"/>
              <c:layout>
                <c:manualLayout>
                  <c:x val="2.4999999999999897E-2"/>
                  <c:y val="-5.730659025787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E5-4ED1-9BDF-4CF5DA782C6C}"/>
                </c:ext>
              </c:extLst>
            </c:dLbl>
            <c:dLbl>
              <c:idx val="2"/>
              <c:layout>
                <c:manualLayout>
                  <c:x val="3.3333333333333333E-2"/>
                  <c:y val="-6.1127029608404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E5-4ED1-9BDF-4CF5DA782C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Graphs!$G$45:$I$45</c:f>
              <c:numCache>
                <c:formatCode>General</c:formatCode>
                <c:ptCount val="3"/>
                <c:pt idx="0">
                  <c:v>2020</c:v>
                </c:pt>
                <c:pt idx="1">
                  <c:v>2021</c:v>
                </c:pt>
                <c:pt idx="2">
                  <c:v>2022</c:v>
                </c:pt>
              </c:numCache>
            </c:numRef>
          </c:cat>
          <c:val>
            <c:numRef>
              <c:f>Graphs!$G$47:$I$47</c:f>
              <c:numCache>
                <c:formatCode>0%</c:formatCode>
                <c:ptCount val="3"/>
                <c:pt idx="0">
                  <c:v>0.19259259259259259</c:v>
                </c:pt>
                <c:pt idx="1">
                  <c:v>8.2089552238805971E-2</c:v>
                </c:pt>
                <c:pt idx="2">
                  <c:v>0.16842105263157894</c:v>
                </c:pt>
              </c:numCache>
            </c:numRef>
          </c:val>
          <c:extLst>
            <c:ext xmlns:c16="http://schemas.microsoft.com/office/drawing/2014/chart" uri="{C3380CC4-5D6E-409C-BE32-E72D297353CC}">
              <c16:uniqueId val="{00000007-95E5-4ED1-9BDF-4CF5DA782C6C}"/>
            </c:ext>
          </c:extLst>
        </c:ser>
        <c:dLbls>
          <c:showLegendKey val="0"/>
          <c:showVal val="0"/>
          <c:showCatName val="0"/>
          <c:showSerName val="0"/>
          <c:showPercent val="0"/>
          <c:showBubbleSize val="0"/>
        </c:dLbls>
        <c:gapWidth val="150"/>
        <c:shape val="box"/>
        <c:axId val="864649320"/>
        <c:axId val="864658176"/>
        <c:axId val="0"/>
      </c:bar3DChart>
      <c:catAx>
        <c:axId val="8646493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4658176"/>
        <c:crosses val="autoZero"/>
        <c:auto val="1"/>
        <c:lblAlgn val="ctr"/>
        <c:lblOffset val="100"/>
        <c:noMultiLvlLbl val="0"/>
      </c:catAx>
      <c:valAx>
        <c:axId val="8646581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64649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5123"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5124"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5125"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468FDF4F-D6AC-4AD4-94A1-6725A9E079A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defRPr sz="1200">
                <a:latin typeface="Arial" charset="0"/>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hangingPunct="1">
              <a:defRPr sz="1200">
                <a:latin typeface="Arial" charset="0"/>
              </a:defRPr>
            </a:lvl1pPr>
          </a:lstStyle>
          <a:p>
            <a:pPr>
              <a:defRPr/>
            </a:pPr>
            <a:fld id="{328AED38-6F32-4EBB-A114-D14EB2D2D655}" type="datetimeFigureOut">
              <a:rPr lang="en-US"/>
              <a:pPr>
                <a:defRPr/>
              </a:pPr>
              <a:t>9/14/2023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hangingPunct="1">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C02ED5AE-4A5A-4401-972E-A78BB21D0DC2}"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1</a:t>
            </a:fld>
            <a:endParaRPr lang="en-US" altLang="en-US" dirty="0"/>
          </a:p>
        </p:txBody>
      </p:sp>
    </p:spTree>
    <p:extLst>
      <p:ext uri="{BB962C8B-B14F-4D97-AF65-F5344CB8AC3E}">
        <p14:creationId xmlns:p14="http://schemas.microsoft.com/office/powerpoint/2010/main" val="2244019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30</a:t>
            </a:fld>
            <a:endParaRPr lang="en-US" altLang="en-US" dirty="0">
              <a:solidFill>
                <a:prstClr val="black"/>
              </a:solidFill>
            </a:endParaRPr>
          </a:p>
        </p:txBody>
      </p:sp>
    </p:spTree>
    <p:extLst>
      <p:ext uri="{BB962C8B-B14F-4D97-AF65-F5344CB8AC3E}">
        <p14:creationId xmlns:p14="http://schemas.microsoft.com/office/powerpoint/2010/main" val="357983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Toomey kept track of cases over 3 different clinics and</a:t>
            </a:r>
            <a:r>
              <a:rPr lang="en-US" baseline="0" dirty="0" smtClean="0"/>
              <a:t> provided me with number of pages reviewed and time it took him to review. </a:t>
            </a:r>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35</a:t>
            </a:fld>
            <a:endParaRPr lang="en-US" altLang="en-US">
              <a:solidFill>
                <a:prstClr val="black"/>
              </a:solidFill>
            </a:endParaRPr>
          </a:p>
        </p:txBody>
      </p:sp>
    </p:spTree>
    <p:extLst>
      <p:ext uri="{BB962C8B-B14F-4D97-AF65-F5344CB8AC3E}">
        <p14:creationId xmlns:p14="http://schemas.microsoft.com/office/powerpoint/2010/main" val="3412960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36</a:t>
            </a:fld>
            <a:endParaRPr lang="en-US" altLang="en-US">
              <a:solidFill>
                <a:prstClr val="black"/>
              </a:solidFill>
            </a:endParaRPr>
          </a:p>
        </p:txBody>
      </p:sp>
    </p:spTree>
    <p:extLst>
      <p:ext uri="{BB962C8B-B14F-4D97-AF65-F5344CB8AC3E}">
        <p14:creationId xmlns:p14="http://schemas.microsoft.com/office/powerpoint/2010/main" val="54592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39</a:t>
            </a:fld>
            <a:endParaRPr lang="en-US" altLang="en-US">
              <a:solidFill>
                <a:prstClr val="black"/>
              </a:solidFill>
            </a:endParaRPr>
          </a:p>
        </p:txBody>
      </p:sp>
    </p:spTree>
    <p:extLst>
      <p:ext uri="{BB962C8B-B14F-4D97-AF65-F5344CB8AC3E}">
        <p14:creationId xmlns:p14="http://schemas.microsoft.com/office/powerpoint/2010/main" val="3093393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40</a:t>
            </a:fld>
            <a:endParaRPr lang="en-US" altLang="en-US" dirty="0">
              <a:solidFill>
                <a:prstClr val="black"/>
              </a:solidFill>
            </a:endParaRPr>
          </a:p>
        </p:txBody>
      </p:sp>
    </p:spTree>
    <p:extLst>
      <p:ext uri="{BB962C8B-B14F-4D97-AF65-F5344CB8AC3E}">
        <p14:creationId xmlns:p14="http://schemas.microsoft.com/office/powerpoint/2010/main" val="3407213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42</a:t>
            </a:fld>
            <a:endParaRPr lang="en-US" altLang="en-US" dirty="0">
              <a:solidFill>
                <a:prstClr val="black"/>
              </a:solidFill>
            </a:endParaRPr>
          </a:p>
        </p:txBody>
      </p:sp>
    </p:spTree>
    <p:extLst>
      <p:ext uri="{BB962C8B-B14F-4D97-AF65-F5344CB8AC3E}">
        <p14:creationId xmlns:p14="http://schemas.microsoft.com/office/powerpoint/2010/main" val="2045547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46</a:t>
            </a:fld>
            <a:endParaRPr lang="en-US" altLang="en-US" dirty="0">
              <a:solidFill>
                <a:prstClr val="black"/>
              </a:solidFill>
            </a:endParaRPr>
          </a:p>
        </p:txBody>
      </p:sp>
    </p:spTree>
    <p:extLst>
      <p:ext uri="{BB962C8B-B14F-4D97-AF65-F5344CB8AC3E}">
        <p14:creationId xmlns:p14="http://schemas.microsoft.com/office/powerpoint/2010/main" val="381534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50</a:t>
            </a:fld>
            <a:endParaRPr lang="en-US" altLang="en-US" dirty="0">
              <a:solidFill>
                <a:prstClr val="black"/>
              </a:solidFill>
            </a:endParaRPr>
          </a:p>
        </p:txBody>
      </p:sp>
    </p:spTree>
    <p:extLst>
      <p:ext uri="{BB962C8B-B14F-4D97-AF65-F5344CB8AC3E}">
        <p14:creationId xmlns:p14="http://schemas.microsoft.com/office/powerpoint/2010/main" val="2322895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51</a:t>
            </a:fld>
            <a:endParaRPr lang="en-US" altLang="en-US" dirty="0"/>
          </a:p>
        </p:txBody>
      </p:sp>
    </p:spTree>
    <p:extLst>
      <p:ext uri="{BB962C8B-B14F-4D97-AF65-F5344CB8AC3E}">
        <p14:creationId xmlns:p14="http://schemas.microsoft.com/office/powerpoint/2010/main" val="4283985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52</a:t>
            </a:fld>
            <a:endParaRPr lang="en-US" altLang="en-US" dirty="0">
              <a:solidFill>
                <a:prstClr val="black"/>
              </a:solidFill>
            </a:endParaRPr>
          </a:p>
        </p:txBody>
      </p:sp>
    </p:spTree>
    <p:extLst>
      <p:ext uri="{BB962C8B-B14F-4D97-AF65-F5344CB8AC3E}">
        <p14:creationId xmlns:p14="http://schemas.microsoft.com/office/powerpoint/2010/main" val="2806539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4</a:t>
            </a:fld>
            <a:endParaRPr lang="en-US" altLang="en-US" dirty="0">
              <a:solidFill>
                <a:prstClr val="black"/>
              </a:solidFill>
            </a:endParaRPr>
          </a:p>
        </p:txBody>
      </p:sp>
    </p:spTree>
    <p:extLst>
      <p:ext uri="{BB962C8B-B14F-4D97-AF65-F5344CB8AC3E}">
        <p14:creationId xmlns:p14="http://schemas.microsoft.com/office/powerpoint/2010/main" val="2658124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57</a:t>
            </a:fld>
            <a:endParaRPr lang="en-US" altLang="en-US" dirty="0">
              <a:solidFill>
                <a:prstClr val="black"/>
              </a:solidFill>
            </a:endParaRPr>
          </a:p>
        </p:txBody>
      </p:sp>
    </p:spTree>
    <p:extLst>
      <p:ext uri="{BB962C8B-B14F-4D97-AF65-F5344CB8AC3E}">
        <p14:creationId xmlns:p14="http://schemas.microsoft.com/office/powerpoint/2010/main" val="478547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58</a:t>
            </a:fld>
            <a:endParaRPr lang="en-US" altLang="en-US" dirty="0"/>
          </a:p>
        </p:txBody>
      </p:sp>
    </p:spTree>
    <p:extLst>
      <p:ext uri="{BB962C8B-B14F-4D97-AF65-F5344CB8AC3E}">
        <p14:creationId xmlns:p14="http://schemas.microsoft.com/office/powerpoint/2010/main" val="4120763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61</a:t>
            </a:fld>
            <a:endParaRPr lang="en-US" altLang="en-US" dirty="0">
              <a:solidFill>
                <a:prstClr val="black"/>
              </a:solidFill>
            </a:endParaRPr>
          </a:p>
        </p:txBody>
      </p:sp>
    </p:spTree>
    <p:extLst>
      <p:ext uri="{BB962C8B-B14F-4D97-AF65-F5344CB8AC3E}">
        <p14:creationId xmlns:p14="http://schemas.microsoft.com/office/powerpoint/2010/main" val="1011908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63</a:t>
            </a:fld>
            <a:endParaRPr lang="en-US" altLang="en-US" dirty="0"/>
          </a:p>
        </p:txBody>
      </p:sp>
    </p:spTree>
    <p:extLst>
      <p:ext uri="{BB962C8B-B14F-4D97-AF65-F5344CB8AC3E}">
        <p14:creationId xmlns:p14="http://schemas.microsoft.com/office/powerpoint/2010/main" val="1654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7</a:t>
            </a:fld>
            <a:endParaRPr lang="en-US" altLang="en-US" dirty="0"/>
          </a:p>
        </p:txBody>
      </p:sp>
    </p:spTree>
    <p:extLst>
      <p:ext uri="{BB962C8B-B14F-4D97-AF65-F5344CB8AC3E}">
        <p14:creationId xmlns:p14="http://schemas.microsoft.com/office/powerpoint/2010/main" val="199293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02ED5AE-4A5A-4401-972E-A78BB21D0DC2}" type="slidenum">
              <a:rPr lang="en-US" altLang="en-US">
                <a:solidFill>
                  <a:prstClr val="black"/>
                </a:solidFill>
              </a:rPr>
              <a:pPr defTabSz="931774">
                <a:defRPr/>
              </a:pPr>
              <a:t>22</a:t>
            </a:fld>
            <a:endParaRPr lang="en-US" altLang="en-US" dirty="0">
              <a:solidFill>
                <a:prstClr val="black"/>
              </a:solidFill>
            </a:endParaRPr>
          </a:p>
        </p:txBody>
      </p:sp>
    </p:spTree>
    <p:extLst>
      <p:ext uri="{BB962C8B-B14F-4D97-AF65-F5344CB8AC3E}">
        <p14:creationId xmlns:p14="http://schemas.microsoft.com/office/powerpoint/2010/main" val="249355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snapshot of the volume and type of reviews</a:t>
            </a:r>
            <a:r>
              <a:rPr lang="en-US" baseline="0" dirty="0" smtClean="0"/>
              <a:t> I have completed since 2020.  Review of re-certifying examiners has been and will continue to be the bulk of my work.  Next slide please!</a:t>
            </a:r>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24</a:t>
            </a:fld>
            <a:endParaRPr lang="en-US" altLang="en-US"/>
          </a:p>
        </p:txBody>
      </p:sp>
    </p:spTree>
    <p:extLst>
      <p:ext uri="{BB962C8B-B14F-4D97-AF65-F5344CB8AC3E}">
        <p14:creationId xmlns:p14="http://schemas.microsoft.com/office/powerpoint/2010/main" val="1020696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a:t>
            </a:r>
            <a:r>
              <a:rPr lang="en-US" baseline="0" dirty="0" smtClean="0"/>
              <a:t> </a:t>
            </a:r>
            <a:r>
              <a:rPr lang="en-US" baseline="0" dirty="0" err="1" smtClean="0"/>
              <a:t>snaphot</a:t>
            </a:r>
            <a:r>
              <a:rPr lang="en-US" baseline="0" dirty="0" smtClean="0"/>
              <a:t> that shows o</a:t>
            </a:r>
            <a:r>
              <a:rPr lang="en-US" dirty="0" smtClean="0"/>
              <a:t>rthopedists</a:t>
            </a:r>
            <a:r>
              <a:rPr lang="en-US" baseline="0" dirty="0" smtClean="0"/>
              <a:t> continue to remain the highest number of reviews I have completed followed by neurology.  This demonstrates the type of injuries &amp; conditions we are dealing with the most.  Let’s take a look at Ortho IME data.  Next slide please!</a:t>
            </a:r>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25</a:t>
            </a:fld>
            <a:endParaRPr lang="en-US" altLang="en-US"/>
          </a:p>
        </p:txBody>
      </p:sp>
    </p:spTree>
    <p:extLst>
      <p:ext uri="{BB962C8B-B14F-4D97-AF65-F5344CB8AC3E}">
        <p14:creationId xmlns:p14="http://schemas.microsoft.com/office/powerpoint/2010/main" val="132701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collected data since 2020 that tracks non-billable addendum requests for</a:t>
            </a:r>
            <a:r>
              <a:rPr lang="en-US" baseline="0" dirty="0" smtClean="0"/>
              <a:t> all of the specialties.  The standard for </a:t>
            </a:r>
            <a:r>
              <a:rPr lang="en-US" baseline="0" dirty="0" err="1" smtClean="0"/>
              <a:t>nb</a:t>
            </a:r>
            <a:r>
              <a:rPr lang="en-US" baseline="0" dirty="0" smtClean="0"/>
              <a:t> addendums ideally should be no greater than 1%.  This data shows that orthopedists have continued to trend a few percentage points higher than other specialties who are meeting the standard, and continues to suggest that orthopedists need additional resources in order to bring down their rate .  Dr. Farokhi and I are meeting to look at adding to the MEH as a reference for examiners.  Dr. </a:t>
            </a:r>
            <a:r>
              <a:rPr lang="en-US" baseline="0" dirty="0" err="1" smtClean="0"/>
              <a:t>Farohki</a:t>
            </a:r>
            <a:r>
              <a:rPr lang="en-US" baseline="0" dirty="0" smtClean="0"/>
              <a:t>, would you like to speak to this a bit?  </a:t>
            </a:r>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26</a:t>
            </a:fld>
            <a:endParaRPr lang="en-US" altLang="en-US"/>
          </a:p>
        </p:txBody>
      </p:sp>
    </p:spTree>
    <p:extLst>
      <p:ext uri="{BB962C8B-B14F-4D97-AF65-F5344CB8AC3E}">
        <p14:creationId xmlns:p14="http://schemas.microsoft.com/office/powerpoint/2010/main" val="87468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look at telehealth.  I have completed 415 telehealth IME report reviews since March of 2020.  One of the data points I capture in the review process is whether the examiner opined on an injury or condition that was not requested by the Department. It’s also a data point that has been captured for all other IMEs, so I decided to do a comparison. The standard for this should be &lt;1% and when it happens, it muddies not only the IME, but also the claim.  And so when we look at % of telehealth IMEs that have this occurring, it begs the question of whether this is related to telehealth itself or an issue of the specialty using telehealth, which is psychiatry.  Let’s take a look at that comparison.  </a:t>
            </a:r>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27</a:t>
            </a:fld>
            <a:endParaRPr lang="en-US" altLang="en-US"/>
          </a:p>
        </p:txBody>
      </p:sp>
    </p:spTree>
    <p:extLst>
      <p:ext uri="{BB962C8B-B14F-4D97-AF65-F5344CB8AC3E}">
        <p14:creationId xmlns:p14="http://schemas.microsoft.com/office/powerpoint/2010/main" val="2573719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non-telehealth psych had &lt;1% through this period.  My plan is to go back and make sure my data elements are correct and if so, do a deeper dive on this one to determine why this is occurring for telehealth psych IMEs.  If there is something I can share, there will be more to come! </a:t>
            </a:r>
            <a:endParaRPr lang="en-US" dirty="0"/>
          </a:p>
        </p:txBody>
      </p:sp>
      <p:sp>
        <p:nvSpPr>
          <p:cNvPr id="4" name="Slide Number Placeholder 3"/>
          <p:cNvSpPr>
            <a:spLocks noGrp="1"/>
          </p:cNvSpPr>
          <p:nvPr>
            <p:ph type="sldNum" sz="quarter" idx="10"/>
          </p:nvPr>
        </p:nvSpPr>
        <p:spPr/>
        <p:txBody>
          <a:bodyPr/>
          <a:lstStyle/>
          <a:p>
            <a:pPr>
              <a:defRPr/>
            </a:pPr>
            <a:fld id="{C02ED5AE-4A5A-4401-972E-A78BB21D0DC2}" type="slidenum">
              <a:rPr lang="en-US" altLang="en-US" smtClean="0"/>
              <a:pPr>
                <a:defRPr/>
              </a:pPr>
              <a:t>28</a:t>
            </a:fld>
            <a:endParaRPr lang="en-US" altLang="en-US"/>
          </a:p>
        </p:txBody>
      </p:sp>
    </p:spTree>
    <p:extLst>
      <p:ext uri="{BB962C8B-B14F-4D97-AF65-F5344CB8AC3E}">
        <p14:creationId xmlns:p14="http://schemas.microsoft.com/office/powerpoint/2010/main" val="2750296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0" y="0"/>
            <a:ext cx="9144000" cy="5143500"/>
          </a:xfrm>
          <a:prstGeom prst="rect">
            <a:avLst/>
          </a:prstGeom>
          <a:solidFill>
            <a:srgbClr val="D4D2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5" name="Rectangle 12"/>
          <p:cNvSpPr>
            <a:spLocks noChangeArrowheads="1"/>
          </p:cNvSpPr>
          <p:nvPr userDrawn="1"/>
        </p:nvSpPr>
        <p:spPr bwMode="auto">
          <a:xfrm>
            <a:off x="2806700" y="895350"/>
            <a:ext cx="6337300" cy="2084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6" name="Rectangle 13"/>
          <p:cNvSpPr>
            <a:spLocks noChangeArrowheads="1"/>
          </p:cNvSpPr>
          <p:nvPr userDrawn="1"/>
        </p:nvSpPr>
        <p:spPr bwMode="auto">
          <a:xfrm>
            <a:off x="2873375" y="946150"/>
            <a:ext cx="6270625" cy="20256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7" name="Rectangle 11"/>
          <p:cNvSpPr>
            <a:spLocks noChangeArrowheads="1"/>
          </p:cNvSpPr>
          <p:nvPr userDrawn="1"/>
        </p:nvSpPr>
        <p:spPr bwMode="auto">
          <a:xfrm>
            <a:off x="0" y="2971800"/>
            <a:ext cx="9144000" cy="1133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8" name="Rectangle 7"/>
          <p:cNvSpPr>
            <a:spLocks noChangeArrowheads="1"/>
          </p:cNvSpPr>
          <p:nvPr userDrawn="1"/>
        </p:nvSpPr>
        <p:spPr bwMode="auto">
          <a:xfrm>
            <a:off x="0" y="5029200"/>
            <a:ext cx="9144000" cy="114300"/>
          </a:xfrm>
          <a:prstGeom prst="rect">
            <a:avLst/>
          </a:prstGeom>
          <a:solidFill>
            <a:srgbClr val="E86C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pic>
        <p:nvPicPr>
          <p:cNvPr id="9" name="Picture 19" descr="LnI_Logo_2-color-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27000"/>
            <a:ext cx="20351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TAYH235\AppData\Local\Temp\vmware-tayh235\VMwareDnD\b87fcab1\PhotoBanner.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028950"/>
            <a:ext cx="9144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71800" y="1200151"/>
            <a:ext cx="5562600" cy="459581"/>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2971800" y="1885950"/>
            <a:ext cx="5257800" cy="857250"/>
          </a:xfrm>
        </p:spPr>
        <p:txBody>
          <a:bodyPr/>
          <a:lstStyle>
            <a:lvl1pPr marL="0" indent="0">
              <a:buFont typeface="Wingdings" pitchFamily="2" charset="2"/>
              <a:buNone/>
              <a:defRPr sz="2400" i="1"/>
            </a:lvl1pPr>
          </a:lstStyle>
          <a:p>
            <a:r>
              <a:rPr lang="en-US"/>
              <a:t>Click to edit Master subtitle style</a:t>
            </a:r>
          </a:p>
        </p:txBody>
      </p:sp>
    </p:spTree>
    <p:extLst>
      <p:ext uri="{BB962C8B-B14F-4D97-AF65-F5344CB8AC3E}">
        <p14:creationId xmlns:p14="http://schemas.microsoft.com/office/powerpoint/2010/main" val="364631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0" y="0"/>
            <a:ext cx="9144000" cy="5143500"/>
          </a:xfrm>
          <a:prstGeom prst="rect">
            <a:avLst/>
          </a:prstGeom>
          <a:solidFill>
            <a:srgbClr val="D4D2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sp>
        <p:nvSpPr>
          <p:cNvPr id="5" name="Rectangle 12"/>
          <p:cNvSpPr>
            <a:spLocks noChangeArrowheads="1"/>
          </p:cNvSpPr>
          <p:nvPr userDrawn="1"/>
        </p:nvSpPr>
        <p:spPr bwMode="auto">
          <a:xfrm>
            <a:off x="2806701" y="895350"/>
            <a:ext cx="6337300" cy="2084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sp>
        <p:nvSpPr>
          <p:cNvPr id="6" name="Rectangle 13"/>
          <p:cNvSpPr>
            <a:spLocks noChangeArrowheads="1"/>
          </p:cNvSpPr>
          <p:nvPr userDrawn="1"/>
        </p:nvSpPr>
        <p:spPr bwMode="auto">
          <a:xfrm>
            <a:off x="2873376" y="946150"/>
            <a:ext cx="6270625" cy="20256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sp>
        <p:nvSpPr>
          <p:cNvPr id="7" name="Rectangle 11"/>
          <p:cNvSpPr>
            <a:spLocks noChangeArrowheads="1"/>
          </p:cNvSpPr>
          <p:nvPr userDrawn="1"/>
        </p:nvSpPr>
        <p:spPr bwMode="auto">
          <a:xfrm>
            <a:off x="0" y="2971801"/>
            <a:ext cx="9144000" cy="1133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sp>
        <p:nvSpPr>
          <p:cNvPr id="8" name="Rectangle 7"/>
          <p:cNvSpPr>
            <a:spLocks noChangeArrowheads="1"/>
          </p:cNvSpPr>
          <p:nvPr userDrawn="1"/>
        </p:nvSpPr>
        <p:spPr bwMode="auto">
          <a:xfrm>
            <a:off x="0" y="5029200"/>
            <a:ext cx="9144000" cy="114300"/>
          </a:xfrm>
          <a:prstGeom prst="rect">
            <a:avLst/>
          </a:prstGeom>
          <a:solidFill>
            <a:srgbClr val="E86C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pic>
        <p:nvPicPr>
          <p:cNvPr id="9" name="Picture 19" descr="LnI_Logo_2-color-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27000"/>
            <a:ext cx="20351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TAYH235\AppData\Local\Temp\vmware-tayh235\VMwareDnD\b87fcab1\PhotoBanner.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028951"/>
            <a:ext cx="9144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71800" y="1200152"/>
            <a:ext cx="5562600" cy="459581"/>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2971800" y="1885950"/>
            <a:ext cx="5257800" cy="857250"/>
          </a:xfrm>
        </p:spPr>
        <p:txBody>
          <a:bodyPr/>
          <a:lstStyle>
            <a:lvl1pPr marL="0" indent="0">
              <a:buFont typeface="Wingdings" pitchFamily="2" charset="2"/>
              <a:buNone/>
              <a:defRPr sz="2400" i="1"/>
            </a:lvl1pPr>
          </a:lstStyle>
          <a:p>
            <a:r>
              <a:rPr lang="en-US"/>
              <a:t>Click to edit Master subtitle style</a:t>
            </a:r>
          </a:p>
        </p:txBody>
      </p:sp>
    </p:spTree>
    <p:extLst>
      <p:ext uri="{BB962C8B-B14F-4D97-AF65-F5344CB8AC3E}">
        <p14:creationId xmlns:p14="http://schemas.microsoft.com/office/powerpoint/2010/main" val="371885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0" y="0"/>
            <a:ext cx="9144000" cy="5143500"/>
          </a:xfrm>
          <a:prstGeom prst="rect">
            <a:avLst/>
          </a:prstGeom>
          <a:solidFill>
            <a:srgbClr val="D4D2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sp>
        <p:nvSpPr>
          <p:cNvPr id="5" name="Rectangle 12"/>
          <p:cNvSpPr>
            <a:spLocks noChangeArrowheads="1"/>
          </p:cNvSpPr>
          <p:nvPr userDrawn="1"/>
        </p:nvSpPr>
        <p:spPr bwMode="auto">
          <a:xfrm>
            <a:off x="2806701" y="1085850"/>
            <a:ext cx="6337300" cy="2114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sp>
        <p:nvSpPr>
          <p:cNvPr id="6" name="Rectangle 13"/>
          <p:cNvSpPr>
            <a:spLocks noChangeArrowheads="1"/>
          </p:cNvSpPr>
          <p:nvPr userDrawn="1"/>
        </p:nvSpPr>
        <p:spPr bwMode="auto">
          <a:xfrm>
            <a:off x="2873376" y="1136650"/>
            <a:ext cx="6270625" cy="20256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sp>
        <p:nvSpPr>
          <p:cNvPr id="7" name="Rectangle 11"/>
          <p:cNvSpPr>
            <a:spLocks noChangeArrowheads="1"/>
          </p:cNvSpPr>
          <p:nvPr userDrawn="1"/>
        </p:nvSpPr>
        <p:spPr bwMode="auto">
          <a:xfrm>
            <a:off x="0" y="0"/>
            <a:ext cx="1219200"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sp>
        <p:nvSpPr>
          <p:cNvPr id="8" name="Rectangle 7"/>
          <p:cNvSpPr>
            <a:spLocks noChangeArrowheads="1"/>
          </p:cNvSpPr>
          <p:nvPr userDrawn="1"/>
        </p:nvSpPr>
        <p:spPr bwMode="auto">
          <a:xfrm>
            <a:off x="0" y="5029200"/>
            <a:ext cx="9144000" cy="114300"/>
          </a:xfrm>
          <a:prstGeom prst="rect">
            <a:avLst/>
          </a:prstGeom>
          <a:solidFill>
            <a:srgbClr val="E86C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pic>
        <p:nvPicPr>
          <p:cNvPr id="9" name="Picture 19" descr="LnI_Logo_2-color-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8001" y="215900"/>
            <a:ext cx="20351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TAYH235\AppData\Local\Temp\vmware-tayh235\VMwareDnD\f70b50cb\PhotoBanner_Vertical.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 y="57150"/>
            <a:ext cx="10731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71800" y="1390652"/>
            <a:ext cx="5943600" cy="459581"/>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2971800" y="2076450"/>
            <a:ext cx="5943600" cy="857250"/>
          </a:xfrm>
        </p:spPr>
        <p:txBody>
          <a:bodyPr/>
          <a:lstStyle>
            <a:lvl1pPr marL="0" indent="0">
              <a:buFont typeface="Wingdings" pitchFamily="2" charset="2"/>
              <a:buNone/>
              <a:defRPr sz="2400" i="1"/>
            </a:lvl1pPr>
          </a:lstStyle>
          <a:p>
            <a:r>
              <a:rPr lang="en-US"/>
              <a:t>Click to edit Master subtitle style</a:t>
            </a:r>
          </a:p>
        </p:txBody>
      </p:sp>
    </p:spTree>
    <p:extLst>
      <p:ext uri="{BB962C8B-B14F-4D97-AF65-F5344CB8AC3E}">
        <p14:creationId xmlns:p14="http://schemas.microsoft.com/office/powerpoint/2010/main" val="2341178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photo">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1"/>
            <a:ext cx="5105400" cy="47982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028700"/>
            <a:ext cx="5105400" cy="35433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9"/>
          <p:cNvSpPr>
            <a:spLocks noGrp="1"/>
          </p:cNvSpPr>
          <p:nvPr>
            <p:ph type="pic" sz="quarter" idx="10"/>
          </p:nvPr>
        </p:nvSpPr>
        <p:spPr>
          <a:xfrm>
            <a:off x="5791200" y="0"/>
            <a:ext cx="3352800" cy="4781550"/>
          </a:xfrm>
        </p:spPr>
        <p:txBody>
          <a:bodyPr/>
          <a:lstStyle/>
          <a:p>
            <a:pPr lvl="0"/>
            <a:endParaRPr lang="en-US" noProof="0" dirty="0"/>
          </a:p>
        </p:txBody>
      </p:sp>
    </p:spTree>
    <p:extLst>
      <p:ext uri="{BB962C8B-B14F-4D97-AF65-F5344CB8AC3E}">
        <p14:creationId xmlns:p14="http://schemas.microsoft.com/office/powerpoint/2010/main" val="714585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o photo,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1727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No photo,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028700"/>
            <a:ext cx="40386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028700"/>
            <a:ext cx="40386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9965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999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4262120"/>
            <a:ext cx="9144000" cy="888551"/>
          </a:xfrm>
          <a:prstGeom prst="rect">
            <a:avLst/>
          </a:prstGeom>
        </p:spPr>
      </p:pic>
      <p:sp>
        <p:nvSpPr>
          <p:cNvPr id="13" name="Slide Number Placeholder 6"/>
          <p:cNvSpPr txBox="1">
            <a:spLocks/>
          </p:cNvSpPr>
          <p:nvPr userDrawn="1"/>
        </p:nvSpPr>
        <p:spPr>
          <a:xfrm>
            <a:off x="7646101" y="152050"/>
            <a:ext cx="1183633" cy="230271"/>
          </a:xfrm>
          <a:prstGeom prst="rect">
            <a:avLst/>
          </a:prstGeom>
        </p:spPr>
        <p:txBody>
          <a:bodyPr/>
          <a:lstStyle>
            <a:defPPr>
              <a:defRPr lang="en-US"/>
            </a:defPPr>
            <a:lvl1pPr marL="0" algn="l" defTabSz="457200" rtl="0" eaLnBrk="1" latinLnBrk="0" hangingPunct="1">
              <a:defRPr sz="1000"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750" dirty="0" smtClean="0">
                <a:solidFill>
                  <a:srgbClr val="2B5B95"/>
                </a:solidFill>
              </a:rPr>
              <a:t>Presentation title</a:t>
            </a:r>
            <a:endParaRPr lang="en-US" sz="750" dirty="0">
              <a:solidFill>
                <a:srgbClr val="2B5B95"/>
              </a:solidFill>
            </a:endParaRPr>
          </a:p>
        </p:txBody>
      </p:sp>
      <p:sp>
        <p:nvSpPr>
          <p:cNvPr id="6" name="Content Placeholder 2"/>
          <p:cNvSpPr>
            <a:spLocks noGrp="1"/>
          </p:cNvSpPr>
          <p:nvPr>
            <p:ph sz="half" idx="1"/>
          </p:nvPr>
        </p:nvSpPr>
        <p:spPr>
          <a:xfrm>
            <a:off x="457200" y="764641"/>
            <a:ext cx="8277496" cy="3246782"/>
          </a:xfrm>
          <a:prstGeom prst="rect">
            <a:avLst/>
          </a:prstGeom>
        </p:spPr>
        <p:txBody>
          <a:bodyPr/>
          <a:lstStyle>
            <a:lvl1pPr>
              <a:defRPr sz="1500">
                <a:latin typeface="Arial"/>
                <a:cs typeface="Arial"/>
              </a:defRPr>
            </a:lvl1pPr>
            <a:lvl2pPr>
              <a:defRPr sz="1350">
                <a:latin typeface="Arial"/>
                <a:cs typeface="Arial"/>
              </a:defRPr>
            </a:lvl2pPr>
            <a:lvl3pPr>
              <a:defRPr sz="1200">
                <a:latin typeface="Arial"/>
                <a:cs typeface="Arial"/>
              </a:defRPr>
            </a:lvl3pPr>
            <a:lvl4pPr>
              <a:defRPr sz="1050">
                <a:latin typeface="Arial"/>
                <a:cs typeface="Arial"/>
              </a:defRPr>
            </a:lvl4pPr>
            <a:lvl5pPr>
              <a:defRPr sz="1050">
                <a:latin typeface="Arial"/>
                <a:cs typeface="Aria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hasCustomPrompt="1"/>
          </p:nvPr>
        </p:nvSpPr>
        <p:spPr>
          <a:xfrm>
            <a:off x="457202" y="115258"/>
            <a:ext cx="7188899" cy="649382"/>
          </a:xfrm>
          <a:prstGeom prst="rect">
            <a:avLst/>
          </a:prstGeom>
        </p:spPr>
        <p:txBody>
          <a:bodyPr/>
          <a:lstStyle>
            <a:lvl1pPr algn="l">
              <a:defRPr sz="1800" b="1" i="0">
                <a:solidFill>
                  <a:srgbClr val="2B5B95"/>
                </a:solidFill>
                <a:latin typeface="Arial"/>
                <a:cs typeface="Arial"/>
              </a:defRPr>
            </a:lvl1pPr>
          </a:lstStyle>
          <a:p>
            <a:r>
              <a:rPr lang="en-US" dirty="0" smtClean="0"/>
              <a:t>Click to Enter Slide Title if Applicable</a:t>
            </a:r>
            <a:endParaRPr lang="en-US" dirty="0"/>
          </a:p>
        </p:txBody>
      </p:sp>
      <p:sp>
        <p:nvSpPr>
          <p:cNvPr id="11" name="Slide Number Placeholder 6"/>
          <p:cNvSpPr>
            <a:spLocks noGrp="1"/>
          </p:cNvSpPr>
          <p:nvPr>
            <p:ph type="sldNum" sz="quarter" idx="12"/>
          </p:nvPr>
        </p:nvSpPr>
        <p:spPr>
          <a:xfrm>
            <a:off x="8068742" y="4389970"/>
            <a:ext cx="665955" cy="157538"/>
          </a:xfrm>
          <a:prstGeom prst="rect">
            <a:avLst/>
          </a:prstGeom>
        </p:spPr>
        <p:txBody>
          <a:bodyPr/>
          <a:lstStyle>
            <a:lvl1pPr>
              <a:defRPr sz="750">
                <a:solidFill>
                  <a:schemeClr val="bg1"/>
                </a:solidFill>
                <a:latin typeface="Arial Narrow"/>
                <a:cs typeface="Arial Narrow"/>
              </a:defRPr>
            </a:lvl1pPr>
          </a:lstStyle>
          <a:p>
            <a:pPr algn="r"/>
            <a:r>
              <a:rPr lang="en-US" dirty="0" smtClean="0"/>
              <a:t>Slide </a:t>
            </a:r>
            <a:fld id="{82C0386A-D06E-6B4D-9AD1-D0ABD095AA0F}" type="slidenum">
              <a:rPr lang="en-US" smtClean="0"/>
              <a:t>‹#›</a:t>
            </a:fld>
            <a:endParaRPr lang="en-US" dirty="0"/>
          </a:p>
        </p:txBody>
      </p:sp>
    </p:spTree>
    <p:extLst>
      <p:ext uri="{BB962C8B-B14F-4D97-AF65-F5344CB8AC3E}">
        <p14:creationId xmlns:p14="http://schemas.microsoft.com/office/powerpoint/2010/main" val="267207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0" y="0"/>
            <a:ext cx="9144000" cy="5143500"/>
          </a:xfrm>
          <a:prstGeom prst="rect">
            <a:avLst/>
          </a:prstGeom>
          <a:solidFill>
            <a:srgbClr val="D4D2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5" name="Rectangle 12"/>
          <p:cNvSpPr>
            <a:spLocks noChangeArrowheads="1"/>
          </p:cNvSpPr>
          <p:nvPr userDrawn="1"/>
        </p:nvSpPr>
        <p:spPr bwMode="auto">
          <a:xfrm>
            <a:off x="2806700" y="1085850"/>
            <a:ext cx="6337300" cy="2114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6" name="Rectangle 13"/>
          <p:cNvSpPr>
            <a:spLocks noChangeArrowheads="1"/>
          </p:cNvSpPr>
          <p:nvPr userDrawn="1"/>
        </p:nvSpPr>
        <p:spPr bwMode="auto">
          <a:xfrm>
            <a:off x="2873375" y="1136650"/>
            <a:ext cx="6270625" cy="20256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7" name="Rectangle 11"/>
          <p:cNvSpPr>
            <a:spLocks noChangeArrowheads="1"/>
          </p:cNvSpPr>
          <p:nvPr userDrawn="1"/>
        </p:nvSpPr>
        <p:spPr bwMode="auto">
          <a:xfrm>
            <a:off x="0" y="0"/>
            <a:ext cx="1219200"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8" name="Rectangle 7"/>
          <p:cNvSpPr>
            <a:spLocks noChangeArrowheads="1"/>
          </p:cNvSpPr>
          <p:nvPr userDrawn="1"/>
        </p:nvSpPr>
        <p:spPr bwMode="auto">
          <a:xfrm>
            <a:off x="0" y="5029200"/>
            <a:ext cx="9144000" cy="114300"/>
          </a:xfrm>
          <a:prstGeom prst="rect">
            <a:avLst/>
          </a:prstGeom>
          <a:solidFill>
            <a:srgbClr val="E86C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pic>
        <p:nvPicPr>
          <p:cNvPr id="9" name="Picture 19" descr="LnI_Logo_2-color-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8000" y="215900"/>
            <a:ext cx="20351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TAYH235\AppData\Local\Temp\vmware-tayh235\VMwareDnD\f70b50cb\PhotoBanner_Vertical.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 y="57150"/>
            <a:ext cx="10731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71800" y="1390651"/>
            <a:ext cx="5943600" cy="459581"/>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2971800" y="2076450"/>
            <a:ext cx="5943600" cy="857250"/>
          </a:xfrm>
        </p:spPr>
        <p:txBody>
          <a:bodyPr/>
          <a:lstStyle>
            <a:lvl1pPr marL="0" indent="0">
              <a:buFont typeface="Wingdings" pitchFamily="2" charset="2"/>
              <a:buNone/>
              <a:defRPr sz="2400" i="1"/>
            </a:lvl1pPr>
          </a:lstStyle>
          <a:p>
            <a:r>
              <a:rPr lang="en-US"/>
              <a:t>Click to edit Master subtitle style</a:t>
            </a:r>
          </a:p>
        </p:txBody>
      </p:sp>
    </p:spTree>
    <p:extLst>
      <p:ext uri="{BB962C8B-B14F-4D97-AF65-F5344CB8AC3E}">
        <p14:creationId xmlns:p14="http://schemas.microsoft.com/office/powerpoint/2010/main" val="1744946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photo">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5105400" cy="47982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028700"/>
            <a:ext cx="5105400" cy="35433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9"/>
          <p:cNvSpPr>
            <a:spLocks noGrp="1"/>
          </p:cNvSpPr>
          <p:nvPr>
            <p:ph type="pic" sz="quarter" idx="10"/>
          </p:nvPr>
        </p:nvSpPr>
        <p:spPr>
          <a:xfrm>
            <a:off x="5791200" y="0"/>
            <a:ext cx="3352800" cy="4781550"/>
          </a:xfrm>
        </p:spPr>
        <p:txBody>
          <a:bodyPr/>
          <a:lstStyle/>
          <a:p>
            <a:pPr lvl="0"/>
            <a:endParaRPr lang="en-US" noProof="0" dirty="0"/>
          </a:p>
        </p:txBody>
      </p:sp>
    </p:spTree>
    <p:extLst>
      <p:ext uri="{BB962C8B-B14F-4D97-AF65-F5344CB8AC3E}">
        <p14:creationId xmlns:p14="http://schemas.microsoft.com/office/powerpoint/2010/main" val="1379936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o photo,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1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No photo,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028700"/>
            <a:ext cx="40386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028700"/>
            <a:ext cx="40386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2530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257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4262119"/>
            <a:ext cx="9144000" cy="888551"/>
          </a:xfrm>
          <a:prstGeom prst="rect">
            <a:avLst/>
          </a:prstGeom>
        </p:spPr>
      </p:pic>
      <p:sp>
        <p:nvSpPr>
          <p:cNvPr id="13" name="Slide Number Placeholder 6"/>
          <p:cNvSpPr txBox="1">
            <a:spLocks/>
          </p:cNvSpPr>
          <p:nvPr userDrawn="1"/>
        </p:nvSpPr>
        <p:spPr>
          <a:xfrm>
            <a:off x="7646100" y="152049"/>
            <a:ext cx="1183633" cy="230271"/>
          </a:xfrm>
          <a:prstGeom prst="rect">
            <a:avLst/>
          </a:prstGeom>
        </p:spPr>
        <p:txBody>
          <a:bodyPr/>
          <a:lstStyle>
            <a:defPPr>
              <a:defRPr lang="en-US"/>
            </a:defPPr>
            <a:lvl1pPr marL="0" algn="l" defTabSz="457200" rtl="0" eaLnBrk="1" latinLnBrk="0" hangingPunct="1">
              <a:defRPr sz="1000"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750" dirty="0" smtClean="0">
                <a:solidFill>
                  <a:srgbClr val="2B5B95"/>
                </a:solidFill>
              </a:rPr>
              <a:t>Presentation title</a:t>
            </a:r>
            <a:endParaRPr lang="en-US" sz="750" dirty="0">
              <a:solidFill>
                <a:srgbClr val="2B5B95"/>
              </a:solidFill>
            </a:endParaRPr>
          </a:p>
        </p:txBody>
      </p:sp>
      <p:sp>
        <p:nvSpPr>
          <p:cNvPr id="6" name="Content Placeholder 2"/>
          <p:cNvSpPr>
            <a:spLocks noGrp="1"/>
          </p:cNvSpPr>
          <p:nvPr>
            <p:ph sz="half" idx="1"/>
          </p:nvPr>
        </p:nvSpPr>
        <p:spPr>
          <a:xfrm>
            <a:off x="457200" y="764641"/>
            <a:ext cx="8277496" cy="3246782"/>
          </a:xfrm>
          <a:prstGeom prst="rect">
            <a:avLst/>
          </a:prstGeom>
        </p:spPr>
        <p:txBody>
          <a:bodyPr/>
          <a:lstStyle>
            <a:lvl1pPr>
              <a:defRPr sz="1500">
                <a:latin typeface="Arial"/>
                <a:cs typeface="Arial"/>
              </a:defRPr>
            </a:lvl1pPr>
            <a:lvl2pPr>
              <a:defRPr sz="1350">
                <a:latin typeface="Arial"/>
                <a:cs typeface="Arial"/>
              </a:defRPr>
            </a:lvl2pPr>
            <a:lvl3pPr>
              <a:defRPr sz="1200">
                <a:latin typeface="Arial"/>
                <a:cs typeface="Arial"/>
              </a:defRPr>
            </a:lvl3pPr>
            <a:lvl4pPr>
              <a:defRPr sz="1050">
                <a:latin typeface="Arial"/>
                <a:cs typeface="Arial"/>
              </a:defRPr>
            </a:lvl4pPr>
            <a:lvl5pPr>
              <a:defRPr sz="1050">
                <a:latin typeface="Arial"/>
                <a:cs typeface="Aria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hasCustomPrompt="1"/>
          </p:nvPr>
        </p:nvSpPr>
        <p:spPr>
          <a:xfrm>
            <a:off x="457201" y="115258"/>
            <a:ext cx="7188899" cy="649382"/>
          </a:xfrm>
          <a:prstGeom prst="rect">
            <a:avLst/>
          </a:prstGeom>
        </p:spPr>
        <p:txBody>
          <a:bodyPr/>
          <a:lstStyle>
            <a:lvl1pPr algn="l">
              <a:defRPr sz="1800" b="1" i="0">
                <a:solidFill>
                  <a:srgbClr val="2B5B95"/>
                </a:solidFill>
                <a:latin typeface="Arial"/>
                <a:cs typeface="Arial"/>
              </a:defRPr>
            </a:lvl1pPr>
          </a:lstStyle>
          <a:p>
            <a:r>
              <a:rPr lang="en-US" dirty="0" smtClean="0"/>
              <a:t>Click to Enter Slide Title if Applicable</a:t>
            </a:r>
            <a:endParaRPr lang="en-US" dirty="0"/>
          </a:p>
        </p:txBody>
      </p:sp>
      <p:sp>
        <p:nvSpPr>
          <p:cNvPr id="11" name="Slide Number Placeholder 6"/>
          <p:cNvSpPr>
            <a:spLocks noGrp="1"/>
          </p:cNvSpPr>
          <p:nvPr>
            <p:ph type="sldNum" sz="quarter" idx="12"/>
          </p:nvPr>
        </p:nvSpPr>
        <p:spPr>
          <a:xfrm>
            <a:off x="8068742" y="4389969"/>
            <a:ext cx="665955" cy="157538"/>
          </a:xfrm>
          <a:prstGeom prst="rect">
            <a:avLst/>
          </a:prstGeom>
        </p:spPr>
        <p:txBody>
          <a:bodyPr/>
          <a:lstStyle>
            <a:lvl1pPr>
              <a:defRPr sz="750">
                <a:solidFill>
                  <a:schemeClr val="bg1"/>
                </a:solidFill>
                <a:latin typeface="Arial Narrow"/>
                <a:cs typeface="Arial Narrow"/>
              </a:defRPr>
            </a:lvl1pPr>
          </a:lstStyle>
          <a:p>
            <a:pPr algn="r"/>
            <a:r>
              <a:rPr lang="en-US" dirty="0" smtClean="0"/>
              <a:t>Slide </a:t>
            </a:r>
            <a:fld id="{82C0386A-D06E-6B4D-9AD1-D0ABD095AA0F}" type="slidenum">
              <a:rPr lang="en-US" smtClean="0"/>
              <a:t>‹#›</a:t>
            </a:fld>
            <a:endParaRPr lang="en-US" dirty="0"/>
          </a:p>
        </p:txBody>
      </p:sp>
    </p:spTree>
    <p:extLst>
      <p:ext uri="{BB962C8B-B14F-4D97-AF65-F5344CB8AC3E}">
        <p14:creationId xmlns:p14="http://schemas.microsoft.com/office/powerpoint/2010/main" val="321217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7DC198-57DE-4324-8880-92265167E065}" type="datetimeFigureOut">
              <a:rPr lang="en-US" smtClean="0"/>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1D7ED-D342-43DF-8D3E-C24C3DFC3081}" type="slidenum">
              <a:rPr lang="en-US" smtClean="0"/>
              <a:t>‹#›</a:t>
            </a:fld>
            <a:endParaRPr lang="en-US"/>
          </a:p>
        </p:txBody>
      </p:sp>
    </p:spTree>
    <p:extLst>
      <p:ext uri="{BB962C8B-B14F-4D97-AF65-F5344CB8AC3E}">
        <p14:creationId xmlns:p14="http://schemas.microsoft.com/office/powerpoint/2010/main" val="333390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490B133-71C3-4CED-BFA8-77D5C3582666}" type="datetime1">
              <a:rPr lang="en-US" smtClean="0"/>
              <a:t>9/14/2023</a:t>
            </a:fld>
            <a:endParaRPr lang="en-US"/>
          </a:p>
        </p:txBody>
      </p:sp>
      <p:sp>
        <p:nvSpPr>
          <p:cNvPr id="6" name="Footer Placeholder 5"/>
          <p:cNvSpPr>
            <a:spLocks noGrp="1"/>
          </p:cNvSpPr>
          <p:nvPr>
            <p:ph type="ftr" sz="quarter" idx="11"/>
          </p:nvPr>
        </p:nvSpPr>
        <p:spPr/>
        <p:txBody>
          <a:bodyPr/>
          <a:lstStyle/>
          <a:p>
            <a:r>
              <a:rPr lang="en-US" smtClean="0"/>
              <a:t>Washington State Department of Labor &amp; Industries</a:t>
            </a:r>
            <a:endParaRPr lang="en-US"/>
          </a:p>
        </p:txBody>
      </p:sp>
      <p:sp>
        <p:nvSpPr>
          <p:cNvPr id="7" name="Slide Number Placeholder 6"/>
          <p:cNvSpPr>
            <a:spLocks noGrp="1"/>
          </p:cNvSpPr>
          <p:nvPr>
            <p:ph type="sldNum" sz="quarter" idx="12"/>
          </p:nvPr>
        </p:nvSpPr>
        <p:spPr/>
        <p:txBody>
          <a:bodyPr/>
          <a:lstStyle/>
          <a:p>
            <a:fld id="{079613EE-C522-44FE-A71A-48A80C4350AA}" type="slidenum">
              <a:rPr lang="en-US" smtClean="0"/>
              <a:t>‹#›</a:t>
            </a:fld>
            <a:endParaRPr lang="en-US"/>
          </a:p>
        </p:txBody>
      </p:sp>
    </p:spTree>
    <p:extLst>
      <p:ext uri="{BB962C8B-B14F-4D97-AF65-F5344CB8AC3E}">
        <p14:creationId xmlns:p14="http://schemas.microsoft.com/office/powerpoint/2010/main" val="3484460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85750"/>
            <a:ext cx="8382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81000" y="1028700"/>
            <a:ext cx="8382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11"/>
          <p:cNvSpPr>
            <a:spLocks noChangeArrowheads="1"/>
          </p:cNvSpPr>
          <p:nvPr userDrawn="1"/>
        </p:nvSpPr>
        <p:spPr bwMode="auto">
          <a:xfrm>
            <a:off x="0" y="4800600"/>
            <a:ext cx="9144000" cy="342900"/>
          </a:xfrm>
          <a:prstGeom prst="rect">
            <a:avLst/>
          </a:prstGeom>
          <a:solidFill>
            <a:srgbClr val="E86C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1029" name="Rectangle 8"/>
          <p:cNvSpPr>
            <a:spLocks noChangeArrowheads="1"/>
          </p:cNvSpPr>
          <p:nvPr userDrawn="1"/>
        </p:nvSpPr>
        <p:spPr bwMode="auto">
          <a:xfrm>
            <a:off x="8534400" y="4802188"/>
            <a:ext cx="5334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6EDC5982-AD5A-4446-9832-179B2F16F2D5}" type="slidenum">
              <a:rPr lang="en-US" altLang="en-US" smtClean="0">
                <a:solidFill>
                  <a:schemeClr val="bg1"/>
                </a:solidFill>
              </a:rPr>
              <a:pPr eaLnBrk="1" hangingPunct="1">
                <a:defRPr/>
              </a:pPr>
              <a:t>‹#›</a:t>
            </a:fld>
            <a:endParaRPr lang="en-US" altLang="en-US" dirty="0" smtClean="0"/>
          </a:p>
        </p:txBody>
      </p:sp>
      <p:sp>
        <p:nvSpPr>
          <p:cNvPr id="1030" name="TextBox 9"/>
          <p:cNvSpPr txBox="1">
            <a:spLocks noChangeArrowheads="1"/>
          </p:cNvSpPr>
          <p:nvPr userDrawn="1"/>
        </p:nvSpPr>
        <p:spPr bwMode="auto">
          <a:xfrm>
            <a:off x="0" y="48196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1400" dirty="0" smtClean="0">
                <a:solidFill>
                  <a:schemeClr val="bg1"/>
                </a:solidFill>
              </a:rPr>
              <a:t>Washington State Department of Labor &amp; Industries</a:t>
            </a: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06" r:id="rId3"/>
    <p:sldLayoutId id="2147483707" r:id="rId4"/>
    <p:sldLayoutId id="2147483708" r:id="rId5"/>
    <p:sldLayoutId id="2147483709" r:id="rId6"/>
    <p:sldLayoutId id="2147483716" r:id="rId7"/>
    <p:sldLayoutId id="2147483744" r:id="rId8"/>
    <p:sldLayoutId id="2147483745" r:id="rId9"/>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b="1">
          <a:solidFill>
            <a:srgbClr val="4D4D4D"/>
          </a:solidFill>
          <a:latin typeface="+mj-lt"/>
          <a:ea typeface="+mj-ea"/>
          <a:cs typeface="+mj-cs"/>
        </a:defRPr>
      </a:lvl1pPr>
      <a:lvl2pPr algn="l" rtl="0" eaLnBrk="0" fontAlgn="base" hangingPunct="0">
        <a:spcBef>
          <a:spcPct val="0"/>
        </a:spcBef>
        <a:spcAft>
          <a:spcPct val="0"/>
        </a:spcAft>
        <a:defRPr sz="3200" b="1">
          <a:solidFill>
            <a:srgbClr val="4D4D4D"/>
          </a:solidFill>
          <a:latin typeface="Arial" charset="0"/>
        </a:defRPr>
      </a:lvl2pPr>
      <a:lvl3pPr algn="l" rtl="0" eaLnBrk="0" fontAlgn="base" hangingPunct="0">
        <a:spcBef>
          <a:spcPct val="0"/>
        </a:spcBef>
        <a:spcAft>
          <a:spcPct val="0"/>
        </a:spcAft>
        <a:defRPr sz="3200" b="1">
          <a:solidFill>
            <a:srgbClr val="4D4D4D"/>
          </a:solidFill>
          <a:latin typeface="Arial" charset="0"/>
        </a:defRPr>
      </a:lvl3pPr>
      <a:lvl4pPr algn="l" rtl="0" eaLnBrk="0" fontAlgn="base" hangingPunct="0">
        <a:spcBef>
          <a:spcPct val="0"/>
        </a:spcBef>
        <a:spcAft>
          <a:spcPct val="0"/>
        </a:spcAft>
        <a:defRPr sz="3200" b="1">
          <a:solidFill>
            <a:srgbClr val="4D4D4D"/>
          </a:solidFill>
          <a:latin typeface="Arial" charset="0"/>
        </a:defRPr>
      </a:lvl4pPr>
      <a:lvl5pPr algn="l" rtl="0" eaLnBrk="0" fontAlgn="base" hangingPunct="0">
        <a:spcBef>
          <a:spcPct val="0"/>
        </a:spcBef>
        <a:spcAft>
          <a:spcPct val="0"/>
        </a:spcAft>
        <a:defRPr sz="3200" b="1">
          <a:solidFill>
            <a:srgbClr val="4D4D4D"/>
          </a:solidFill>
          <a:latin typeface="Arial" charset="0"/>
        </a:defRPr>
      </a:lvl5pPr>
      <a:lvl6pPr marL="457200" algn="l" rtl="0" fontAlgn="base">
        <a:spcBef>
          <a:spcPct val="0"/>
        </a:spcBef>
        <a:spcAft>
          <a:spcPct val="0"/>
        </a:spcAft>
        <a:defRPr sz="3200" b="1">
          <a:solidFill>
            <a:srgbClr val="4D4D4D"/>
          </a:solidFill>
          <a:latin typeface="Arial" charset="0"/>
        </a:defRPr>
      </a:lvl6pPr>
      <a:lvl7pPr marL="914400" algn="l" rtl="0" fontAlgn="base">
        <a:spcBef>
          <a:spcPct val="0"/>
        </a:spcBef>
        <a:spcAft>
          <a:spcPct val="0"/>
        </a:spcAft>
        <a:defRPr sz="3200" b="1">
          <a:solidFill>
            <a:srgbClr val="4D4D4D"/>
          </a:solidFill>
          <a:latin typeface="Arial" charset="0"/>
        </a:defRPr>
      </a:lvl7pPr>
      <a:lvl8pPr marL="1371600" algn="l" rtl="0" fontAlgn="base">
        <a:spcBef>
          <a:spcPct val="0"/>
        </a:spcBef>
        <a:spcAft>
          <a:spcPct val="0"/>
        </a:spcAft>
        <a:defRPr sz="3200" b="1">
          <a:solidFill>
            <a:srgbClr val="4D4D4D"/>
          </a:solidFill>
          <a:latin typeface="Arial" charset="0"/>
        </a:defRPr>
      </a:lvl8pPr>
      <a:lvl9pPr marL="1828800" algn="l" rtl="0" fontAlgn="base">
        <a:spcBef>
          <a:spcPct val="0"/>
        </a:spcBef>
        <a:spcAft>
          <a:spcPct val="0"/>
        </a:spcAft>
        <a:defRPr sz="3200" b="1">
          <a:solidFill>
            <a:srgbClr val="4D4D4D"/>
          </a:solidFill>
          <a:latin typeface="Arial" charset="0"/>
        </a:defRPr>
      </a:lvl9pPr>
    </p:titleStyle>
    <p:bodyStyle>
      <a:lvl1pPr marL="342900" indent="-342900" algn="l" rtl="0" eaLnBrk="0" fontAlgn="base" hangingPunct="0">
        <a:spcBef>
          <a:spcPct val="20000"/>
        </a:spcBef>
        <a:spcAft>
          <a:spcPct val="0"/>
        </a:spcAft>
        <a:buClr>
          <a:srgbClr val="005595"/>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5595"/>
        </a:buClr>
        <a:buChar char="–"/>
        <a:defRPr sz="2400">
          <a:solidFill>
            <a:schemeClr val="tx1"/>
          </a:solidFill>
          <a:latin typeface="+mn-lt"/>
        </a:defRPr>
      </a:lvl2pPr>
      <a:lvl3pPr marL="1143000" indent="-228600" algn="l" rtl="0" eaLnBrk="0" fontAlgn="base" hangingPunct="0">
        <a:spcBef>
          <a:spcPct val="20000"/>
        </a:spcBef>
        <a:spcAft>
          <a:spcPct val="0"/>
        </a:spcAft>
        <a:buClr>
          <a:srgbClr val="005595"/>
        </a:buClr>
        <a:buChar char="•"/>
        <a:defRPr sz="2000">
          <a:solidFill>
            <a:schemeClr val="tx1"/>
          </a:solidFill>
          <a:latin typeface="+mn-lt"/>
        </a:defRPr>
      </a:lvl3pPr>
      <a:lvl4pPr marL="1600200" indent="-228600" algn="l" rtl="0" eaLnBrk="0" fontAlgn="base" hangingPunct="0">
        <a:spcBef>
          <a:spcPct val="20000"/>
        </a:spcBef>
        <a:spcAft>
          <a:spcPct val="0"/>
        </a:spcAft>
        <a:buClr>
          <a:srgbClr val="005595"/>
        </a:buClr>
        <a:buChar char="–"/>
        <a:defRPr>
          <a:solidFill>
            <a:schemeClr val="tx1"/>
          </a:solidFill>
          <a:latin typeface="+mn-lt"/>
        </a:defRPr>
      </a:lvl4pPr>
      <a:lvl5pPr marL="2057400" indent="-228600" algn="l" rtl="0" eaLnBrk="0" fontAlgn="base" hangingPunct="0">
        <a:spcBef>
          <a:spcPct val="20000"/>
        </a:spcBef>
        <a:spcAft>
          <a:spcPct val="0"/>
        </a:spcAft>
        <a:buClr>
          <a:srgbClr val="005595"/>
        </a:buClr>
        <a:buChar char="»"/>
        <a:defRPr>
          <a:solidFill>
            <a:schemeClr val="tx1"/>
          </a:solidFill>
          <a:latin typeface="+mn-lt"/>
        </a:defRPr>
      </a:lvl5pPr>
      <a:lvl6pPr marL="2514600" indent="-228600" algn="l" rtl="0" fontAlgn="base">
        <a:spcBef>
          <a:spcPct val="20000"/>
        </a:spcBef>
        <a:spcAft>
          <a:spcPct val="0"/>
        </a:spcAft>
        <a:buClr>
          <a:srgbClr val="005595"/>
        </a:buClr>
        <a:buChar char="»"/>
        <a:defRPr>
          <a:solidFill>
            <a:schemeClr val="tx1"/>
          </a:solidFill>
          <a:latin typeface="+mn-lt"/>
        </a:defRPr>
      </a:lvl6pPr>
      <a:lvl7pPr marL="2971800" indent="-228600" algn="l" rtl="0" fontAlgn="base">
        <a:spcBef>
          <a:spcPct val="20000"/>
        </a:spcBef>
        <a:spcAft>
          <a:spcPct val="0"/>
        </a:spcAft>
        <a:buClr>
          <a:srgbClr val="005595"/>
        </a:buClr>
        <a:buChar char="»"/>
        <a:defRPr>
          <a:solidFill>
            <a:schemeClr val="tx1"/>
          </a:solidFill>
          <a:latin typeface="+mn-lt"/>
        </a:defRPr>
      </a:lvl7pPr>
      <a:lvl8pPr marL="3429000" indent="-228600" algn="l" rtl="0" fontAlgn="base">
        <a:spcBef>
          <a:spcPct val="20000"/>
        </a:spcBef>
        <a:spcAft>
          <a:spcPct val="0"/>
        </a:spcAft>
        <a:buClr>
          <a:srgbClr val="005595"/>
        </a:buClr>
        <a:buChar char="»"/>
        <a:defRPr>
          <a:solidFill>
            <a:schemeClr val="tx1"/>
          </a:solidFill>
          <a:latin typeface="+mn-lt"/>
        </a:defRPr>
      </a:lvl8pPr>
      <a:lvl9pPr marL="3886200" indent="-228600" algn="l" rtl="0" fontAlgn="base">
        <a:spcBef>
          <a:spcPct val="20000"/>
        </a:spcBef>
        <a:spcAft>
          <a:spcPct val="0"/>
        </a:spcAft>
        <a:buClr>
          <a:srgbClr val="005595"/>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85751"/>
            <a:ext cx="8382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81000" y="1028700"/>
            <a:ext cx="8382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11"/>
          <p:cNvSpPr>
            <a:spLocks noChangeArrowheads="1"/>
          </p:cNvSpPr>
          <p:nvPr userDrawn="1"/>
        </p:nvSpPr>
        <p:spPr bwMode="auto">
          <a:xfrm>
            <a:off x="0" y="4800600"/>
            <a:ext cx="9144000" cy="342900"/>
          </a:xfrm>
          <a:prstGeom prst="rect">
            <a:avLst/>
          </a:prstGeom>
          <a:solidFill>
            <a:srgbClr val="E86C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smtClean="0"/>
          </a:p>
        </p:txBody>
      </p:sp>
      <p:sp>
        <p:nvSpPr>
          <p:cNvPr id="1029" name="Rectangle 8"/>
          <p:cNvSpPr>
            <a:spLocks noChangeArrowheads="1"/>
          </p:cNvSpPr>
          <p:nvPr userDrawn="1"/>
        </p:nvSpPr>
        <p:spPr bwMode="auto">
          <a:xfrm>
            <a:off x="8534400" y="4802189"/>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6EDC5982-AD5A-4446-9832-179B2F16F2D5}" type="slidenum">
              <a:rPr lang="en-US" altLang="en-US" sz="1800" smtClean="0">
                <a:solidFill>
                  <a:schemeClr val="bg1"/>
                </a:solidFill>
              </a:rPr>
              <a:pPr eaLnBrk="1" hangingPunct="1">
                <a:defRPr/>
              </a:pPr>
              <a:t>‹#›</a:t>
            </a:fld>
            <a:endParaRPr lang="en-US" altLang="en-US" sz="1800" smtClean="0"/>
          </a:p>
        </p:txBody>
      </p:sp>
      <p:sp>
        <p:nvSpPr>
          <p:cNvPr id="1030" name="TextBox 9"/>
          <p:cNvSpPr txBox="1">
            <a:spLocks noChangeArrowheads="1"/>
          </p:cNvSpPr>
          <p:nvPr userDrawn="1"/>
        </p:nvSpPr>
        <p:spPr bwMode="auto">
          <a:xfrm>
            <a:off x="0" y="4819650"/>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1400" dirty="0" smtClean="0">
                <a:solidFill>
                  <a:schemeClr val="bg1"/>
                </a:solidFill>
              </a:rPr>
              <a:t>Washington State Department of Labor &amp; Industries</a:t>
            </a:r>
          </a:p>
        </p:txBody>
      </p:sp>
    </p:spTree>
    <p:extLst>
      <p:ext uri="{BB962C8B-B14F-4D97-AF65-F5344CB8AC3E}">
        <p14:creationId xmlns:p14="http://schemas.microsoft.com/office/powerpoint/2010/main" val="15971530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b="1">
          <a:solidFill>
            <a:srgbClr val="4D4D4D"/>
          </a:solidFill>
          <a:latin typeface="+mj-lt"/>
          <a:ea typeface="+mj-ea"/>
          <a:cs typeface="+mj-cs"/>
        </a:defRPr>
      </a:lvl1pPr>
      <a:lvl2pPr algn="l" rtl="0" eaLnBrk="0" fontAlgn="base" hangingPunct="0">
        <a:spcBef>
          <a:spcPct val="0"/>
        </a:spcBef>
        <a:spcAft>
          <a:spcPct val="0"/>
        </a:spcAft>
        <a:defRPr sz="3200" b="1">
          <a:solidFill>
            <a:srgbClr val="4D4D4D"/>
          </a:solidFill>
          <a:latin typeface="Arial" charset="0"/>
        </a:defRPr>
      </a:lvl2pPr>
      <a:lvl3pPr algn="l" rtl="0" eaLnBrk="0" fontAlgn="base" hangingPunct="0">
        <a:spcBef>
          <a:spcPct val="0"/>
        </a:spcBef>
        <a:spcAft>
          <a:spcPct val="0"/>
        </a:spcAft>
        <a:defRPr sz="3200" b="1">
          <a:solidFill>
            <a:srgbClr val="4D4D4D"/>
          </a:solidFill>
          <a:latin typeface="Arial" charset="0"/>
        </a:defRPr>
      </a:lvl3pPr>
      <a:lvl4pPr algn="l" rtl="0" eaLnBrk="0" fontAlgn="base" hangingPunct="0">
        <a:spcBef>
          <a:spcPct val="0"/>
        </a:spcBef>
        <a:spcAft>
          <a:spcPct val="0"/>
        </a:spcAft>
        <a:defRPr sz="3200" b="1">
          <a:solidFill>
            <a:srgbClr val="4D4D4D"/>
          </a:solidFill>
          <a:latin typeface="Arial" charset="0"/>
        </a:defRPr>
      </a:lvl4pPr>
      <a:lvl5pPr algn="l" rtl="0" eaLnBrk="0" fontAlgn="base" hangingPunct="0">
        <a:spcBef>
          <a:spcPct val="0"/>
        </a:spcBef>
        <a:spcAft>
          <a:spcPct val="0"/>
        </a:spcAft>
        <a:defRPr sz="3200" b="1">
          <a:solidFill>
            <a:srgbClr val="4D4D4D"/>
          </a:solidFill>
          <a:latin typeface="Arial" charset="0"/>
        </a:defRPr>
      </a:lvl5pPr>
      <a:lvl6pPr marL="457189" algn="l" rtl="0" fontAlgn="base">
        <a:spcBef>
          <a:spcPct val="0"/>
        </a:spcBef>
        <a:spcAft>
          <a:spcPct val="0"/>
        </a:spcAft>
        <a:defRPr sz="3200" b="1">
          <a:solidFill>
            <a:srgbClr val="4D4D4D"/>
          </a:solidFill>
          <a:latin typeface="Arial" charset="0"/>
        </a:defRPr>
      </a:lvl6pPr>
      <a:lvl7pPr marL="914378" algn="l" rtl="0" fontAlgn="base">
        <a:spcBef>
          <a:spcPct val="0"/>
        </a:spcBef>
        <a:spcAft>
          <a:spcPct val="0"/>
        </a:spcAft>
        <a:defRPr sz="3200" b="1">
          <a:solidFill>
            <a:srgbClr val="4D4D4D"/>
          </a:solidFill>
          <a:latin typeface="Arial" charset="0"/>
        </a:defRPr>
      </a:lvl7pPr>
      <a:lvl8pPr marL="1371566" algn="l" rtl="0" fontAlgn="base">
        <a:spcBef>
          <a:spcPct val="0"/>
        </a:spcBef>
        <a:spcAft>
          <a:spcPct val="0"/>
        </a:spcAft>
        <a:defRPr sz="3200" b="1">
          <a:solidFill>
            <a:srgbClr val="4D4D4D"/>
          </a:solidFill>
          <a:latin typeface="Arial" charset="0"/>
        </a:defRPr>
      </a:lvl8pPr>
      <a:lvl9pPr marL="1828754" algn="l" rtl="0" fontAlgn="base">
        <a:spcBef>
          <a:spcPct val="0"/>
        </a:spcBef>
        <a:spcAft>
          <a:spcPct val="0"/>
        </a:spcAft>
        <a:defRPr sz="3200" b="1">
          <a:solidFill>
            <a:srgbClr val="4D4D4D"/>
          </a:solidFill>
          <a:latin typeface="Arial" charset="0"/>
        </a:defRPr>
      </a:lvl9pPr>
    </p:titleStyle>
    <p:bodyStyle>
      <a:lvl1pPr marL="342892" indent="-342892" algn="l" rtl="0" eaLnBrk="0" fontAlgn="base" hangingPunct="0">
        <a:spcBef>
          <a:spcPct val="20000"/>
        </a:spcBef>
        <a:spcAft>
          <a:spcPct val="0"/>
        </a:spcAft>
        <a:buClr>
          <a:srgbClr val="005595"/>
        </a:buClr>
        <a:buFont typeface="Wingdings" panose="05000000000000000000" pitchFamily="2" charset="2"/>
        <a:buChar char="§"/>
        <a:defRPr sz="2800">
          <a:solidFill>
            <a:schemeClr val="tx1"/>
          </a:solidFill>
          <a:latin typeface="+mn-lt"/>
          <a:ea typeface="+mn-ea"/>
          <a:cs typeface="+mn-cs"/>
        </a:defRPr>
      </a:lvl1pPr>
      <a:lvl2pPr marL="742931" indent="-285743" algn="l" rtl="0" eaLnBrk="0" fontAlgn="base" hangingPunct="0">
        <a:spcBef>
          <a:spcPct val="20000"/>
        </a:spcBef>
        <a:spcAft>
          <a:spcPct val="0"/>
        </a:spcAft>
        <a:buClr>
          <a:srgbClr val="005595"/>
        </a:buClr>
        <a:buChar char="–"/>
        <a:defRPr sz="2400">
          <a:solidFill>
            <a:schemeClr val="tx1"/>
          </a:solidFill>
          <a:latin typeface="+mn-lt"/>
        </a:defRPr>
      </a:lvl2pPr>
      <a:lvl3pPr marL="1142972" indent="-228594" algn="l" rtl="0" eaLnBrk="0" fontAlgn="base" hangingPunct="0">
        <a:spcBef>
          <a:spcPct val="20000"/>
        </a:spcBef>
        <a:spcAft>
          <a:spcPct val="0"/>
        </a:spcAft>
        <a:buClr>
          <a:srgbClr val="005595"/>
        </a:buClr>
        <a:buChar char="•"/>
        <a:defRPr sz="2000">
          <a:solidFill>
            <a:schemeClr val="tx1"/>
          </a:solidFill>
          <a:latin typeface="+mn-lt"/>
        </a:defRPr>
      </a:lvl3pPr>
      <a:lvl4pPr marL="1600160" indent="-228594" algn="l" rtl="0" eaLnBrk="0" fontAlgn="base" hangingPunct="0">
        <a:spcBef>
          <a:spcPct val="20000"/>
        </a:spcBef>
        <a:spcAft>
          <a:spcPct val="0"/>
        </a:spcAft>
        <a:buClr>
          <a:srgbClr val="005595"/>
        </a:buClr>
        <a:buChar char="–"/>
        <a:defRPr>
          <a:solidFill>
            <a:schemeClr val="tx1"/>
          </a:solidFill>
          <a:latin typeface="+mn-lt"/>
        </a:defRPr>
      </a:lvl4pPr>
      <a:lvl5pPr marL="2057348" indent="-228594" algn="l" rtl="0" eaLnBrk="0" fontAlgn="base" hangingPunct="0">
        <a:spcBef>
          <a:spcPct val="20000"/>
        </a:spcBef>
        <a:spcAft>
          <a:spcPct val="0"/>
        </a:spcAft>
        <a:buClr>
          <a:srgbClr val="005595"/>
        </a:buClr>
        <a:buChar char="»"/>
        <a:defRPr>
          <a:solidFill>
            <a:schemeClr val="tx1"/>
          </a:solidFill>
          <a:latin typeface="+mn-lt"/>
        </a:defRPr>
      </a:lvl5pPr>
      <a:lvl6pPr marL="2514537" indent="-228594" algn="l" rtl="0" fontAlgn="base">
        <a:spcBef>
          <a:spcPct val="20000"/>
        </a:spcBef>
        <a:spcAft>
          <a:spcPct val="0"/>
        </a:spcAft>
        <a:buClr>
          <a:srgbClr val="005595"/>
        </a:buClr>
        <a:buChar char="»"/>
        <a:defRPr>
          <a:solidFill>
            <a:schemeClr val="tx1"/>
          </a:solidFill>
          <a:latin typeface="+mn-lt"/>
        </a:defRPr>
      </a:lvl6pPr>
      <a:lvl7pPr marL="2971726" indent="-228594" algn="l" rtl="0" fontAlgn="base">
        <a:spcBef>
          <a:spcPct val="20000"/>
        </a:spcBef>
        <a:spcAft>
          <a:spcPct val="0"/>
        </a:spcAft>
        <a:buClr>
          <a:srgbClr val="005595"/>
        </a:buClr>
        <a:buChar char="»"/>
        <a:defRPr>
          <a:solidFill>
            <a:schemeClr val="tx1"/>
          </a:solidFill>
          <a:latin typeface="+mn-lt"/>
        </a:defRPr>
      </a:lvl7pPr>
      <a:lvl8pPr marL="3428915" indent="-228594" algn="l" rtl="0" fontAlgn="base">
        <a:spcBef>
          <a:spcPct val="20000"/>
        </a:spcBef>
        <a:spcAft>
          <a:spcPct val="0"/>
        </a:spcAft>
        <a:buClr>
          <a:srgbClr val="005595"/>
        </a:buClr>
        <a:buChar char="»"/>
        <a:defRPr>
          <a:solidFill>
            <a:schemeClr val="tx1"/>
          </a:solidFill>
          <a:latin typeface="+mn-lt"/>
        </a:defRPr>
      </a:lvl8pPr>
      <a:lvl9pPr marL="3886103" indent="-228594" algn="l" rtl="0" fontAlgn="base">
        <a:spcBef>
          <a:spcPct val="20000"/>
        </a:spcBef>
        <a:spcAft>
          <a:spcPct val="0"/>
        </a:spcAft>
        <a:buClr>
          <a:srgbClr val="005595"/>
        </a:buClr>
        <a:buChar char="»"/>
        <a:defRPr>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chart" Target="../charts/chart9.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chart" Target="../charts/chart11.xml"/></Relationships>
</file>

<file path=ppt/slides/_rels/slide29.xml.rels><?xml version="1.0" encoding="UTF-8" standalone="yes"?>
<Relationships xmlns="http://schemas.openxmlformats.org/package/2006/relationships"><Relationship Id="rId2" Type="http://schemas.openxmlformats.org/officeDocument/2006/relationships/hyperlink" Target="mailto:Tanya.Weber@lni.wa.gov"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s://www.lni.wa.gov/"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mailto:IMEReporting@Lni.wa.gov"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971800" y="1200150"/>
            <a:ext cx="5562600" cy="1295400"/>
          </a:xfrm>
        </p:spPr>
        <p:txBody>
          <a:bodyPr/>
          <a:lstStyle/>
          <a:p>
            <a:pPr eaLnBrk="1" hangingPunct="1"/>
            <a:r>
              <a:rPr lang="en-US" dirty="0"/>
              <a:t>IME </a:t>
            </a:r>
            <a:r>
              <a:rPr lang="en-US" dirty="0" smtClean="0"/>
              <a:t>Roundtable Virtual </a:t>
            </a:r>
            <a:r>
              <a:rPr lang="en-US" dirty="0"/>
              <a:t>Meeting</a:t>
            </a:r>
            <a:br>
              <a:rPr lang="en-US" dirty="0"/>
            </a:br>
            <a:endParaRPr lang="en-US" altLang="en-US" dirty="0" smtClean="0"/>
          </a:p>
        </p:txBody>
      </p:sp>
      <p:sp>
        <p:nvSpPr>
          <p:cNvPr id="4099" name="Rectangle 3"/>
          <p:cNvSpPr>
            <a:spLocks noGrp="1" noChangeArrowheads="1"/>
          </p:cNvSpPr>
          <p:nvPr>
            <p:ph type="subTitle" idx="1"/>
          </p:nvPr>
        </p:nvSpPr>
        <p:spPr>
          <a:xfrm>
            <a:off x="2971800" y="2419350"/>
            <a:ext cx="5257800" cy="381000"/>
          </a:xfrm>
        </p:spPr>
        <p:txBody>
          <a:bodyPr/>
          <a:lstStyle/>
          <a:p>
            <a:pPr eaLnBrk="1" hangingPunct="1"/>
            <a:r>
              <a:rPr lang="en-US" altLang="en-US" dirty="0" smtClean="0"/>
              <a:t>September 14, 2023</a:t>
            </a:r>
          </a:p>
        </p:txBody>
      </p:sp>
    </p:spTree>
    <p:extLst>
      <p:ext uri="{BB962C8B-B14F-4D97-AF65-F5344CB8AC3E}">
        <p14:creationId xmlns:p14="http://schemas.microsoft.com/office/powerpoint/2010/main" val="3114134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Q3014 – IME Specifics </a:t>
            </a:r>
          </a:p>
        </p:txBody>
      </p:sp>
      <p:sp>
        <p:nvSpPr>
          <p:cNvPr id="3" name="TextBox 2"/>
          <p:cNvSpPr txBox="1"/>
          <p:nvPr/>
        </p:nvSpPr>
        <p:spPr>
          <a:xfrm>
            <a:off x="914400" y="1200150"/>
            <a:ext cx="7315200" cy="3139321"/>
          </a:xfrm>
          <a:prstGeom prst="rect">
            <a:avLst/>
          </a:prstGeom>
          <a:noFill/>
        </p:spPr>
        <p:txBody>
          <a:bodyPr wrap="square" rtlCol="0">
            <a:spAutoFit/>
          </a:bodyPr>
          <a:lstStyle/>
          <a:p>
            <a:r>
              <a:rPr lang="en-US" dirty="0"/>
              <a:t>Q3014 is payable to the WA State IME firm when: </a:t>
            </a:r>
            <a:endParaRPr lang="en-US" dirty="0" smtClean="0"/>
          </a:p>
          <a:p>
            <a:endParaRPr lang="en-US" dirty="0"/>
          </a:p>
          <a:p>
            <a:pPr marL="742950" lvl="1" indent="-285750">
              <a:buFont typeface="Arial" panose="020B0604020202020204" pitchFamily="34" charset="0"/>
              <a:buChar char="•"/>
            </a:pPr>
            <a:r>
              <a:rPr lang="en-US" dirty="0"/>
              <a:t>The worker has an in-person exam that happens the same day as a telehealth exam, </a:t>
            </a:r>
            <a:r>
              <a:rPr lang="en-US" i="1" dirty="0"/>
              <a:t>and</a:t>
            </a:r>
          </a:p>
          <a:p>
            <a:pPr marL="742950" lvl="1" indent="-285750">
              <a:buFont typeface="Arial" panose="020B0604020202020204" pitchFamily="34" charset="0"/>
              <a:buChar char="•"/>
            </a:pPr>
            <a:endParaRPr lang="en-US" i="1" dirty="0"/>
          </a:p>
          <a:p>
            <a:pPr marL="742950" lvl="1" indent="-285750">
              <a:buFont typeface="Arial" panose="020B0604020202020204" pitchFamily="34" charset="0"/>
              <a:buChar char="•"/>
            </a:pPr>
            <a:r>
              <a:rPr lang="en-US" dirty="0"/>
              <a:t>The worker requires the use of the firm’s space for the visit with an approved IME provider for a telehealth exam, </a:t>
            </a:r>
            <a:r>
              <a:rPr lang="en-US" i="1" dirty="0"/>
              <a:t>and</a:t>
            </a:r>
          </a:p>
          <a:p>
            <a:pPr marL="742950" lvl="1" indent="-285750">
              <a:buFont typeface="Arial" panose="020B0604020202020204" pitchFamily="34" charset="0"/>
              <a:buChar char="•"/>
            </a:pPr>
            <a:endParaRPr lang="en-US" i="1" dirty="0"/>
          </a:p>
          <a:p>
            <a:pPr marL="742950" lvl="1" indent="-285750">
              <a:buFont typeface="Arial" panose="020B0604020202020204" pitchFamily="34" charset="0"/>
              <a:buChar char="•"/>
            </a:pPr>
            <a:r>
              <a:rPr lang="en-US" dirty="0"/>
              <a:t>The firm can’t use the space for another worker. No other service may be provided to the worker during the telehealth exam </a:t>
            </a:r>
          </a:p>
        </p:txBody>
      </p:sp>
    </p:spTree>
    <p:extLst>
      <p:ext uri="{BB962C8B-B14F-4D97-AF65-F5344CB8AC3E}">
        <p14:creationId xmlns:p14="http://schemas.microsoft.com/office/powerpoint/2010/main" val="2970710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Q3014 – What’s Not Covered</a:t>
            </a:r>
          </a:p>
        </p:txBody>
      </p:sp>
      <p:sp>
        <p:nvSpPr>
          <p:cNvPr id="3" name="Content Placeholder 2"/>
          <p:cNvSpPr>
            <a:spLocks noGrp="1"/>
          </p:cNvSpPr>
          <p:nvPr>
            <p:ph idx="1"/>
          </p:nvPr>
        </p:nvSpPr>
        <p:spPr/>
        <p:txBody>
          <a:bodyPr/>
          <a:lstStyle/>
          <a:p>
            <a:pPr marL="0" indent="0">
              <a:buNone/>
            </a:pPr>
            <a:r>
              <a:rPr lang="en-US" dirty="0"/>
              <a:t>Q3014 isn’t covered when</a:t>
            </a:r>
            <a:r>
              <a:rPr lang="en-US" dirty="0" smtClean="0"/>
              <a:t>:</a:t>
            </a:r>
            <a:endParaRPr lang="en-US" dirty="0"/>
          </a:p>
          <a:p>
            <a:pPr lvl="1">
              <a:buFont typeface="Arial" panose="020B0604020202020204" pitchFamily="34" charset="0"/>
              <a:buChar char="•"/>
            </a:pPr>
            <a:r>
              <a:rPr lang="en-US" sz="1800" dirty="0"/>
              <a:t>The out of state provider is in a location not owned by the IME firm</a:t>
            </a:r>
            <a:r>
              <a:rPr lang="en-US" sz="1800" dirty="0" smtClean="0"/>
              <a:t>,</a:t>
            </a:r>
            <a:endParaRPr lang="en-US" sz="1800" dirty="0"/>
          </a:p>
          <a:p>
            <a:pPr lvl="1">
              <a:buFont typeface="Arial" panose="020B0604020202020204" pitchFamily="34" charset="0"/>
              <a:buChar char="•"/>
            </a:pPr>
            <a:r>
              <a:rPr lang="en-US" sz="1800" dirty="0"/>
              <a:t>The originating site provider performs any service for the same worker during a telehealth visit, </a:t>
            </a:r>
          </a:p>
          <a:p>
            <a:pPr lvl="1">
              <a:buFont typeface="Arial" panose="020B0604020202020204" pitchFamily="34" charset="0"/>
              <a:buChar char="•"/>
            </a:pPr>
            <a:r>
              <a:rPr lang="en-US" sz="1800" dirty="0"/>
              <a:t>The worker is at home</a:t>
            </a:r>
            <a:r>
              <a:rPr lang="en-US" sz="1800" dirty="0" smtClean="0"/>
              <a:t>,</a:t>
            </a:r>
            <a:endParaRPr lang="en-US" sz="1800" dirty="0"/>
          </a:p>
          <a:p>
            <a:pPr lvl="1">
              <a:buFont typeface="Arial" panose="020B0604020202020204" pitchFamily="34" charset="0"/>
              <a:buChar char="•"/>
            </a:pPr>
            <a:r>
              <a:rPr lang="en-US" sz="1800" dirty="0"/>
              <a:t>Billed by the distant site provider, </a:t>
            </a:r>
          </a:p>
          <a:p>
            <a:pPr lvl="1">
              <a:buFont typeface="Arial" panose="020B0604020202020204" pitchFamily="34" charset="0"/>
              <a:buChar char="•"/>
            </a:pPr>
            <a:r>
              <a:rPr lang="en-US" sz="1800" dirty="0"/>
              <a:t>The IME provider uses audio only </a:t>
            </a:r>
          </a:p>
          <a:p>
            <a:endParaRPr lang="en-US" dirty="0"/>
          </a:p>
        </p:txBody>
      </p:sp>
    </p:spTree>
    <p:extLst>
      <p:ext uri="{BB962C8B-B14F-4D97-AF65-F5344CB8AC3E}">
        <p14:creationId xmlns:p14="http://schemas.microsoft.com/office/powerpoint/2010/main" val="3875971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Q3014 – </a:t>
            </a:r>
            <a:r>
              <a:rPr lang="en-US" dirty="0" smtClean="0"/>
              <a:t>Example</a:t>
            </a:r>
            <a:endParaRPr lang="en-US" dirty="0"/>
          </a:p>
        </p:txBody>
      </p:sp>
      <p:sp>
        <p:nvSpPr>
          <p:cNvPr id="3" name="Content Placeholder 2"/>
          <p:cNvSpPr>
            <a:spLocks noGrp="1"/>
          </p:cNvSpPr>
          <p:nvPr>
            <p:ph idx="1"/>
          </p:nvPr>
        </p:nvSpPr>
        <p:spPr/>
        <p:txBody>
          <a:bodyPr/>
          <a:lstStyle/>
          <a:p>
            <a:pPr marL="0" indent="0">
              <a:buNone/>
            </a:pPr>
            <a:endParaRPr lang="en-US" sz="1800" b="1" dirty="0"/>
          </a:p>
          <a:p>
            <a:r>
              <a:rPr lang="en-US" sz="1600" dirty="0" smtClean="0"/>
              <a:t>A </a:t>
            </a:r>
            <a:r>
              <a:rPr lang="en-US" sz="1600" dirty="0"/>
              <a:t>worker attends an in-person IME with a neurologist at an IME firm’s office in Yakima. The Yakima office bills for the exam. The Yakima site then arranges a space for the worker to participate in a mental heath IME with a psychiatrist at the firm’s Seattle location that same day.</a:t>
            </a:r>
          </a:p>
          <a:p>
            <a:endParaRPr lang="en-US" sz="1600" dirty="0"/>
          </a:p>
          <a:p>
            <a:r>
              <a:rPr lang="en-US" sz="1600" dirty="0"/>
              <a:t>The originating site (Yakima) may bill Q3014 with documentation of the use of their space for the bill, in addition to the exam from earlier in the day. </a:t>
            </a:r>
          </a:p>
          <a:p>
            <a:endParaRPr lang="en-US" sz="1600" dirty="0"/>
          </a:p>
          <a:p>
            <a:r>
              <a:rPr lang="en-US" sz="1600" dirty="0"/>
              <a:t>The distant site (Seattle) bills for the telehealth exam, but not Q3014. The Seattle office also used modifier –GT on their exam bill to indicate the exam took place via telehealth. </a:t>
            </a:r>
          </a:p>
          <a:p>
            <a:pPr lvl="1">
              <a:buFont typeface="Arial" panose="020B0604020202020204" pitchFamily="34" charset="0"/>
              <a:buChar char="•"/>
            </a:pPr>
            <a:endParaRPr lang="en-US" sz="1800" dirty="0"/>
          </a:p>
          <a:p>
            <a:endParaRPr lang="en-US" dirty="0"/>
          </a:p>
        </p:txBody>
      </p:sp>
    </p:spTree>
    <p:extLst>
      <p:ext uri="{BB962C8B-B14F-4D97-AF65-F5344CB8AC3E}">
        <p14:creationId xmlns:p14="http://schemas.microsoft.com/office/powerpoint/2010/main" val="342795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8382000" cy="742950"/>
          </a:xfrm>
        </p:spPr>
        <p:txBody>
          <a:bodyPr/>
          <a:lstStyle/>
          <a:p>
            <a:r>
              <a:rPr lang="en-US" dirty="0"/>
              <a:t>Medical Examiners’ Handbook </a:t>
            </a:r>
            <a:r>
              <a:rPr lang="en-US" dirty="0" smtClean="0"/>
              <a:t>Updates </a:t>
            </a:r>
            <a:endParaRPr lang="en-US" sz="2400" b="0" dirty="0"/>
          </a:p>
        </p:txBody>
      </p:sp>
      <p:sp>
        <p:nvSpPr>
          <p:cNvPr id="3" name="Content Placeholder 2"/>
          <p:cNvSpPr>
            <a:spLocks noGrp="1"/>
          </p:cNvSpPr>
          <p:nvPr>
            <p:ph idx="1"/>
          </p:nvPr>
        </p:nvSpPr>
        <p:spPr>
          <a:xfrm>
            <a:off x="381000" y="1428750"/>
            <a:ext cx="8382000" cy="2914650"/>
          </a:xfrm>
        </p:spPr>
        <p:txBody>
          <a:bodyPr/>
          <a:lstStyle/>
          <a:p>
            <a:pPr lvl="0"/>
            <a:r>
              <a:rPr lang="en-US" sz="2400" dirty="0"/>
              <a:t>Review July </a:t>
            </a:r>
            <a:r>
              <a:rPr lang="en-US" sz="2400" dirty="0" smtClean="0"/>
              <a:t>2023 </a:t>
            </a:r>
            <a:r>
              <a:rPr lang="en-US" sz="2400" dirty="0"/>
              <a:t>updates found inside the cover of the new MEH.</a:t>
            </a:r>
          </a:p>
          <a:p>
            <a:pPr lvl="0"/>
            <a:r>
              <a:rPr lang="en-US" sz="2400" dirty="0"/>
              <a:t>Added new </a:t>
            </a:r>
            <a:r>
              <a:rPr lang="en-US" sz="2400" dirty="0" smtClean="0"/>
              <a:t>RCW / Legislation</a:t>
            </a:r>
          </a:p>
          <a:p>
            <a:pPr lvl="0"/>
            <a:r>
              <a:rPr lang="en-US" sz="2400" dirty="0" smtClean="0"/>
              <a:t>Updated WACs being repealed</a:t>
            </a:r>
            <a:endParaRPr lang="en-US" sz="2400" dirty="0"/>
          </a:p>
          <a:p>
            <a:pPr lvl="0"/>
            <a:r>
              <a:rPr lang="en-US" sz="2400" dirty="0"/>
              <a:t>Clarifications / Edits</a:t>
            </a:r>
          </a:p>
          <a:p>
            <a:pPr lvl="0"/>
            <a:r>
              <a:rPr lang="en-US" sz="2400" dirty="0" smtClean="0"/>
              <a:t>Copied document into chat. </a:t>
            </a:r>
            <a:r>
              <a:rPr lang="en-US" sz="2400" dirty="0"/>
              <a:t>Please review the latest updates and re-print the handbook if you use a printed version.</a:t>
            </a:r>
          </a:p>
          <a:p>
            <a:endParaRPr lang="en-US" dirty="0"/>
          </a:p>
        </p:txBody>
      </p:sp>
    </p:spTree>
    <p:extLst>
      <p:ext uri="{BB962C8B-B14F-4D97-AF65-F5344CB8AC3E}">
        <p14:creationId xmlns:p14="http://schemas.microsoft.com/office/powerpoint/2010/main" val="2901321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Worker IME Exit Survey: March 2010-2015</a:t>
            </a:r>
            <a:endParaRPr lang="en-US" dirty="0"/>
          </a:p>
        </p:txBody>
      </p:sp>
      <p:sp>
        <p:nvSpPr>
          <p:cNvPr id="3" name="Content Placeholder 2"/>
          <p:cNvSpPr>
            <a:spLocks noGrp="1"/>
          </p:cNvSpPr>
          <p:nvPr>
            <p:ph sz="half" idx="1"/>
          </p:nvPr>
        </p:nvSpPr>
        <p:spPr/>
        <p:txBody>
          <a:bodyPr/>
          <a:lstStyle/>
          <a:p>
            <a:r>
              <a:rPr lang="en-US" sz="1600" dirty="0" smtClean="0"/>
              <a:t>Direct mailings started July 2011 improving response rate</a:t>
            </a:r>
          </a:p>
          <a:p>
            <a:r>
              <a:rPr lang="en-US" sz="1600" dirty="0" smtClean="0"/>
              <a:t>Overall worker satisfaction:</a:t>
            </a:r>
          </a:p>
          <a:p>
            <a:pPr marL="0" indent="0">
              <a:buNone/>
            </a:pPr>
            <a:r>
              <a:rPr lang="en-US" sz="1600" dirty="0"/>
              <a:t> </a:t>
            </a:r>
            <a:r>
              <a:rPr lang="en-US" sz="1600" dirty="0" smtClean="0"/>
              <a:t>     Median 76% </a:t>
            </a:r>
          </a:p>
          <a:p>
            <a:r>
              <a:rPr lang="en-US" sz="1600" dirty="0" smtClean="0"/>
              <a:t>Two questions with highest correlation to overall satisfaction:</a:t>
            </a:r>
          </a:p>
          <a:p>
            <a:pPr lvl="1"/>
            <a:r>
              <a:rPr lang="en-US" sz="1200" dirty="0" smtClean="0"/>
              <a:t>Doctor took enough time to be thorough and complete?</a:t>
            </a:r>
          </a:p>
          <a:p>
            <a:pPr lvl="1"/>
            <a:r>
              <a:rPr lang="en-US" sz="1200" dirty="0" smtClean="0"/>
              <a:t>Examiner familiar with medical </a:t>
            </a:r>
            <a:r>
              <a:rPr lang="en-US" sz="1200" dirty="0" err="1" smtClean="0"/>
              <a:t>hx</a:t>
            </a:r>
            <a:endParaRPr lang="en-US" sz="1200" dirty="0"/>
          </a:p>
          <a:p>
            <a:pPr marL="342899" indent="-285750"/>
            <a:r>
              <a:rPr lang="en-US" sz="1600" dirty="0" smtClean="0"/>
              <a:t>Mailings were cumbersome results hard to collate</a:t>
            </a:r>
          </a:p>
          <a:p>
            <a:pPr marL="342899" indent="-285750"/>
            <a:r>
              <a:rPr lang="en-US" sz="1600" dirty="0" smtClean="0"/>
              <a:t>Lack of useful trend data</a:t>
            </a:r>
          </a:p>
          <a:p>
            <a:pPr marL="342899" indent="-285750"/>
            <a:r>
              <a:rPr lang="en-US" sz="1600" dirty="0" smtClean="0"/>
              <a:t>Response rate in CY 2011 was 10.57% </a:t>
            </a:r>
          </a:p>
          <a:p>
            <a:endParaRPr lang="en-US" sz="1600" dirty="0"/>
          </a:p>
        </p:txBody>
      </p:sp>
      <p:pic>
        <p:nvPicPr>
          <p:cNvPr id="5" name="Content Placeholder 4"/>
          <p:cNvPicPr>
            <a:picLocks noGrp="1" noChangeAspect="1"/>
          </p:cNvPicPr>
          <p:nvPr>
            <p:ph sz="half" idx="2"/>
          </p:nvPr>
        </p:nvPicPr>
        <p:blipFill>
          <a:blip r:embed="rId2"/>
          <a:stretch>
            <a:fillRect/>
          </a:stretch>
        </p:blipFill>
        <p:spPr>
          <a:xfrm>
            <a:off x="4495800" y="1657350"/>
            <a:ext cx="4603601" cy="1865647"/>
          </a:xfrm>
          <a:prstGeom prst="rect">
            <a:avLst/>
          </a:prstGeom>
        </p:spPr>
      </p:pic>
    </p:spTree>
    <p:extLst>
      <p:ext uri="{BB962C8B-B14F-4D97-AF65-F5344CB8AC3E}">
        <p14:creationId xmlns:p14="http://schemas.microsoft.com/office/powerpoint/2010/main" val="2096633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Survey Revamp 2023</a:t>
            </a:r>
            <a:endParaRPr lang="en-US" dirty="0"/>
          </a:p>
        </p:txBody>
      </p:sp>
      <p:sp>
        <p:nvSpPr>
          <p:cNvPr id="3" name="Content Placeholder 2"/>
          <p:cNvSpPr>
            <a:spLocks noGrp="1"/>
          </p:cNvSpPr>
          <p:nvPr>
            <p:ph idx="1"/>
          </p:nvPr>
        </p:nvSpPr>
        <p:spPr/>
        <p:txBody>
          <a:bodyPr/>
          <a:lstStyle/>
          <a:p>
            <a:r>
              <a:rPr lang="en-US" sz="1800" dirty="0" smtClean="0"/>
              <a:t>Opportunity to automate process using agency approved online survey tool </a:t>
            </a:r>
            <a:r>
              <a:rPr lang="en-US" sz="1800" dirty="0" err="1" smtClean="0"/>
              <a:t>Alchemer</a:t>
            </a:r>
            <a:endParaRPr lang="en-US" sz="1800" dirty="0" smtClean="0"/>
          </a:p>
          <a:p>
            <a:r>
              <a:rPr lang="en-US" sz="1800" dirty="0" smtClean="0"/>
              <a:t>Review prior questions; opportunity to ask more objective and pointed questions to measure quality?</a:t>
            </a:r>
          </a:p>
          <a:p>
            <a:r>
              <a:rPr lang="en-US" sz="1800" dirty="0" smtClean="0"/>
              <a:t>Ensure feedback loop to inform IME policy, operations, address service gaps and help facilitate firm engagement</a:t>
            </a:r>
          </a:p>
          <a:p>
            <a:r>
              <a:rPr lang="en-US" sz="1800" dirty="0" smtClean="0"/>
              <a:t>Best practices, recommendations?</a:t>
            </a:r>
          </a:p>
          <a:p>
            <a:endParaRPr lang="en-US" sz="1800" dirty="0"/>
          </a:p>
        </p:txBody>
      </p:sp>
      <p:pic>
        <p:nvPicPr>
          <p:cNvPr id="5" name="Picture Placeholder 4"/>
          <p:cNvPicPr>
            <a:picLocks noGrp="1" noChangeAspect="1"/>
          </p:cNvPicPr>
          <p:nvPr>
            <p:ph type="pic" sz="quarter" idx="10"/>
          </p:nvPr>
        </p:nvPicPr>
        <p:blipFill>
          <a:blip r:embed="rId2"/>
          <a:srcRect l="17207" r="17207"/>
          <a:stretch>
            <a:fillRect/>
          </a:stretch>
        </p:blipFill>
        <p:spPr>
          <a:xfrm>
            <a:off x="5943600" y="765572"/>
            <a:ext cx="2362200" cy="3368819"/>
          </a:xfrm>
          <a:prstGeom prst="rect">
            <a:avLst/>
          </a:prstGeom>
        </p:spPr>
      </p:pic>
    </p:spTree>
    <p:extLst>
      <p:ext uri="{BB962C8B-B14F-4D97-AF65-F5344CB8AC3E}">
        <p14:creationId xmlns:p14="http://schemas.microsoft.com/office/powerpoint/2010/main" val="3582775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New Survey Objectives?</a:t>
            </a:r>
            <a:endParaRPr lang="en-US" dirty="0"/>
          </a:p>
        </p:txBody>
      </p:sp>
      <p:sp>
        <p:nvSpPr>
          <p:cNvPr id="7" name="Content Placeholder 6"/>
          <p:cNvSpPr>
            <a:spLocks noGrp="1"/>
          </p:cNvSpPr>
          <p:nvPr>
            <p:ph idx="1"/>
          </p:nvPr>
        </p:nvSpPr>
        <p:spPr/>
        <p:txBody>
          <a:bodyPr/>
          <a:lstStyle/>
          <a:p>
            <a:r>
              <a:rPr lang="en-US" dirty="0" smtClean="0"/>
              <a:t>No leading questions</a:t>
            </a:r>
          </a:p>
          <a:p>
            <a:r>
              <a:rPr lang="en-US" dirty="0" smtClean="0"/>
              <a:t>Solicit objective vs. subjective responses</a:t>
            </a:r>
          </a:p>
          <a:p>
            <a:r>
              <a:rPr lang="en-US" dirty="0" smtClean="0"/>
              <a:t>Higher response rate</a:t>
            </a:r>
          </a:p>
          <a:p>
            <a:r>
              <a:rPr lang="en-US" dirty="0" smtClean="0"/>
              <a:t>Gain insight into operational and quality aspects of exams</a:t>
            </a:r>
          </a:p>
          <a:p>
            <a:endParaRPr lang="en-US" dirty="0" smtClean="0"/>
          </a:p>
          <a:p>
            <a:endParaRPr lang="en-US" dirty="0"/>
          </a:p>
        </p:txBody>
      </p:sp>
    </p:spTree>
    <p:extLst>
      <p:ext uri="{BB962C8B-B14F-4D97-AF65-F5344CB8AC3E}">
        <p14:creationId xmlns:p14="http://schemas.microsoft.com/office/powerpoint/2010/main" val="1254354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Feedback and Next Steps…</a:t>
            </a:r>
            <a:endParaRPr lang="en-US" dirty="0"/>
          </a:p>
        </p:txBody>
      </p:sp>
      <p:sp>
        <p:nvSpPr>
          <p:cNvPr id="3" name="Content Placeholder 2"/>
          <p:cNvSpPr>
            <a:spLocks noGrp="1"/>
          </p:cNvSpPr>
          <p:nvPr>
            <p:ph idx="1"/>
          </p:nvPr>
        </p:nvSpPr>
        <p:spPr>
          <a:xfrm>
            <a:off x="381000" y="1028700"/>
            <a:ext cx="6934200" cy="3543300"/>
          </a:xfrm>
        </p:spPr>
        <p:txBody>
          <a:bodyPr/>
          <a:lstStyle/>
          <a:p>
            <a:r>
              <a:rPr lang="en-US" sz="2400" dirty="0" smtClean="0"/>
              <a:t>Impressions/suggestions to improve questions?</a:t>
            </a:r>
          </a:p>
          <a:p>
            <a:r>
              <a:rPr lang="en-US" sz="2400" dirty="0" smtClean="0"/>
              <a:t>Additional stakeholder engagement through August 2023</a:t>
            </a:r>
          </a:p>
          <a:p>
            <a:r>
              <a:rPr lang="en-US" sz="2400" dirty="0" smtClean="0"/>
              <a:t>Develop, design, test </a:t>
            </a:r>
            <a:r>
              <a:rPr lang="en-US" sz="2400" dirty="0" err="1" smtClean="0"/>
              <a:t>Alchemer</a:t>
            </a:r>
            <a:r>
              <a:rPr lang="en-US" sz="2400" dirty="0" smtClean="0"/>
              <a:t> online survey </a:t>
            </a:r>
          </a:p>
          <a:p>
            <a:r>
              <a:rPr lang="en-US" sz="2400" dirty="0" smtClean="0"/>
              <a:t>Claims IME scheduling document integration</a:t>
            </a:r>
          </a:p>
          <a:p>
            <a:r>
              <a:rPr lang="en-US" sz="2400" dirty="0" smtClean="0"/>
              <a:t>Go live January 1, 2024</a:t>
            </a:r>
          </a:p>
          <a:p>
            <a:endParaRPr lang="en-US" dirty="0"/>
          </a:p>
        </p:txBody>
      </p:sp>
      <p:pic>
        <p:nvPicPr>
          <p:cNvPr id="4" name="Picture 3" descr="Website survey icon vector image | Free SV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895350"/>
            <a:ext cx="1790700" cy="1790700"/>
          </a:xfrm>
          <a:prstGeom prst="rect">
            <a:avLst/>
          </a:prstGeom>
        </p:spPr>
      </p:pic>
    </p:spTree>
    <p:extLst>
      <p:ext uri="{BB962C8B-B14F-4D97-AF65-F5344CB8AC3E}">
        <p14:creationId xmlns:p14="http://schemas.microsoft.com/office/powerpoint/2010/main" val="554705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a:solidFill>
                  <a:schemeClr val="tx1"/>
                </a:solidFill>
              </a:rPr>
              <a:t>IME Examiner Retention Survey </a:t>
            </a:r>
            <a:r>
              <a:rPr lang="en-US" sz="2000" dirty="0" smtClean="0">
                <a:solidFill>
                  <a:schemeClr val="tx1"/>
                </a:solidFill>
              </a:rPr>
              <a:t>(YTD-Sept 2023</a:t>
            </a:r>
            <a:r>
              <a:rPr lang="en-US" sz="2000" dirty="0">
                <a:solidFill>
                  <a:schemeClr val="tx1"/>
                </a:solidFill>
              </a:rPr>
              <a:t>): </a:t>
            </a:r>
            <a:r>
              <a:rPr lang="en-US" dirty="0">
                <a:solidFill>
                  <a:schemeClr val="tx1"/>
                </a:solidFill>
              </a:rPr>
              <a:t/>
            </a:r>
            <a:br>
              <a:rPr lang="en-US" dirty="0">
                <a:solidFill>
                  <a:schemeClr val="tx1"/>
                </a:solidFill>
              </a:rPr>
            </a:br>
            <a:r>
              <a:rPr lang="en-US" sz="2000" b="0" dirty="0">
                <a:solidFill>
                  <a:schemeClr val="tx1"/>
                </a:solidFill>
              </a:rPr>
              <a:t>5</a:t>
            </a:r>
            <a:r>
              <a:rPr lang="en-US" sz="2000" b="0" dirty="0" smtClean="0">
                <a:solidFill>
                  <a:schemeClr val="tx1"/>
                </a:solidFill>
              </a:rPr>
              <a:t> </a:t>
            </a:r>
            <a:r>
              <a:rPr lang="en-US" sz="2000" b="0" dirty="0">
                <a:solidFill>
                  <a:schemeClr val="tx1"/>
                </a:solidFill>
              </a:rPr>
              <a:t>responses (Scale 1-10; Average </a:t>
            </a:r>
            <a:r>
              <a:rPr lang="en-US" sz="2000" b="0" dirty="0" smtClean="0">
                <a:solidFill>
                  <a:schemeClr val="tx1"/>
                </a:solidFill>
              </a:rPr>
              <a:t>7)</a:t>
            </a:r>
            <a:endParaRPr lang="en-US" sz="2000" b="0" dirty="0">
              <a:solidFill>
                <a:schemeClr val="tx1"/>
              </a:solidFill>
            </a:endParaRPr>
          </a:p>
        </p:txBody>
      </p:sp>
      <p:sp>
        <p:nvSpPr>
          <p:cNvPr id="3" name="Content Placeholder 2"/>
          <p:cNvSpPr>
            <a:spLocks noGrp="1"/>
          </p:cNvSpPr>
          <p:nvPr>
            <p:ph sz="half" idx="1"/>
          </p:nvPr>
        </p:nvSpPr>
        <p:spPr/>
        <p:txBody>
          <a:bodyPr/>
          <a:lstStyle/>
          <a:p>
            <a:pPr marL="0" indent="0">
              <a:buNone/>
            </a:pPr>
            <a:r>
              <a:rPr lang="en-US" sz="2400" b="1" u="sng" dirty="0"/>
              <a:t>Ways to improve Score?</a:t>
            </a:r>
          </a:p>
          <a:p>
            <a:r>
              <a:rPr lang="en-US" sz="1800" dirty="0"/>
              <a:t>Better adjudication of worker conditions</a:t>
            </a:r>
          </a:p>
          <a:p>
            <a:r>
              <a:rPr lang="en-US" sz="1800" dirty="0"/>
              <a:t>Accept examiner MMI determinations</a:t>
            </a:r>
          </a:p>
          <a:p>
            <a:r>
              <a:rPr lang="en-US" sz="1800" dirty="0"/>
              <a:t>Higher reimbursement for large files, market equity with other </a:t>
            </a:r>
            <a:r>
              <a:rPr lang="en-US" sz="1800" dirty="0" smtClean="0"/>
              <a:t>states</a:t>
            </a:r>
          </a:p>
          <a:p>
            <a:r>
              <a:rPr lang="en-US" sz="1800" dirty="0" smtClean="0"/>
              <a:t>More efficiencies: better assignment letters, quicker access to files</a:t>
            </a:r>
            <a:endParaRPr lang="en-US" sz="1800" dirty="0"/>
          </a:p>
          <a:p>
            <a:endParaRPr lang="en-US" dirty="0"/>
          </a:p>
        </p:txBody>
      </p:sp>
      <p:sp>
        <p:nvSpPr>
          <p:cNvPr id="4" name="Content Placeholder 3"/>
          <p:cNvSpPr>
            <a:spLocks noGrp="1"/>
          </p:cNvSpPr>
          <p:nvPr>
            <p:ph sz="half" idx="2"/>
          </p:nvPr>
        </p:nvSpPr>
        <p:spPr/>
        <p:txBody>
          <a:bodyPr/>
          <a:lstStyle/>
          <a:p>
            <a:pPr marL="0" indent="0">
              <a:buNone/>
            </a:pPr>
            <a:r>
              <a:rPr lang="en-US" sz="2000" b="1" u="sng" dirty="0"/>
              <a:t>Ways L&amp;I could improve IME process?</a:t>
            </a:r>
          </a:p>
          <a:p>
            <a:r>
              <a:rPr lang="en-US" sz="1600" dirty="0"/>
              <a:t>P</a:t>
            </a:r>
            <a:r>
              <a:rPr lang="en-US" sz="1600" dirty="0" smtClean="0"/>
              <a:t>urge unnecessary and duplicate records </a:t>
            </a:r>
            <a:r>
              <a:rPr lang="en-US" sz="1600" dirty="0"/>
              <a:t>i.e. &gt;5 </a:t>
            </a:r>
            <a:r>
              <a:rPr lang="en-US" sz="1600" dirty="0" err="1"/>
              <a:t>yrs</a:t>
            </a:r>
            <a:r>
              <a:rPr lang="en-US" sz="1600" dirty="0"/>
              <a:t> old, etc.</a:t>
            </a:r>
          </a:p>
          <a:p>
            <a:r>
              <a:rPr lang="en-US" sz="1600" dirty="0" smtClean="0"/>
              <a:t>COVID impact to workers accessing care/Claims </a:t>
            </a:r>
            <a:r>
              <a:rPr lang="en-US" sz="1600" dirty="0" err="1" smtClean="0"/>
              <a:t>Mgrs</a:t>
            </a:r>
            <a:r>
              <a:rPr lang="en-US" sz="1600" dirty="0" smtClean="0"/>
              <a:t> working from home inaccessible</a:t>
            </a:r>
            <a:endParaRPr lang="en-US" sz="1600" dirty="0"/>
          </a:p>
          <a:p>
            <a:r>
              <a:rPr lang="en-US" sz="1600" dirty="0"/>
              <a:t>Self insured requests should contain </a:t>
            </a:r>
            <a:r>
              <a:rPr lang="en-US" sz="1600" dirty="0" smtClean="0"/>
              <a:t>all accepted conditions and relevant records</a:t>
            </a:r>
            <a:endParaRPr lang="en-US" sz="1600" dirty="0"/>
          </a:p>
          <a:p>
            <a:endParaRPr lang="en-US" dirty="0"/>
          </a:p>
        </p:txBody>
      </p:sp>
    </p:spTree>
    <p:extLst>
      <p:ext uri="{BB962C8B-B14F-4D97-AF65-F5344CB8AC3E}">
        <p14:creationId xmlns:p14="http://schemas.microsoft.com/office/powerpoint/2010/main" val="2023968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IME Examiner Exit Survey (YTD-Sept 23)</a:t>
            </a:r>
            <a:endParaRPr lang="en-US" dirty="0"/>
          </a:p>
        </p:txBody>
      </p:sp>
      <p:sp>
        <p:nvSpPr>
          <p:cNvPr id="7" name="Content Placeholder 6"/>
          <p:cNvSpPr>
            <a:spLocks noGrp="1"/>
          </p:cNvSpPr>
          <p:nvPr>
            <p:ph sz="half" idx="1"/>
          </p:nvPr>
        </p:nvSpPr>
        <p:spPr/>
        <p:txBody>
          <a:bodyPr>
            <a:normAutofit fontScale="70000" lnSpcReduction="20000"/>
          </a:bodyPr>
          <a:lstStyle/>
          <a:p>
            <a:r>
              <a:rPr lang="en-US" dirty="0" smtClean="0"/>
              <a:t>2 responses</a:t>
            </a:r>
          </a:p>
          <a:p>
            <a:r>
              <a:rPr lang="en-US" dirty="0" smtClean="0"/>
              <a:t>72% responses to 9 questions on Likert scale were affirmative</a:t>
            </a:r>
          </a:p>
          <a:p>
            <a:r>
              <a:rPr lang="en-US" dirty="0" smtClean="0"/>
              <a:t>Reason for disagreeing: contractual concerns w/ firm, collating of records, travel accommodations</a:t>
            </a:r>
          </a:p>
          <a:p>
            <a:r>
              <a:rPr lang="en-US" dirty="0" smtClean="0"/>
              <a:t>Reason for leaving: both due to having to maintain board certification</a:t>
            </a:r>
          </a:p>
          <a:p>
            <a:r>
              <a:rPr lang="en-US" dirty="0" smtClean="0"/>
              <a:t>No difference between SF/SI </a:t>
            </a:r>
          </a:p>
          <a:p>
            <a:pPr marL="0" indent="0">
              <a:buNone/>
            </a:pPr>
            <a:r>
              <a:rPr lang="en-US" dirty="0" smtClean="0"/>
              <a:t> </a:t>
            </a:r>
          </a:p>
          <a:p>
            <a:endParaRPr lang="en-US" dirty="0"/>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val="1777641801"/>
              </p:ext>
            </p:extLst>
          </p:nvPr>
        </p:nvGraphicFramePr>
        <p:xfrm>
          <a:off x="4636294" y="1920479"/>
          <a:ext cx="3538538" cy="24824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3047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9550"/>
            <a:ext cx="8382000" cy="1219200"/>
          </a:xfrm>
        </p:spPr>
        <p:txBody>
          <a:bodyPr/>
          <a:lstStyle/>
          <a:p>
            <a:r>
              <a:rPr lang="en-US" dirty="0" smtClean="0"/>
              <a:t>Announcements</a:t>
            </a:r>
          </a:p>
        </p:txBody>
      </p:sp>
      <p:sp>
        <p:nvSpPr>
          <p:cNvPr id="7" name="Content Placeholder 6"/>
          <p:cNvSpPr>
            <a:spLocks noGrp="1"/>
          </p:cNvSpPr>
          <p:nvPr>
            <p:ph idx="1"/>
          </p:nvPr>
        </p:nvSpPr>
        <p:spPr/>
        <p:txBody>
          <a:bodyPr/>
          <a:lstStyle/>
          <a:p>
            <a:pPr marL="0" indent="0">
              <a:buNone/>
            </a:pPr>
            <a:endParaRPr lang="en-US" sz="800" dirty="0" smtClean="0"/>
          </a:p>
          <a:p>
            <a:endParaRPr lang="en-US" sz="800" dirty="0" smtClean="0"/>
          </a:p>
          <a:p>
            <a:pPr marL="0" indent="0">
              <a:buNone/>
            </a:pPr>
            <a:r>
              <a:rPr lang="en-US" dirty="0" smtClean="0"/>
              <a:t>Zoom Meeting Reminders:</a:t>
            </a:r>
          </a:p>
          <a:p>
            <a:pPr marL="285750" indent="-285750">
              <a:buFont typeface="Arial" panose="020B0604020202020204" pitchFamily="34" charset="0"/>
              <a:buChar char="•"/>
            </a:pPr>
            <a:r>
              <a:rPr lang="en-US" dirty="0" smtClean="0"/>
              <a:t>Mute </a:t>
            </a:r>
            <a:r>
              <a:rPr lang="en-US" dirty="0"/>
              <a:t>when not </a:t>
            </a:r>
            <a:r>
              <a:rPr lang="en-US" dirty="0" smtClean="0"/>
              <a:t>speaking to limit background noise</a:t>
            </a:r>
            <a:endParaRPr lang="en-US" dirty="0"/>
          </a:p>
          <a:p>
            <a:pPr marL="285750" indent="-285750">
              <a:buFont typeface="Arial" panose="020B0604020202020204" pitchFamily="34" charset="0"/>
              <a:buChar char="•"/>
            </a:pPr>
            <a:r>
              <a:rPr lang="en-US" dirty="0"/>
              <a:t>Raise </a:t>
            </a:r>
            <a:r>
              <a:rPr lang="en-US" dirty="0" smtClean="0"/>
              <a:t>hand </a:t>
            </a:r>
            <a:r>
              <a:rPr lang="en-US" dirty="0"/>
              <a:t>or use </a:t>
            </a:r>
            <a:r>
              <a:rPr lang="en-US" dirty="0" smtClean="0"/>
              <a:t>chat feature</a:t>
            </a:r>
            <a:endParaRPr lang="en-US" dirty="0"/>
          </a:p>
          <a:p>
            <a:pPr marL="285750" indent="-285750">
              <a:buFont typeface="Arial" panose="020B0604020202020204" pitchFamily="34" charset="0"/>
              <a:buChar char="•"/>
            </a:pPr>
            <a:r>
              <a:rPr lang="en-US" dirty="0"/>
              <a:t>Opt out of video if having connection </a:t>
            </a:r>
            <a:r>
              <a:rPr lang="en-US" dirty="0" smtClean="0"/>
              <a:t>issues</a:t>
            </a:r>
          </a:p>
          <a:p>
            <a:pPr marL="285750" indent="-285750">
              <a:buFont typeface="Arial" panose="020B0604020202020204" pitchFamily="34" charset="0"/>
              <a:buChar char="•"/>
            </a:pPr>
            <a:r>
              <a:rPr lang="en-US" dirty="0" smtClean="0"/>
              <a:t>Meeting Minutes will be posted on L&amp;I Webpage</a:t>
            </a:r>
          </a:p>
          <a:p>
            <a:pPr marL="0" indent="0">
              <a:buNone/>
            </a:pPr>
            <a:endParaRPr lang="en-US" dirty="0"/>
          </a:p>
          <a:p>
            <a:endParaRPr lang="en-US" dirty="0"/>
          </a:p>
        </p:txBody>
      </p:sp>
    </p:spTree>
    <p:extLst>
      <p:ext uri="{BB962C8B-B14F-4D97-AF65-F5344CB8AC3E}">
        <p14:creationId xmlns:p14="http://schemas.microsoft.com/office/powerpoint/2010/main" val="3411161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Examiner Pool Trend-Top Specialties</a:t>
            </a:r>
            <a:endParaRPr lang="en-US" dirty="0"/>
          </a:p>
        </p:txBody>
      </p:sp>
      <p:pic>
        <p:nvPicPr>
          <p:cNvPr id="6" name="Content Placeholder 5"/>
          <p:cNvPicPr>
            <a:picLocks noGrp="1" noChangeAspect="1"/>
          </p:cNvPicPr>
          <p:nvPr>
            <p:ph idx="1"/>
          </p:nvPr>
        </p:nvPicPr>
        <p:blipFill>
          <a:blip r:embed="rId2"/>
          <a:stretch>
            <a:fillRect/>
          </a:stretch>
        </p:blipFill>
        <p:spPr>
          <a:xfrm>
            <a:off x="1143000" y="895350"/>
            <a:ext cx="6487114" cy="3810000"/>
          </a:xfrm>
          <a:prstGeom prst="rect">
            <a:avLst/>
          </a:prstGeom>
        </p:spPr>
      </p:pic>
    </p:spTree>
    <p:extLst>
      <p:ext uri="{BB962C8B-B14F-4D97-AF65-F5344CB8AC3E}">
        <p14:creationId xmlns:p14="http://schemas.microsoft.com/office/powerpoint/2010/main" val="545940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Examiner Pool Stats</a:t>
            </a:r>
            <a:endParaRPr lang="en-US" dirty="0"/>
          </a:p>
        </p:txBody>
      </p:sp>
      <p:sp>
        <p:nvSpPr>
          <p:cNvPr id="10" name="Content Placeholder 9"/>
          <p:cNvSpPr>
            <a:spLocks noGrp="1"/>
          </p:cNvSpPr>
          <p:nvPr>
            <p:ph sz="half" idx="2"/>
          </p:nvPr>
        </p:nvSpPr>
        <p:spPr>
          <a:xfrm>
            <a:off x="6248400" y="285751"/>
            <a:ext cx="2590800" cy="4286249"/>
          </a:xfrm>
        </p:spPr>
        <p:txBody>
          <a:bodyPr/>
          <a:lstStyle/>
          <a:p>
            <a:endParaRPr lang="en-US" sz="1600" dirty="0" smtClean="0"/>
          </a:p>
          <a:p>
            <a:pPr marL="0" indent="0">
              <a:buNone/>
            </a:pPr>
            <a:endParaRPr lang="en-US" sz="1600" dirty="0"/>
          </a:p>
          <a:p>
            <a:endParaRPr lang="en-US" sz="1600" dirty="0" smtClean="0"/>
          </a:p>
          <a:p>
            <a:endParaRPr lang="en-US" sz="1600" dirty="0"/>
          </a:p>
          <a:p>
            <a:r>
              <a:rPr lang="en-US" sz="1600" dirty="0" smtClean="0"/>
              <a:t>December 2022: </a:t>
            </a:r>
          </a:p>
          <a:p>
            <a:pPr marL="0" indent="0">
              <a:buNone/>
            </a:pPr>
            <a:r>
              <a:rPr lang="en-US" sz="1600" dirty="0" smtClean="0"/>
              <a:t>      344 unique examiners</a:t>
            </a:r>
          </a:p>
          <a:p>
            <a:pPr marL="0" indent="0">
              <a:buNone/>
            </a:pPr>
            <a:endParaRPr lang="en-US" sz="1600" dirty="0"/>
          </a:p>
          <a:p>
            <a:r>
              <a:rPr lang="en-US" sz="1600" dirty="0" smtClean="0"/>
              <a:t>September 2023:</a:t>
            </a:r>
          </a:p>
          <a:p>
            <a:pPr marL="0" indent="0">
              <a:buNone/>
            </a:pPr>
            <a:r>
              <a:rPr lang="en-US" sz="1600" dirty="0"/>
              <a:t> </a:t>
            </a:r>
            <a:r>
              <a:rPr lang="en-US" sz="1600" dirty="0" smtClean="0"/>
              <a:t>     312 unique examiners</a:t>
            </a:r>
            <a:endParaRPr lang="en-US" sz="1600" dirty="0"/>
          </a:p>
        </p:txBody>
      </p:sp>
      <p:graphicFrame>
        <p:nvGraphicFramePr>
          <p:cNvPr id="9" name="Chart 8"/>
          <p:cNvGraphicFramePr>
            <a:graphicFrameLocks/>
          </p:cNvGraphicFramePr>
          <p:nvPr>
            <p:extLst>
              <p:ext uri="{D42A27DB-BD31-4B8C-83A1-F6EECF244321}">
                <p14:modId xmlns:p14="http://schemas.microsoft.com/office/powerpoint/2010/main" val="3757407216"/>
              </p:ext>
            </p:extLst>
          </p:nvPr>
        </p:nvGraphicFramePr>
        <p:xfrm>
          <a:off x="302418" y="895350"/>
          <a:ext cx="5945982" cy="3771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4051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2023 IME Complaints-YTD through </a:t>
            </a:r>
            <a:r>
              <a:rPr lang="en-US" dirty="0" smtClean="0"/>
              <a:t>9/1</a:t>
            </a:r>
            <a:endParaRPr lang="en-US" dirty="0"/>
          </a:p>
        </p:txBody>
      </p:sp>
      <p:sp>
        <p:nvSpPr>
          <p:cNvPr id="4" name="Content Placeholder 3"/>
          <p:cNvSpPr>
            <a:spLocks noGrp="1"/>
          </p:cNvSpPr>
          <p:nvPr>
            <p:ph sz="half" idx="2"/>
          </p:nvPr>
        </p:nvSpPr>
        <p:spPr/>
        <p:txBody>
          <a:bodyPr/>
          <a:lstStyle/>
          <a:p>
            <a:r>
              <a:rPr lang="en-US" dirty="0" smtClean="0"/>
              <a:t> </a:t>
            </a:r>
            <a:r>
              <a:rPr lang="en-US" dirty="0" smtClean="0"/>
              <a:t>89 </a:t>
            </a:r>
            <a:r>
              <a:rPr lang="en-US" dirty="0" smtClean="0"/>
              <a:t>Complaints</a:t>
            </a:r>
          </a:p>
          <a:p>
            <a:r>
              <a:rPr lang="en-US" dirty="0" smtClean="0"/>
              <a:t>Top Specialties:</a:t>
            </a:r>
          </a:p>
          <a:p>
            <a:pPr lvl="1"/>
            <a:r>
              <a:rPr lang="en-US" dirty="0" smtClean="0"/>
              <a:t>Orthopedic Surgeon</a:t>
            </a:r>
          </a:p>
          <a:p>
            <a:pPr lvl="1"/>
            <a:r>
              <a:rPr lang="en-US" dirty="0" smtClean="0"/>
              <a:t>Neurology</a:t>
            </a:r>
          </a:p>
          <a:p>
            <a:pPr lvl="1"/>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868490822"/>
              </p:ext>
            </p:extLst>
          </p:nvPr>
        </p:nvGraphicFramePr>
        <p:xfrm>
          <a:off x="381000" y="1028700"/>
          <a:ext cx="4038600" cy="3543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98539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lvl="1" indent="0" algn="ctr">
              <a:buNone/>
            </a:pPr>
            <a:r>
              <a:rPr lang="en-US" sz="3200" b="1" dirty="0" smtClean="0">
                <a:latin typeface="+mj-lt"/>
              </a:rPr>
              <a:t>IME Quality Review Trends</a:t>
            </a:r>
            <a:endParaRPr lang="en-US" sz="3200" b="1" dirty="0">
              <a:latin typeface="+mj-lt"/>
            </a:endParaRPr>
          </a:p>
          <a:p>
            <a:pPr marL="457200" lvl="1" indent="0" algn="ctr">
              <a:buNone/>
            </a:pPr>
            <a:endParaRPr lang="en-US" sz="3200" dirty="0"/>
          </a:p>
          <a:p>
            <a:pPr marL="457200" lvl="1" indent="0" algn="ctr">
              <a:buNone/>
            </a:pPr>
            <a:r>
              <a:rPr lang="en-US" dirty="0"/>
              <a:t>Tanya Weber, </a:t>
            </a:r>
            <a:r>
              <a:rPr lang="en-US" dirty="0" smtClean="0"/>
              <a:t>BSN RN</a:t>
            </a:r>
          </a:p>
          <a:p>
            <a:pPr marL="457200" lvl="1" indent="0" algn="ctr">
              <a:buNone/>
            </a:pPr>
            <a:r>
              <a:rPr lang="en-US" dirty="0" smtClean="0"/>
              <a:t>IME Occupational Nurse Consultant</a:t>
            </a:r>
            <a:endParaRPr lang="en-US" dirty="0"/>
          </a:p>
          <a:p>
            <a:endParaRPr lang="en-US" dirty="0"/>
          </a:p>
          <a:p>
            <a:endParaRPr lang="en-US" dirty="0"/>
          </a:p>
        </p:txBody>
      </p:sp>
    </p:spTree>
    <p:extLst>
      <p:ext uri="{BB962C8B-B14F-4D97-AF65-F5344CB8AC3E}">
        <p14:creationId xmlns:p14="http://schemas.microsoft.com/office/powerpoint/2010/main" val="305736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b="0" dirty="0">
                <a:solidFill>
                  <a:schemeClr val="tx1"/>
                </a:solidFill>
              </a:rPr>
              <a:t>IME Quality Review Type by </a:t>
            </a:r>
            <a:r>
              <a:rPr lang="en-US" sz="2000" b="0" dirty="0" smtClean="0">
                <a:solidFill>
                  <a:schemeClr val="tx1"/>
                </a:solidFill>
              </a:rPr>
              <a:t>Year*</a:t>
            </a:r>
            <a:endParaRPr lang="en-US" sz="2000" b="0" dirty="0"/>
          </a:p>
        </p:txBody>
      </p:sp>
      <p:graphicFrame>
        <p:nvGraphicFramePr>
          <p:cNvPr id="4" name="Content Placeholder 3"/>
          <p:cNvGraphicFramePr>
            <a:graphicFrameLocks noGrp="1"/>
          </p:cNvGraphicFramePr>
          <p:nvPr>
            <p:ph idx="1"/>
            <p:extLst/>
          </p:nvPr>
        </p:nvGraphicFramePr>
        <p:xfrm>
          <a:off x="376237" y="765175"/>
          <a:ext cx="8382000" cy="35433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57200" y="4521041"/>
            <a:ext cx="2514600" cy="246221"/>
          </a:xfrm>
          <a:prstGeom prst="rect">
            <a:avLst/>
          </a:prstGeom>
          <a:noFill/>
        </p:spPr>
        <p:txBody>
          <a:bodyPr wrap="square" rtlCol="0">
            <a:spAutoFit/>
          </a:bodyPr>
          <a:lstStyle/>
          <a:p>
            <a:r>
              <a:rPr lang="en-US" sz="1000" dirty="0" smtClean="0"/>
              <a:t>*</a:t>
            </a:r>
            <a:r>
              <a:rPr lang="en-US" sz="1000" i="1" dirty="0" smtClean="0"/>
              <a:t>excludes telehealth IME reviews</a:t>
            </a:r>
            <a:endParaRPr lang="en-US" sz="1000" i="1" dirty="0"/>
          </a:p>
        </p:txBody>
      </p:sp>
    </p:spTree>
    <p:extLst>
      <p:ext uri="{BB962C8B-B14F-4D97-AF65-F5344CB8AC3E}">
        <p14:creationId xmlns:p14="http://schemas.microsoft.com/office/powerpoint/2010/main" val="2570361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b="0" dirty="0" smtClean="0"/>
              <a:t>Top 10 Specialties of IMEs reviewed*</a:t>
            </a:r>
            <a:endParaRPr lang="en-US" sz="2000" b="0" dirty="0"/>
          </a:p>
        </p:txBody>
      </p:sp>
      <p:graphicFrame>
        <p:nvGraphicFramePr>
          <p:cNvPr id="3" name="Chart 2"/>
          <p:cNvGraphicFramePr>
            <a:graphicFrameLocks/>
          </p:cNvGraphicFramePr>
          <p:nvPr>
            <p:extLst/>
          </p:nvPr>
        </p:nvGraphicFramePr>
        <p:xfrm>
          <a:off x="1502480" y="972256"/>
          <a:ext cx="6139039" cy="31989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0762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3581"/>
            <a:ext cx="8382000" cy="479425"/>
          </a:xfrm>
        </p:spPr>
        <p:txBody>
          <a:bodyPr/>
          <a:lstStyle/>
          <a:p>
            <a:pPr algn="ctr"/>
            <a:r>
              <a:rPr lang="en-US" sz="2000" b="0" dirty="0" smtClean="0"/>
              <a:t>Ortho vs All Other Specialties</a:t>
            </a:r>
            <a:endParaRPr lang="en-US" sz="2000" b="0" dirty="0"/>
          </a:p>
        </p:txBody>
      </p:sp>
      <p:graphicFrame>
        <p:nvGraphicFramePr>
          <p:cNvPr id="5" name="Chart 4"/>
          <p:cNvGraphicFramePr>
            <a:graphicFrameLocks/>
          </p:cNvGraphicFramePr>
          <p:nvPr>
            <p:extLst/>
          </p:nvPr>
        </p:nvGraphicFramePr>
        <p:xfrm>
          <a:off x="-25400" y="1219654"/>
          <a:ext cx="4775200" cy="27236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4495800" y="1219654"/>
          <a:ext cx="4432300" cy="27908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3016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b="0" dirty="0" smtClean="0"/>
              <a:t>Telehealth vs Non-Telehealth</a:t>
            </a:r>
            <a:endParaRPr lang="en-US" sz="2000" b="0" dirty="0"/>
          </a:p>
        </p:txBody>
      </p:sp>
      <p:graphicFrame>
        <p:nvGraphicFramePr>
          <p:cNvPr id="3" name="Chart 2"/>
          <p:cNvGraphicFramePr>
            <a:graphicFrameLocks/>
          </p:cNvGraphicFramePr>
          <p:nvPr>
            <p:extLst/>
          </p:nvPr>
        </p:nvGraphicFramePr>
        <p:xfrm>
          <a:off x="76200" y="765175"/>
          <a:ext cx="4653802" cy="3219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nvPr>
        </p:nvGraphicFramePr>
        <p:xfrm>
          <a:off x="4186517" y="765175"/>
          <a:ext cx="4576483" cy="33559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0583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b="0" dirty="0" smtClean="0"/>
              <a:t>Telehealth Psych vs Non-Telehealth Psych</a:t>
            </a:r>
            <a:endParaRPr lang="en-US" sz="2000" b="0" dirty="0"/>
          </a:p>
        </p:txBody>
      </p:sp>
      <p:graphicFrame>
        <p:nvGraphicFramePr>
          <p:cNvPr id="4" name="Content Placeholder 3"/>
          <p:cNvGraphicFramePr>
            <a:graphicFrameLocks noGrp="1"/>
          </p:cNvGraphicFramePr>
          <p:nvPr>
            <p:ph idx="1"/>
            <p:extLst/>
          </p:nvPr>
        </p:nvGraphicFramePr>
        <p:xfrm>
          <a:off x="381000" y="895350"/>
          <a:ext cx="3733800" cy="33559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4157942" y="902494"/>
          <a:ext cx="4576483" cy="33559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05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352550"/>
            <a:ext cx="8382000" cy="3543300"/>
          </a:xfrm>
          <a:prstGeom prst="rect">
            <a:avLst/>
          </a:prstGeom>
        </p:spPr>
        <p:txBody>
          <a:bodyPr/>
          <a:lstStyle>
            <a:lvl1pPr marL="342900" indent="-342900" algn="l" rtl="0" eaLnBrk="0" fontAlgn="base" hangingPunct="0">
              <a:spcBef>
                <a:spcPct val="20000"/>
              </a:spcBef>
              <a:spcAft>
                <a:spcPct val="0"/>
              </a:spcAft>
              <a:buClr>
                <a:srgbClr val="005595"/>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5595"/>
              </a:buClr>
              <a:buChar char="–"/>
              <a:defRPr sz="2400">
                <a:solidFill>
                  <a:schemeClr val="tx1"/>
                </a:solidFill>
                <a:latin typeface="+mn-lt"/>
              </a:defRPr>
            </a:lvl2pPr>
            <a:lvl3pPr marL="1143000" indent="-228600" algn="l" rtl="0" eaLnBrk="0" fontAlgn="base" hangingPunct="0">
              <a:spcBef>
                <a:spcPct val="20000"/>
              </a:spcBef>
              <a:spcAft>
                <a:spcPct val="0"/>
              </a:spcAft>
              <a:buClr>
                <a:srgbClr val="005595"/>
              </a:buClr>
              <a:buChar char="•"/>
              <a:defRPr sz="2000">
                <a:solidFill>
                  <a:schemeClr val="tx1"/>
                </a:solidFill>
                <a:latin typeface="+mn-lt"/>
              </a:defRPr>
            </a:lvl3pPr>
            <a:lvl4pPr marL="1600200" indent="-228600" algn="l" rtl="0" eaLnBrk="0" fontAlgn="base" hangingPunct="0">
              <a:spcBef>
                <a:spcPct val="20000"/>
              </a:spcBef>
              <a:spcAft>
                <a:spcPct val="0"/>
              </a:spcAft>
              <a:buClr>
                <a:srgbClr val="005595"/>
              </a:buClr>
              <a:buChar char="–"/>
              <a:defRPr>
                <a:solidFill>
                  <a:schemeClr val="tx1"/>
                </a:solidFill>
                <a:latin typeface="+mn-lt"/>
              </a:defRPr>
            </a:lvl4pPr>
            <a:lvl5pPr marL="2057400" indent="-228600" algn="l" rtl="0" eaLnBrk="0" fontAlgn="base" hangingPunct="0">
              <a:spcBef>
                <a:spcPct val="20000"/>
              </a:spcBef>
              <a:spcAft>
                <a:spcPct val="0"/>
              </a:spcAft>
              <a:buClr>
                <a:srgbClr val="005595"/>
              </a:buClr>
              <a:buChar char="»"/>
              <a:defRPr>
                <a:solidFill>
                  <a:schemeClr val="tx1"/>
                </a:solidFill>
                <a:latin typeface="+mn-lt"/>
              </a:defRPr>
            </a:lvl5pPr>
            <a:lvl6pPr marL="2514600" indent="-228600" algn="l" rtl="0" fontAlgn="base">
              <a:spcBef>
                <a:spcPct val="20000"/>
              </a:spcBef>
              <a:spcAft>
                <a:spcPct val="0"/>
              </a:spcAft>
              <a:buClr>
                <a:srgbClr val="005595"/>
              </a:buClr>
              <a:buChar char="»"/>
              <a:defRPr>
                <a:solidFill>
                  <a:schemeClr val="tx1"/>
                </a:solidFill>
                <a:latin typeface="+mn-lt"/>
              </a:defRPr>
            </a:lvl6pPr>
            <a:lvl7pPr marL="2971800" indent="-228600" algn="l" rtl="0" fontAlgn="base">
              <a:spcBef>
                <a:spcPct val="20000"/>
              </a:spcBef>
              <a:spcAft>
                <a:spcPct val="0"/>
              </a:spcAft>
              <a:buClr>
                <a:srgbClr val="005595"/>
              </a:buClr>
              <a:buChar char="»"/>
              <a:defRPr>
                <a:solidFill>
                  <a:schemeClr val="tx1"/>
                </a:solidFill>
                <a:latin typeface="+mn-lt"/>
              </a:defRPr>
            </a:lvl7pPr>
            <a:lvl8pPr marL="3429000" indent="-228600" algn="l" rtl="0" fontAlgn="base">
              <a:spcBef>
                <a:spcPct val="20000"/>
              </a:spcBef>
              <a:spcAft>
                <a:spcPct val="0"/>
              </a:spcAft>
              <a:buClr>
                <a:srgbClr val="005595"/>
              </a:buClr>
              <a:buChar char="»"/>
              <a:defRPr>
                <a:solidFill>
                  <a:schemeClr val="tx1"/>
                </a:solidFill>
                <a:latin typeface="+mn-lt"/>
              </a:defRPr>
            </a:lvl8pPr>
            <a:lvl9pPr marL="3886200" indent="-228600" algn="l" rtl="0" fontAlgn="base">
              <a:spcBef>
                <a:spcPct val="20000"/>
              </a:spcBef>
              <a:spcAft>
                <a:spcPct val="0"/>
              </a:spcAft>
              <a:buClr>
                <a:srgbClr val="005595"/>
              </a:buClr>
              <a:buChar char="»"/>
              <a:defRPr>
                <a:solidFill>
                  <a:schemeClr val="tx1"/>
                </a:solidFill>
                <a:latin typeface="+mn-lt"/>
              </a:defRPr>
            </a:lvl9pPr>
          </a:lstStyle>
          <a:p>
            <a:r>
              <a:rPr lang="en-US" sz="2400" i="1" kern="0" dirty="0" smtClean="0"/>
              <a:t>IME trends – are there specific areas you’d like to know more about?  </a:t>
            </a:r>
          </a:p>
          <a:p>
            <a:pPr marL="0" indent="0">
              <a:buFont typeface="Wingdings" panose="05000000000000000000" pitchFamily="2" charset="2"/>
              <a:buNone/>
            </a:pPr>
            <a:endParaRPr lang="en-US" sz="2400" i="1" kern="0" dirty="0" smtClean="0"/>
          </a:p>
          <a:p>
            <a:r>
              <a:rPr lang="en-US" sz="2400" kern="0" dirty="0" smtClean="0"/>
              <a:t>Please email ideas to </a:t>
            </a:r>
            <a:r>
              <a:rPr lang="en-US" sz="2400" kern="0" dirty="0" smtClean="0">
                <a:hlinkClick r:id="rId2"/>
              </a:rPr>
              <a:t>Tanya.Weber@lni.wa.gov</a:t>
            </a:r>
            <a:r>
              <a:rPr lang="en-US" sz="2400" kern="0" dirty="0" smtClean="0"/>
              <a:t>. </a:t>
            </a:r>
          </a:p>
          <a:p>
            <a:endParaRPr lang="en-US" kern="0" dirty="0"/>
          </a:p>
        </p:txBody>
      </p:sp>
      <p:sp>
        <p:nvSpPr>
          <p:cNvPr id="4" name="Title 1"/>
          <p:cNvSpPr>
            <a:spLocks noGrp="1"/>
          </p:cNvSpPr>
          <p:nvPr>
            <p:ph type="title"/>
          </p:nvPr>
        </p:nvSpPr>
        <p:spPr/>
        <p:txBody>
          <a:bodyPr/>
          <a:lstStyle/>
          <a:p>
            <a:pPr algn="ctr"/>
            <a:r>
              <a:rPr lang="en-US" sz="2800" dirty="0" smtClean="0"/>
              <a:t>Your Input is Valuable &amp; Vital</a:t>
            </a:r>
            <a:endParaRPr lang="en-US" sz="2800" dirty="0"/>
          </a:p>
        </p:txBody>
      </p:sp>
    </p:spTree>
    <p:extLst>
      <p:ext uri="{BB962C8B-B14F-4D97-AF65-F5344CB8AC3E}">
        <p14:creationId xmlns:p14="http://schemas.microsoft.com/office/powerpoint/2010/main" val="236107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382000" cy="479425"/>
          </a:xfrm>
        </p:spPr>
        <p:txBody>
          <a:bodyPr/>
          <a:lstStyle/>
          <a:p>
            <a:r>
              <a:rPr lang="en-US" sz="1200" dirty="0" smtClean="0"/>
              <a:t>9/14/23  IME Roundtable Meeting Agenda</a:t>
            </a:r>
            <a:endParaRPr lang="en-US" sz="1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8393009"/>
              </p:ext>
            </p:extLst>
          </p:nvPr>
        </p:nvGraphicFramePr>
        <p:xfrm>
          <a:off x="304800" y="514350"/>
          <a:ext cx="8382000" cy="440436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873787280"/>
                    </a:ext>
                  </a:extLst>
                </a:gridCol>
                <a:gridCol w="3987800">
                  <a:extLst>
                    <a:ext uri="{9D8B030D-6E8A-4147-A177-3AD203B41FA5}">
                      <a16:colId xmlns:a16="http://schemas.microsoft.com/office/drawing/2014/main" val="491353982"/>
                    </a:ext>
                  </a:extLst>
                </a:gridCol>
                <a:gridCol w="2794000">
                  <a:extLst>
                    <a:ext uri="{9D8B030D-6E8A-4147-A177-3AD203B41FA5}">
                      <a16:colId xmlns:a16="http://schemas.microsoft.com/office/drawing/2014/main" val="3257653947"/>
                    </a:ext>
                  </a:extLst>
                </a:gridCol>
              </a:tblGrid>
              <a:tr h="228600">
                <a:tc>
                  <a:txBody>
                    <a:bodyPr/>
                    <a:lstStyle/>
                    <a:p>
                      <a:r>
                        <a:rPr lang="en-US" sz="1000" dirty="0" smtClean="0"/>
                        <a:t>Time</a:t>
                      </a:r>
                      <a:endParaRPr lang="en-US" sz="1000" dirty="0"/>
                    </a:p>
                  </a:txBody>
                  <a:tcPr/>
                </a:tc>
                <a:tc>
                  <a:txBody>
                    <a:bodyPr/>
                    <a:lstStyle/>
                    <a:p>
                      <a:r>
                        <a:rPr lang="en-US" sz="1000" dirty="0" smtClean="0"/>
                        <a:t>Topic</a:t>
                      </a:r>
                      <a:endParaRPr lang="en-US" sz="1000" dirty="0"/>
                    </a:p>
                  </a:txBody>
                  <a:tcPr/>
                </a:tc>
                <a:tc>
                  <a:txBody>
                    <a:bodyPr/>
                    <a:lstStyle/>
                    <a:p>
                      <a:r>
                        <a:rPr lang="en-US" sz="1000" dirty="0" smtClean="0"/>
                        <a:t>Presenters</a:t>
                      </a:r>
                      <a:endParaRPr lang="en-US" sz="1000" dirty="0"/>
                    </a:p>
                  </a:txBody>
                  <a:tcPr/>
                </a:tc>
                <a:extLst>
                  <a:ext uri="{0D108BD9-81ED-4DB2-BD59-A6C34878D82A}">
                    <a16:rowId xmlns:a16="http://schemas.microsoft.com/office/drawing/2014/main" val="1701285931"/>
                  </a:ext>
                </a:extLst>
              </a:tr>
              <a:tr h="365760">
                <a:tc>
                  <a:txBody>
                    <a:bodyPr/>
                    <a:lstStyle/>
                    <a:p>
                      <a:r>
                        <a:rPr lang="en-US" sz="1000" dirty="0" smtClean="0"/>
                        <a:t>9:30AM</a:t>
                      </a:r>
                      <a:endParaRPr lang="en-US" sz="1000" dirty="0"/>
                    </a:p>
                  </a:txBody>
                  <a:tcPr/>
                </a:tc>
                <a:tc>
                  <a:txBody>
                    <a:bodyPr/>
                    <a:lstStyle/>
                    <a:p>
                      <a:r>
                        <a:rPr lang="en-US" sz="1000" b="1" dirty="0" smtClean="0"/>
                        <a:t>Safety Message, Accountability</a:t>
                      </a:r>
                      <a:r>
                        <a:rPr lang="en-US" sz="1000" b="1" baseline="0" dirty="0" smtClean="0"/>
                        <a:t> Log Review</a:t>
                      </a:r>
                      <a:endParaRPr lang="en-US" sz="1000" b="1" dirty="0"/>
                    </a:p>
                  </a:txBody>
                  <a:tcPr/>
                </a:tc>
                <a:tc>
                  <a:txBody>
                    <a:bodyPr/>
                    <a:lstStyle/>
                    <a:p>
                      <a:r>
                        <a:rPr lang="en-US" sz="1000" dirty="0" smtClean="0"/>
                        <a:t>Troy Parks</a:t>
                      </a:r>
                    </a:p>
                    <a:p>
                      <a:r>
                        <a:rPr lang="en-US" sz="1000" dirty="0" smtClean="0"/>
                        <a:t>Melissa</a:t>
                      </a:r>
                      <a:r>
                        <a:rPr lang="en-US" sz="1000" baseline="0" dirty="0" smtClean="0"/>
                        <a:t> Dunbar</a:t>
                      </a:r>
                      <a:endParaRPr lang="en-US" sz="1000" dirty="0"/>
                    </a:p>
                  </a:txBody>
                  <a:tcPr/>
                </a:tc>
                <a:extLst>
                  <a:ext uri="{0D108BD9-81ED-4DB2-BD59-A6C34878D82A}">
                    <a16:rowId xmlns:a16="http://schemas.microsoft.com/office/drawing/2014/main" val="4173386191"/>
                  </a:ext>
                </a:extLst>
              </a:tr>
              <a:tr h="883920">
                <a:tc>
                  <a:txBody>
                    <a:bodyPr/>
                    <a:lstStyle/>
                    <a:p>
                      <a:r>
                        <a:rPr lang="en-US" sz="1000" dirty="0" smtClean="0"/>
                        <a:t>9:45AM</a:t>
                      </a:r>
                      <a:endParaRPr lang="en-US" sz="1000" dirty="0"/>
                    </a:p>
                  </a:txBody>
                  <a:tcPr/>
                </a:tc>
                <a:tc>
                  <a:txBody>
                    <a:bodyPr/>
                    <a:lstStyle/>
                    <a:p>
                      <a:r>
                        <a:rPr lang="en-US" sz="1000" b="1" dirty="0" smtClean="0"/>
                        <a:t>Program Updates:</a:t>
                      </a:r>
                    </a:p>
                    <a:p>
                      <a:pPr marL="628650" lvl="1" indent="-171450">
                        <a:buFont typeface="Arial" panose="020B0604020202020204" pitchFamily="34" charset="0"/>
                        <a:buChar char="•"/>
                      </a:pPr>
                      <a:r>
                        <a:rPr lang="en-US" sz="900" dirty="0" smtClean="0">
                          <a:latin typeface="Times New Roman" panose="02020603050405020304" pitchFamily="18" charset="0"/>
                          <a:cs typeface="Times New Roman" panose="02020603050405020304" pitchFamily="18" charset="0"/>
                        </a:rPr>
                        <a:t>IME Telemedicine Rules Status  / Originating Site Fee</a:t>
                      </a:r>
                    </a:p>
                    <a:p>
                      <a:pPr marL="628650" lvl="1" indent="-171450">
                        <a:buFont typeface="Arial" panose="020B0604020202020204" pitchFamily="34" charset="0"/>
                        <a:buChar char="•"/>
                      </a:pPr>
                      <a:r>
                        <a:rPr lang="en-US" sz="900" dirty="0" smtClean="0">
                          <a:latin typeface="Times New Roman" panose="02020603050405020304" pitchFamily="18" charset="0"/>
                          <a:cs typeface="Times New Roman" panose="02020603050405020304" pitchFamily="18" charset="0"/>
                        </a:rPr>
                        <a:t>MEH updated July 1 – Review of Changes </a:t>
                      </a:r>
                    </a:p>
                    <a:p>
                      <a:pPr marL="628650" lvl="1" indent="-171450">
                        <a:buFont typeface="Arial" panose="020B0604020202020204" pitchFamily="34" charset="0"/>
                        <a:buChar char="•"/>
                      </a:pPr>
                      <a:r>
                        <a:rPr lang="en-US" sz="900" dirty="0" smtClean="0">
                          <a:latin typeface="Times New Roman" panose="02020603050405020304" pitchFamily="18" charset="0"/>
                          <a:cs typeface="Times New Roman" panose="02020603050405020304" pitchFamily="18" charset="0"/>
                        </a:rPr>
                        <a:t>Worker Exit Survey </a:t>
                      </a:r>
                    </a:p>
                    <a:p>
                      <a:pPr marL="628650" lvl="1" indent="-171450">
                        <a:buFont typeface="Arial" panose="020B0604020202020204" pitchFamily="34" charset="0"/>
                        <a:buChar char="•"/>
                      </a:pPr>
                      <a:r>
                        <a:rPr lang="en-US" sz="900" dirty="0" smtClean="0">
                          <a:latin typeface="Times New Roman" panose="02020603050405020304" pitchFamily="18" charset="0"/>
                          <a:cs typeface="Times New Roman" panose="02020603050405020304" pitchFamily="18" charset="0"/>
                        </a:rPr>
                        <a:t> Examiner Stats: Exit and Retention Surveys,  </a:t>
                      </a:r>
                    </a:p>
                    <a:p>
                      <a:pPr marL="628650" lvl="1" indent="-171450">
                        <a:buFont typeface="Arial" panose="020B0604020202020204" pitchFamily="34" charset="0"/>
                        <a:buChar char="•"/>
                      </a:pPr>
                      <a:r>
                        <a:rPr lang="en-US" sz="900" dirty="0" smtClean="0">
                          <a:latin typeface="Times New Roman" panose="02020603050405020304" pitchFamily="18" charset="0"/>
                          <a:cs typeface="Times New Roman" panose="02020603050405020304" pitchFamily="18" charset="0"/>
                        </a:rPr>
                        <a:t> Complaints YTD</a:t>
                      </a:r>
                    </a:p>
                    <a:p>
                      <a:pPr marL="628650" lvl="1" indent="-171450">
                        <a:buFont typeface="Arial" panose="020B0604020202020204" pitchFamily="34" charset="0"/>
                        <a:buChar char="•"/>
                      </a:pPr>
                      <a:r>
                        <a:rPr lang="en-US" sz="900" dirty="0" smtClean="0">
                          <a:latin typeface="Times New Roman" panose="02020603050405020304" pitchFamily="18" charset="0"/>
                          <a:cs typeface="Times New Roman" panose="02020603050405020304" pitchFamily="18" charset="0"/>
                        </a:rPr>
                        <a:t> Examiner Pool Update</a:t>
                      </a:r>
                    </a:p>
                    <a:p>
                      <a:pPr marL="628650" lvl="1" indent="-171450">
                        <a:buFont typeface="Arial" panose="020B0604020202020204" pitchFamily="34" charset="0"/>
                        <a:buChar char="•"/>
                      </a:pPr>
                      <a:r>
                        <a:rPr lang="en-US" sz="900" dirty="0" smtClean="0">
                          <a:latin typeface="Times New Roman" panose="02020603050405020304" pitchFamily="18" charset="0"/>
                          <a:cs typeface="Times New Roman" panose="02020603050405020304" pitchFamily="18" charset="0"/>
                        </a:rPr>
                        <a:t> Quality </a:t>
                      </a:r>
                      <a:r>
                        <a:rPr lang="en-US" sz="900" dirty="0" smtClean="0">
                          <a:latin typeface="Times New Roman" panose="02020603050405020304" pitchFamily="18" charset="0"/>
                          <a:cs typeface="Times New Roman" panose="02020603050405020304" pitchFamily="18" charset="0"/>
                        </a:rPr>
                        <a:t>Reviews/AP</a:t>
                      </a:r>
                      <a:r>
                        <a:rPr lang="en-US" sz="900" baseline="0" dirty="0" smtClean="0">
                          <a:latin typeface="Times New Roman" panose="02020603050405020304" pitchFamily="18" charset="0"/>
                          <a:cs typeface="Times New Roman" panose="02020603050405020304" pitchFamily="18" charset="0"/>
                        </a:rPr>
                        <a:t> Project/Page Count Analysis</a:t>
                      </a:r>
                      <a:endParaRPr lang="en-US" sz="900" dirty="0">
                        <a:latin typeface="Times New Roman" panose="02020603050405020304" pitchFamily="18" charset="0"/>
                        <a:cs typeface="Times New Roman" panose="02020603050405020304" pitchFamily="18" charset="0"/>
                      </a:endParaRPr>
                    </a:p>
                  </a:txBody>
                  <a:tcPr/>
                </a:tc>
                <a:tc>
                  <a:txBody>
                    <a:bodyPr/>
                    <a:lstStyle/>
                    <a:p>
                      <a:endParaRPr lang="en-US" sz="1000" dirty="0" smtClean="0"/>
                    </a:p>
                    <a:p>
                      <a:r>
                        <a:rPr lang="en-US" sz="1000" dirty="0" smtClean="0"/>
                        <a:t>Kristen Baldwin-Boe / Megan Lemon</a:t>
                      </a:r>
                    </a:p>
                    <a:p>
                      <a:endParaRPr lang="en-US" sz="1000" dirty="0" smtClean="0"/>
                    </a:p>
                    <a:p>
                      <a:r>
                        <a:rPr lang="en-US" sz="1000" dirty="0" smtClean="0"/>
                        <a:t>Troy</a:t>
                      </a:r>
                      <a:r>
                        <a:rPr lang="en-US" sz="1000" baseline="0" dirty="0" smtClean="0"/>
                        <a:t> Parks</a:t>
                      </a:r>
                    </a:p>
                    <a:p>
                      <a:endParaRPr lang="en-US" sz="1000" baseline="0" dirty="0" smtClean="0"/>
                    </a:p>
                    <a:p>
                      <a:endParaRPr lang="en-US" sz="1000" baseline="0" dirty="0" smtClean="0"/>
                    </a:p>
                    <a:p>
                      <a:r>
                        <a:rPr lang="en-US" sz="1000" baseline="0" dirty="0" smtClean="0"/>
                        <a:t>Tanya Weber/Dr. Azadeh </a:t>
                      </a:r>
                      <a:r>
                        <a:rPr lang="en-US" sz="1000" baseline="0" dirty="0" err="1" smtClean="0"/>
                        <a:t>Farohki</a:t>
                      </a:r>
                      <a:endParaRPr lang="en-US" sz="1000" dirty="0"/>
                    </a:p>
                  </a:txBody>
                  <a:tcPr/>
                </a:tc>
                <a:extLst>
                  <a:ext uri="{0D108BD9-81ED-4DB2-BD59-A6C34878D82A}">
                    <a16:rowId xmlns:a16="http://schemas.microsoft.com/office/drawing/2014/main" val="3085702511"/>
                  </a:ext>
                </a:extLst>
              </a:tr>
              <a:tr h="365760">
                <a:tc>
                  <a:txBody>
                    <a:bodyPr/>
                    <a:lstStyle/>
                    <a:p>
                      <a:r>
                        <a:rPr lang="en-US" sz="1000" dirty="0" smtClean="0"/>
                        <a:t>10:15AM</a:t>
                      </a:r>
                      <a:endParaRPr lang="en-US" sz="1000" dirty="0"/>
                    </a:p>
                  </a:txBody>
                  <a:tcPr/>
                </a:tc>
                <a:tc>
                  <a:txBody>
                    <a:bodyPr/>
                    <a:lstStyle/>
                    <a:p>
                      <a:pPr marL="0" marR="0" lvl="0" indent="0">
                        <a:spcBef>
                          <a:spcPts val="0"/>
                        </a:spcBef>
                        <a:spcAft>
                          <a:spcPts val="0"/>
                        </a:spcAft>
                        <a:buFont typeface="Symbol" panose="05050102010706020507" pitchFamily="18" charset="2"/>
                        <a:buNone/>
                      </a:pPr>
                      <a:r>
                        <a:rPr lang="en-US" sz="1000" b="1" dirty="0" smtClean="0">
                          <a:effectLst/>
                          <a:latin typeface="+mj-lt"/>
                          <a:ea typeface="Times New Roman" panose="02020603050405020304" pitchFamily="18" charset="0"/>
                        </a:rPr>
                        <a:t>IME</a:t>
                      </a:r>
                      <a:r>
                        <a:rPr lang="en-US" sz="1000" b="1" baseline="0" dirty="0" smtClean="0">
                          <a:effectLst/>
                          <a:latin typeface="+mj-lt"/>
                          <a:ea typeface="Times New Roman" panose="02020603050405020304" pitchFamily="18" charset="0"/>
                        </a:rPr>
                        <a:t> SI/SF Data Report:</a:t>
                      </a:r>
                    </a:p>
                    <a:p>
                      <a:pPr marL="628650" marR="0" lvl="1" indent="-171450">
                        <a:spcBef>
                          <a:spcPts val="0"/>
                        </a:spcBef>
                        <a:spcAft>
                          <a:spcPts val="0"/>
                        </a:spcAft>
                        <a:buFont typeface="Arial" panose="020B0604020202020204" pitchFamily="34" charset="0"/>
                        <a:buChar char="•"/>
                      </a:pPr>
                      <a:r>
                        <a:rPr lang="en-US" sz="1000" baseline="0" dirty="0" smtClean="0">
                          <a:effectLst/>
                          <a:latin typeface="Times New Roman" panose="02020603050405020304" pitchFamily="18" charset="0"/>
                          <a:ea typeface="Times New Roman" panose="02020603050405020304" pitchFamily="18" charset="0"/>
                        </a:rPr>
                        <a:t>Purpose/How to Access/Data Comparisons Made</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000" dirty="0" smtClean="0"/>
                        <a:t>Nicole Mitchell</a:t>
                      </a:r>
                      <a:endParaRPr lang="en-US" sz="1000" dirty="0"/>
                    </a:p>
                  </a:txBody>
                  <a:tcPr/>
                </a:tc>
                <a:extLst>
                  <a:ext uri="{0D108BD9-81ED-4DB2-BD59-A6C34878D82A}">
                    <a16:rowId xmlns:a16="http://schemas.microsoft.com/office/drawing/2014/main" val="2642476269"/>
                  </a:ext>
                </a:extLst>
              </a:tr>
              <a:tr h="205293">
                <a:tc>
                  <a:txBody>
                    <a:bodyPr/>
                    <a:lstStyle/>
                    <a:p>
                      <a:r>
                        <a:rPr lang="en-US" sz="1000" dirty="0" smtClean="0">
                          <a:latin typeface="+mn-lt"/>
                        </a:rPr>
                        <a:t>10:30AM</a:t>
                      </a:r>
                      <a:endParaRPr lang="en-US" sz="1000" dirty="0">
                        <a:latin typeface="+mn-lt"/>
                      </a:endParaRPr>
                    </a:p>
                  </a:txBody>
                  <a:tcPr/>
                </a:tc>
                <a:tc gridSpan="2">
                  <a:txBody>
                    <a:bodyPr/>
                    <a:lstStyle/>
                    <a:p>
                      <a:pPr marL="0" marR="0" lvl="0" indent="0">
                        <a:spcBef>
                          <a:spcPts val="0"/>
                        </a:spcBef>
                        <a:spcAft>
                          <a:spcPts val="0"/>
                        </a:spcAft>
                        <a:buFont typeface="Arial" panose="020B0604020202020204" pitchFamily="34" charset="0"/>
                        <a:buNone/>
                      </a:pPr>
                      <a:r>
                        <a:rPr lang="en-US" sz="1100" b="1" dirty="0" smtClean="0">
                          <a:effectLst/>
                          <a:latin typeface="+mn-lt"/>
                          <a:ea typeface="Times New Roman" panose="02020603050405020304" pitchFamily="18" charset="0"/>
                        </a:rPr>
                        <a:t>Break</a:t>
                      </a:r>
                      <a:endParaRPr lang="en-US" sz="1100" b="1" dirty="0">
                        <a:effectLst/>
                        <a:latin typeface="+mn-lt"/>
                        <a:ea typeface="Times New Roman" panose="02020603050405020304" pitchFamily="18" charset="0"/>
                      </a:endParaRPr>
                    </a:p>
                  </a:txBody>
                  <a:tcPr marL="68580" marR="68580" marT="0" marB="0"/>
                </a:tc>
                <a:tc hMerge="1">
                  <a:txBody>
                    <a:bodyPr/>
                    <a:lstStyle/>
                    <a:p>
                      <a:endParaRPr lang="en-US" sz="1000" dirty="0"/>
                    </a:p>
                  </a:txBody>
                  <a:tcPr/>
                </a:tc>
                <a:extLst>
                  <a:ext uri="{0D108BD9-81ED-4DB2-BD59-A6C34878D82A}">
                    <a16:rowId xmlns:a16="http://schemas.microsoft.com/office/drawing/2014/main" val="3080577094"/>
                  </a:ext>
                </a:extLst>
              </a:tr>
              <a:tr h="647253">
                <a:tc>
                  <a:txBody>
                    <a:bodyPr/>
                    <a:lstStyle/>
                    <a:p>
                      <a:r>
                        <a:rPr lang="en-US" sz="1000" dirty="0" smtClean="0"/>
                        <a:t>10:40AM</a:t>
                      </a:r>
                      <a:endParaRPr lang="en-US" sz="1000" dirty="0"/>
                    </a:p>
                  </a:txBody>
                  <a:tcPr/>
                </a:tc>
                <a:tc>
                  <a:txBody>
                    <a:bodyPr/>
                    <a:lstStyle/>
                    <a:p>
                      <a:r>
                        <a:rPr lang="en-US" sz="1000" b="1" dirty="0" smtClean="0"/>
                        <a:t>SHB 1068 IME Recording Implementation: </a:t>
                      </a:r>
                      <a:endParaRPr lang="en-US" sz="1000" b="0" dirty="0" smtClean="0"/>
                    </a:p>
                    <a:p>
                      <a:pPr marL="628650" lvl="1" indent="-171450">
                        <a:buFont typeface="Arial" panose="020B0604020202020204" pitchFamily="34" charset="0"/>
                        <a:buChar char="•"/>
                      </a:pPr>
                      <a:r>
                        <a:rPr lang="en-US" sz="1000" dirty="0" smtClean="0">
                          <a:latin typeface="Times New Roman" panose="02020603050405020304" pitchFamily="18" charset="0"/>
                          <a:cs typeface="Times New Roman" panose="02020603050405020304" pitchFamily="18" charset="0"/>
                        </a:rPr>
                        <a:t>Status of implementation </a:t>
                      </a:r>
                    </a:p>
                    <a:p>
                      <a:pPr marL="628650" lvl="1" indent="-171450">
                        <a:buFont typeface="Arial" panose="020B0604020202020204" pitchFamily="34" charset="0"/>
                        <a:buChar char="•"/>
                      </a:pPr>
                      <a:r>
                        <a:rPr lang="en-US" sz="1000" dirty="0" smtClean="0">
                          <a:latin typeface="Times New Roman" panose="02020603050405020304" pitchFamily="18" charset="0"/>
                          <a:cs typeface="Times New Roman" panose="02020603050405020304" pitchFamily="18" charset="0"/>
                        </a:rPr>
                        <a:t>Rulemaking timeline </a:t>
                      </a:r>
                    </a:p>
                    <a:p>
                      <a:pPr marL="628650" lvl="1" indent="-171450">
                        <a:buFont typeface="Arial" panose="020B0604020202020204" pitchFamily="34" charset="0"/>
                        <a:buChar char="•"/>
                      </a:pPr>
                      <a:r>
                        <a:rPr lang="en-US" sz="1000" dirty="0" smtClean="0">
                          <a:latin typeface="Times New Roman" panose="02020603050405020304" pitchFamily="18" charset="0"/>
                          <a:cs typeface="Times New Roman" panose="02020603050405020304" pitchFamily="18" charset="0"/>
                        </a:rPr>
                        <a:t>Outstanding issues/questions </a:t>
                      </a:r>
                    </a:p>
                    <a:p>
                      <a:pPr marL="628650" lvl="1" indent="-171450">
                        <a:buFont typeface="Arial" panose="020B0604020202020204" pitchFamily="34" charset="0"/>
                        <a:buChar char="•"/>
                      </a:pPr>
                      <a:r>
                        <a:rPr lang="en-US" sz="1000" dirty="0" smtClean="0">
                          <a:latin typeface="Times New Roman" panose="02020603050405020304" pitchFamily="18" charset="0"/>
                          <a:cs typeface="Times New Roman" panose="02020603050405020304" pitchFamily="18" charset="0"/>
                        </a:rPr>
                        <a:t>Lessons Learned</a:t>
                      </a:r>
                      <a:endParaRPr lang="en-US" sz="1000" dirty="0">
                        <a:latin typeface="Times New Roman" panose="02020603050405020304" pitchFamily="18" charset="0"/>
                        <a:cs typeface="Times New Roman" panose="02020603050405020304" pitchFamily="18" charset="0"/>
                      </a:endParaRPr>
                    </a:p>
                  </a:txBody>
                  <a:tcPr/>
                </a:tc>
                <a:tc>
                  <a:txBody>
                    <a:bodyPr/>
                    <a:lstStyle/>
                    <a:p>
                      <a:r>
                        <a:rPr lang="en-US" sz="1000" dirty="0" smtClean="0"/>
                        <a:t>Jen Lybbert</a:t>
                      </a:r>
                    </a:p>
                    <a:p>
                      <a:r>
                        <a:rPr lang="en-US" sz="1000" dirty="0" smtClean="0"/>
                        <a:t>Mindy</a:t>
                      </a:r>
                      <a:r>
                        <a:rPr lang="en-US" sz="1000" baseline="0" dirty="0" smtClean="0"/>
                        <a:t> </a:t>
                      </a:r>
                      <a:r>
                        <a:rPr lang="en-US" sz="1000" baseline="0" dirty="0" smtClean="0"/>
                        <a:t>Stokes</a:t>
                      </a:r>
                      <a:r>
                        <a:rPr lang="en-US" sz="100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Suzy Campbell</a:t>
                      </a:r>
                    </a:p>
                    <a:p>
                      <a:endParaRPr lang="en-US" sz="1000" dirty="0"/>
                    </a:p>
                  </a:txBody>
                  <a:tcPr/>
                </a:tc>
                <a:extLst>
                  <a:ext uri="{0D108BD9-81ED-4DB2-BD59-A6C34878D82A}">
                    <a16:rowId xmlns:a16="http://schemas.microsoft.com/office/drawing/2014/main" val="3376000112"/>
                  </a:ext>
                </a:extLst>
              </a:tr>
              <a:tr h="332755">
                <a:tc>
                  <a:txBody>
                    <a:bodyPr/>
                    <a:lstStyle/>
                    <a:p>
                      <a:r>
                        <a:rPr lang="en-US" sz="1000" dirty="0" smtClean="0"/>
                        <a:t>11:15AM</a:t>
                      </a:r>
                      <a:endParaRPr lang="en-US" sz="1000" dirty="0"/>
                    </a:p>
                  </a:txBody>
                  <a:tcPr/>
                </a:tc>
                <a:tc>
                  <a:txBody>
                    <a:bodyPr/>
                    <a:lstStyle/>
                    <a:p>
                      <a:r>
                        <a:rPr lang="en-US" sz="1000" b="1" dirty="0" smtClean="0"/>
                        <a:t>Claims and Scheduling Units Trends:</a:t>
                      </a:r>
                    </a:p>
                    <a:p>
                      <a:pPr marL="628650" lvl="1" indent="-171450">
                        <a:buFont typeface="Arial" panose="020B0604020202020204" pitchFamily="34" charset="0"/>
                        <a:buChar char="•"/>
                      </a:pPr>
                      <a:r>
                        <a:rPr lang="en-US" sz="1000" b="0" baseline="0" dirty="0" smtClean="0">
                          <a:latin typeface="Times New Roman" panose="02020603050405020304" pitchFamily="18" charset="0"/>
                          <a:cs typeface="Times New Roman" panose="02020603050405020304" pitchFamily="18" charset="0"/>
                        </a:rPr>
                        <a:t>SF disputes</a:t>
                      </a:r>
                    </a:p>
                    <a:p>
                      <a:pPr marL="628650" lvl="1" indent="-171450">
                        <a:buFont typeface="Arial" panose="020B0604020202020204" pitchFamily="34" charset="0"/>
                        <a:buChar char="•"/>
                      </a:pPr>
                      <a:r>
                        <a:rPr lang="en-US" sz="1000" b="0" baseline="0" dirty="0" smtClean="0">
                          <a:latin typeface="Times New Roman" panose="02020603050405020304" pitchFamily="18" charset="0"/>
                          <a:cs typeface="Times New Roman" panose="02020603050405020304" pitchFamily="18" charset="0"/>
                        </a:rPr>
                        <a:t>SI Protest Data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latin typeface="Times New Roman" panose="02020603050405020304" pitchFamily="18" charset="0"/>
                          <a:cs typeface="Times New Roman" panose="02020603050405020304" pitchFamily="18" charset="0"/>
                        </a:rPr>
                        <a:t>Scheduling trends</a:t>
                      </a:r>
                    </a:p>
                  </a:txBody>
                  <a:tcPr/>
                </a:tc>
                <a:tc>
                  <a:txBody>
                    <a:bodyPr/>
                    <a:lstStyle/>
                    <a:p>
                      <a:endParaRPr lang="en-US" sz="1000" dirty="0" smtClean="0"/>
                    </a:p>
                    <a:p>
                      <a:r>
                        <a:rPr lang="en-US" sz="1000" dirty="0" smtClean="0"/>
                        <a:t>Nancy</a:t>
                      </a:r>
                      <a:r>
                        <a:rPr lang="en-US" sz="1000" baseline="0" dirty="0" smtClean="0"/>
                        <a:t> Adams</a:t>
                      </a:r>
                      <a:endParaRPr lang="en-US" sz="1000" dirty="0" smtClean="0"/>
                    </a:p>
                    <a:p>
                      <a:r>
                        <a:rPr lang="en-US" sz="1000" dirty="0" smtClean="0"/>
                        <a:t>LaNae Lien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Shannon </a:t>
                      </a:r>
                      <a:r>
                        <a:rPr lang="en-US" sz="1000" dirty="0" smtClean="0"/>
                        <a:t>Rushing</a:t>
                      </a:r>
                      <a:endParaRPr lang="en-US" sz="1000" dirty="0" smtClean="0"/>
                    </a:p>
                  </a:txBody>
                  <a:tcPr/>
                </a:tc>
                <a:extLst>
                  <a:ext uri="{0D108BD9-81ED-4DB2-BD59-A6C34878D82A}">
                    <a16:rowId xmlns:a16="http://schemas.microsoft.com/office/drawing/2014/main" val="848204869"/>
                  </a:ext>
                </a:extLst>
              </a:tr>
              <a:tr h="332755">
                <a:tc>
                  <a:txBody>
                    <a:bodyPr/>
                    <a:lstStyle/>
                    <a:p>
                      <a:r>
                        <a:rPr lang="en-US" sz="1000" dirty="0" smtClean="0"/>
                        <a:t>11:15AM-12:00PM</a:t>
                      </a:r>
                      <a:endParaRPr lang="en-US" sz="1000" dirty="0"/>
                    </a:p>
                  </a:txBody>
                  <a:tcPr/>
                </a:tc>
                <a:tc>
                  <a:txBody>
                    <a:bodyPr/>
                    <a:lstStyle/>
                    <a:p>
                      <a:r>
                        <a:rPr lang="en-US" sz="1000" b="1" dirty="0" smtClean="0"/>
                        <a:t>Q&amp;A-Open discussion Round Robin</a:t>
                      </a:r>
                    </a:p>
                    <a:p>
                      <a:pPr marL="628650" lvl="1" indent="-171450">
                        <a:buFont typeface="Arial" panose="020B0604020202020204" pitchFamily="34" charset="0"/>
                        <a:buChar char="•"/>
                      </a:pPr>
                      <a:r>
                        <a:rPr lang="en-US" sz="1000" b="0" dirty="0" smtClean="0">
                          <a:latin typeface="Times New Roman" panose="02020603050405020304" pitchFamily="18" charset="0"/>
                          <a:cs typeface="Times New Roman" panose="02020603050405020304" pitchFamily="18" charset="0"/>
                        </a:rPr>
                        <a:t>IME Provider Topics</a:t>
                      </a:r>
                      <a:endParaRPr lang="en-US" sz="1000" b="0" dirty="0">
                        <a:latin typeface="Times New Roman" panose="02020603050405020304" pitchFamily="18" charset="0"/>
                        <a:cs typeface="Times New Roman" panose="02020603050405020304" pitchFamily="18" charset="0"/>
                      </a:endParaRPr>
                    </a:p>
                  </a:txBody>
                  <a:tcPr/>
                </a:tc>
                <a:tc>
                  <a:txBody>
                    <a:bodyPr/>
                    <a:lstStyle/>
                    <a:p>
                      <a:r>
                        <a:rPr lang="en-US" sz="1000" dirty="0" smtClean="0"/>
                        <a:t>All</a:t>
                      </a:r>
                      <a:endParaRPr lang="en-US" sz="1000" dirty="0"/>
                    </a:p>
                  </a:txBody>
                  <a:tcPr/>
                </a:tc>
                <a:extLst>
                  <a:ext uri="{0D108BD9-81ED-4DB2-BD59-A6C34878D82A}">
                    <a16:rowId xmlns:a16="http://schemas.microsoft.com/office/drawing/2014/main" val="614560934"/>
                  </a:ext>
                </a:extLst>
              </a:tr>
            </a:tbl>
          </a:graphicData>
        </a:graphic>
      </p:graphicFrame>
    </p:spTree>
    <p:extLst>
      <p:ext uri="{BB962C8B-B14F-4D97-AF65-F5344CB8AC3E}">
        <p14:creationId xmlns:p14="http://schemas.microsoft.com/office/powerpoint/2010/main" val="616945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42950"/>
            <a:ext cx="8382000" cy="3829050"/>
          </a:xfrm>
        </p:spPr>
        <p:txBody>
          <a:bodyPr/>
          <a:lstStyle/>
          <a:p>
            <a:pPr marL="0" indent="0" algn="ctr">
              <a:buNone/>
            </a:pPr>
            <a:r>
              <a:rPr lang="en-US" b="1" dirty="0">
                <a:solidFill>
                  <a:srgbClr val="2B5B95"/>
                </a:solidFill>
              </a:rPr>
              <a:t>Questions? </a:t>
            </a:r>
          </a:p>
          <a:p>
            <a:pPr marL="0" indent="0" algn="ctr">
              <a:buNone/>
            </a:pPr>
            <a:endParaRPr lang="en-US" b="1" dirty="0">
              <a:solidFill>
                <a:srgbClr val="2B5B95"/>
              </a:solidFill>
            </a:endParaRPr>
          </a:p>
          <a:p>
            <a:pPr marL="0" indent="0" algn="ctr">
              <a:buNone/>
            </a:pPr>
            <a:endParaRPr lang="en-US" b="1" dirty="0">
              <a:solidFill>
                <a:srgbClr val="2B5B95"/>
              </a:solidFill>
            </a:endParaRPr>
          </a:p>
          <a:p>
            <a:pPr marL="0" indent="0">
              <a:buNone/>
            </a:pPr>
            <a:endParaRPr lang="en-US" dirty="0"/>
          </a:p>
        </p:txBody>
      </p:sp>
      <p:pic>
        <p:nvPicPr>
          <p:cNvPr id="6" name="Picture 5" descr="Principal's Point of View: The Three Ques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1809751"/>
            <a:ext cx="2857500" cy="2762250"/>
          </a:xfrm>
          <a:prstGeom prst="rect">
            <a:avLst/>
          </a:prstGeom>
        </p:spPr>
      </p:pic>
    </p:spTree>
    <p:extLst>
      <p:ext uri="{BB962C8B-B14F-4D97-AF65-F5344CB8AC3E}">
        <p14:creationId xmlns:p14="http://schemas.microsoft.com/office/powerpoint/2010/main" val="65858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85950"/>
            <a:ext cx="8382000" cy="990600"/>
          </a:xfrm>
        </p:spPr>
        <p:txBody>
          <a:bodyPr/>
          <a:lstStyle/>
          <a:p>
            <a:pPr algn="ctr"/>
            <a:r>
              <a:rPr lang="en-US" dirty="0" smtClean="0"/>
              <a:t>Project Updates </a:t>
            </a:r>
            <a:endParaRPr lang="en-US" dirty="0"/>
          </a:p>
        </p:txBody>
      </p:sp>
    </p:spTree>
    <p:extLst>
      <p:ext uri="{BB962C8B-B14F-4D97-AF65-F5344CB8AC3E}">
        <p14:creationId xmlns:p14="http://schemas.microsoft.com/office/powerpoint/2010/main" val="2153294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Upcoming Projects</a:t>
            </a:r>
            <a:endParaRPr lang="en-US" sz="2800" dirty="0"/>
          </a:p>
        </p:txBody>
      </p:sp>
      <p:sp>
        <p:nvSpPr>
          <p:cNvPr id="3" name="Content Placeholder 2"/>
          <p:cNvSpPr>
            <a:spLocks noGrp="1"/>
          </p:cNvSpPr>
          <p:nvPr>
            <p:ph idx="1"/>
          </p:nvPr>
        </p:nvSpPr>
        <p:spPr/>
        <p:txBody>
          <a:bodyPr/>
          <a:lstStyle/>
          <a:p>
            <a:r>
              <a:rPr lang="en-US" sz="2400" dirty="0" smtClean="0"/>
              <a:t>Improve availability and quality of AP documentation</a:t>
            </a:r>
          </a:p>
          <a:p>
            <a:pPr lvl="1"/>
            <a:r>
              <a:rPr lang="en-US" sz="2000" dirty="0" smtClean="0"/>
              <a:t>Preliminary Stakeholders</a:t>
            </a:r>
          </a:p>
          <a:p>
            <a:pPr lvl="2"/>
            <a:r>
              <a:rPr lang="en-US" sz="1600" dirty="0" smtClean="0"/>
              <a:t>HSA</a:t>
            </a:r>
            <a:r>
              <a:rPr lang="en-US" sz="1600" dirty="0"/>
              <a:t>: Kristen Baldwin-Boe, Tanya Weber, Terri </a:t>
            </a:r>
            <a:r>
              <a:rPr lang="en-US" sz="1600" dirty="0" smtClean="0"/>
              <a:t>Baughman</a:t>
            </a:r>
          </a:p>
          <a:p>
            <a:pPr lvl="2"/>
            <a:r>
              <a:rPr lang="en-US" sz="1600" dirty="0" smtClean="0"/>
              <a:t>Legal</a:t>
            </a:r>
            <a:r>
              <a:rPr lang="en-US" sz="1600" dirty="0"/>
              <a:t>: Jacqueline Ford and Elizabeth Holloman </a:t>
            </a:r>
            <a:endParaRPr lang="en-US" sz="1600" dirty="0" smtClean="0"/>
          </a:p>
          <a:p>
            <a:pPr lvl="2"/>
            <a:r>
              <a:rPr lang="en-US" sz="1600" dirty="0" smtClean="0"/>
              <a:t>Claims</a:t>
            </a:r>
            <a:r>
              <a:rPr lang="en-US" sz="1600" dirty="0"/>
              <a:t>: Nancy </a:t>
            </a:r>
            <a:r>
              <a:rPr lang="en-US" sz="1600" dirty="0" smtClean="0"/>
              <a:t>Adams</a:t>
            </a:r>
          </a:p>
          <a:p>
            <a:pPr lvl="2"/>
            <a:r>
              <a:rPr lang="en-US" sz="1600" dirty="0" smtClean="0"/>
              <a:t>Self-Insurance</a:t>
            </a:r>
            <a:r>
              <a:rPr lang="en-US" sz="1600" dirty="0"/>
              <a:t>: LaNae </a:t>
            </a:r>
            <a:r>
              <a:rPr lang="en-US" sz="1600" dirty="0" smtClean="0"/>
              <a:t>Lien</a:t>
            </a:r>
          </a:p>
          <a:p>
            <a:pPr lvl="2"/>
            <a:r>
              <a:rPr lang="en-US" sz="1600" dirty="0" smtClean="0"/>
              <a:t>OMD: Azadeh Farokhi, ONC supervisor</a:t>
            </a:r>
          </a:p>
          <a:p>
            <a:r>
              <a:rPr lang="en-US" sz="2400" dirty="0" smtClean="0"/>
              <a:t>Best practices for IME documentation</a:t>
            </a:r>
          </a:p>
          <a:p>
            <a:pPr lvl="1"/>
            <a:r>
              <a:rPr lang="en-US" sz="2000" dirty="0" smtClean="0"/>
              <a:t>Potentially include with IME </a:t>
            </a:r>
            <a:r>
              <a:rPr lang="en-US" sz="2000" dirty="0"/>
              <a:t>page count project &amp; IME Quality Improvement project</a:t>
            </a:r>
          </a:p>
          <a:p>
            <a:pPr lvl="1"/>
            <a:endParaRPr lang="en-US" sz="2000" dirty="0" smtClean="0"/>
          </a:p>
        </p:txBody>
      </p:sp>
    </p:spTree>
    <p:extLst>
      <p:ext uri="{BB962C8B-B14F-4D97-AF65-F5344CB8AC3E}">
        <p14:creationId xmlns:p14="http://schemas.microsoft.com/office/powerpoint/2010/main" val="3161154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8382000" cy="3048000"/>
          </a:xfrm>
        </p:spPr>
        <p:txBody>
          <a:bodyPr/>
          <a:lstStyle/>
          <a:p>
            <a:pPr algn="ctr"/>
            <a:r>
              <a:rPr lang="en-US" dirty="0" smtClean="0"/>
              <a:t>IME Page Count Project Update </a:t>
            </a:r>
            <a:endParaRPr lang="en-US" dirty="0"/>
          </a:p>
        </p:txBody>
      </p:sp>
      <p:sp>
        <p:nvSpPr>
          <p:cNvPr id="3" name="Content Placeholder 2"/>
          <p:cNvSpPr>
            <a:spLocks noGrp="1"/>
          </p:cNvSpPr>
          <p:nvPr>
            <p:ph idx="1"/>
          </p:nvPr>
        </p:nvSpPr>
        <p:spPr>
          <a:xfrm>
            <a:off x="381000" y="666750"/>
            <a:ext cx="8382000" cy="3905250"/>
          </a:xfrm>
        </p:spPr>
        <p:txBody>
          <a:bodyPr/>
          <a:lstStyle/>
          <a:p>
            <a:pPr marL="0" indent="0" algn="ctr">
              <a:buNone/>
            </a:pPr>
            <a:endParaRPr lang="en-US" dirty="0" smtClean="0"/>
          </a:p>
          <a:p>
            <a:endParaRPr lang="en-US" dirty="0"/>
          </a:p>
        </p:txBody>
      </p:sp>
    </p:spTree>
    <p:extLst>
      <p:ext uri="{BB962C8B-B14F-4D97-AF65-F5344CB8AC3E}">
        <p14:creationId xmlns:p14="http://schemas.microsoft.com/office/powerpoint/2010/main" val="4034810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Count Request</a:t>
            </a:r>
            <a:endParaRPr lang="en-US" dirty="0"/>
          </a:p>
        </p:txBody>
      </p:sp>
      <p:sp>
        <p:nvSpPr>
          <p:cNvPr id="3" name="Content Placeholder 2"/>
          <p:cNvSpPr>
            <a:spLocks noGrp="1"/>
          </p:cNvSpPr>
          <p:nvPr>
            <p:ph idx="1"/>
          </p:nvPr>
        </p:nvSpPr>
        <p:spPr/>
        <p:txBody>
          <a:bodyPr/>
          <a:lstStyle/>
          <a:p>
            <a:r>
              <a:rPr lang="en-US" dirty="0" smtClean="0"/>
              <a:t>Dr. Toomey reached out requesting reviewing a reasonable threshold for page count</a:t>
            </a:r>
          </a:p>
          <a:p>
            <a:pPr lvl="1"/>
            <a:r>
              <a:rPr lang="en-US" dirty="0" smtClean="0"/>
              <a:t>Asked to keep track of IMEs performed, and provide number of pages in record reviewed and time</a:t>
            </a:r>
          </a:p>
          <a:p>
            <a:pPr lvl="2"/>
            <a:r>
              <a:rPr lang="en-US" dirty="0" smtClean="0"/>
              <a:t>Everett clinic, Wenatchee clinic, and Seattle clinic</a:t>
            </a:r>
            <a:endParaRPr lang="en-US" dirty="0"/>
          </a:p>
        </p:txBody>
      </p:sp>
    </p:spTree>
    <p:extLst>
      <p:ext uri="{BB962C8B-B14F-4D97-AF65-F5344CB8AC3E}">
        <p14:creationId xmlns:p14="http://schemas.microsoft.com/office/powerpoint/2010/main" val="2163551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IME Examiner Data: Page Count </a:t>
            </a:r>
            <a:r>
              <a:rPr lang="en-US" sz="2800" dirty="0"/>
              <a:t>&amp;</a:t>
            </a:r>
            <a:r>
              <a:rPr lang="en-US" sz="2800" dirty="0" smtClean="0"/>
              <a:t> Review Time</a:t>
            </a:r>
            <a:endParaRPr lang="en-US" sz="2800" dirty="0"/>
          </a:p>
        </p:txBody>
      </p:sp>
      <p:pic>
        <p:nvPicPr>
          <p:cNvPr id="7" name="Picture 6"/>
          <p:cNvPicPr>
            <a:picLocks noChangeAspect="1"/>
          </p:cNvPicPr>
          <p:nvPr/>
        </p:nvPicPr>
        <p:blipFill>
          <a:blip r:embed="rId3"/>
          <a:stretch>
            <a:fillRect/>
          </a:stretch>
        </p:blipFill>
        <p:spPr>
          <a:xfrm>
            <a:off x="762000" y="895350"/>
            <a:ext cx="7373447" cy="3689629"/>
          </a:xfrm>
          <a:prstGeom prst="rect">
            <a:avLst/>
          </a:prstGeom>
        </p:spPr>
      </p:pic>
    </p:spTree>
    <p:extLst>
      <p:ext uri="{BB962C8B-B14F-4D97-AF65-F5344CB8AC3E}">
        <p14:creationId xmlns:p14="http://schemas.microsoft.com/office/powerpoint/2010/main" val="4129525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IME Examiner Data: Page Count Frequency</a:t>
            </a:r>
            <a:endParaRPr lang="en-US" sz="2800" dirty="0"/>
          </a:p>
        </p:txBody>
      </p:sp>
      <p:pic>
        <p:nvPicPr>
          <p:cNvPr id="4" name="Picture 3"/>
          <p:cNvPicPr>
            <a:picLocks noChangeAspect="1"/>
          </p:cNvPicPr>
          <p:nvPr/>
        </p:nvPicPr>
        <p:blipFill>
          <a:blip r:embed="rId3"/>
          <a:stretch>
            <a:fillRect/>
          </a:stretch>
        </p:blipFill>
        <p:spPr>
          <a:xfrm>
            <a:off x="1143000" y="819150"/>
            <a:ext cx="6400799" cy="3847289"/>
          </a:xfrm>
          <a:prstGeom prst="rect">
            <a:avLst/>
          </a:prstGeom>
        </p:spPr>
      </p:pic>
    </p:spTree>
    <p:extLst>
      <p:ext uri="{BB962C8B-B14F-4D97-AF65-F5344CB8AC3E}">
        <p14:creationId xmlns:p14="http://schemas.microsoft.com/office/powerpoint/2010/main" val="2411506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Current 1129M Data</a:t>
            </a:r>
            <a:endParaRPr lang="en-US" sz="2800" dirty="0"/>
          </a:p>
        </p:txBody>
      </p:sp>
      <p:sp>
        <p:nvSpPr>
          <p:cNvPr id="3" name="Content Placeholder 2"/>
          <p:cNvSpPr>
            <a:spLocks noGrp="1"/>
          </p:cNvSpPr>
          <p:nvPr>
            <p:ph idx="1"/>
          </p:nvPr>
        </p:nvSpPr>
        <p:spPr/>
        <p:txBody>
          <a:bodyPr/>
          <a:lstStyle/>
          <a:p>
            <a:r>
              <a:rPr lang="en-US" sz="2400" dirty="0" smtClean="0"/>
              <a:t>Data 1129M </a:t>
            </a:r>
            <a:r>
              <a:rPr lang="en-US" sz="2400" dirty="0"/>
              <a:t>bills paid 7/1/22-7/31/23:</a:t>
            </a:r>
          </a:p>
          <a:p>
            <a:pPr lvl="1"/>
            <a:r>
              <a:rPr lang="en-US" sz="2000" dirty="0" smtClean="0"/>
              <a:t>5,458 </a:t>
            </a:r>
            <a:r>
              <a:rPr lang="en-US" sz="2000" dirty="0"/>
              <a:t>instances of billing:</a:t>
            </a:r>
            <a:r>
              <a:rPr lang="en-US" dirty="0"/>
              <a:t> </a:t>
            </a:r>
          </a:p>
          <a:p>
            <a:pPr lvl="2"/>
            <a:r>
              <a:rPr lang="en-US" sz="1600" dirty="0"/>
              <a:t>Average Page Count- 798</a:t>
            </a:r>
          </a:p>
          <a:p>
            <a:pPr lvl="2"/>
            <a:r>
              <a:rPr lang="en-US" sz="1600" dirty="0"/>
              <a:t>Median Page </a:t>
            </a:r>
            <a:r>
              <a:rPr lang="en-US" sz="1600" dirty="0" smtClean="0"/>
              <a:t>Count- 662</a:t>
            </a:r>
            <a:endParaRPr lang="en-US" sz="1600" dirty="0"/>
          </a:p>
          <a:p>
            <a:pPr lvl="2"/>
            <a:r>
              <a:rPr lang="en-US" sz="1600" dirty="0"/>
              <a:t>Min </a:t>
            </a:r>
            <a:r>
              <a:rPr lang="en-US" sz="1600" dirty="0" smtClean="0"/>
              <a:t>Page- 401/Max Page- 4,882</a:t>
            </a:r>
            <a:endParaRPr lang="en-US" sz="1600" dirty="0"/>
          </a:p>
          <a:p>
            <a:pPr lvl="1"/>
            <a:r>
              <a:rPr lang="en-US" sz="2800" dirty="0" smtClean="0"/>
              <a:t>3,020 </a:t>
            </a:r>
            <a:r>
              <a:rPr lang="en-US" sz="2800" dirty="0"/>
              <a:t>unique claim IDs associated with </a:t>
            </a:r>
            <a:r>
              <a:rPr lang="en-US" sz="2800" dirty="0" smtClean="0"/>
              <a:t>1129M</a:t>
            </a:r>
          </a:p>
          <a:p>
            <a:pPr lvl="2"/>
            <a:r>
              <a:rPr lang="en-US" sz="1600" dirty="0" smtClean="0"/>
              <a:t>Approx</a:t>
            </a:r>
            <a:r>
              <a:rPr lang="en-US" sz="1600" dirty="0"/>
              <a:t>. 22% of all IMEs from 2022 </a:t>
            </a:r>
          </a:p>
          <a:p>
            <a:pPr lvl="1"/>
            <a:r>
              <a:rPr lang="en-US" sz="2800" dirty="0" smtClean="0"/>
              <a:t>Total </a:t>
            </a:r>
            <a:r>
              <a:rPr lang="en-US" sz="2800" dirty="0"/>
              <a:t>Paid 1129M= $2,323,711</a:t>
            </a:r>
          </a:p>
          <a:p>
            <a:endParaRPr lang="en-US" dirty="0"/>
          </a:p>
        </p:txBody>
      </p:sp>
    </p:spTree>
    <p:extLst>
      <p:ext uri="{BB962C8B-B14F-4D97-AF65-F5344CB8AC3E}">
        <p14:creationId xmlns:p14="http://schemas.microsoft.com/office/powerpoint/2010/main" val="144277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Next Steps..</a:t>
            </a:r>
            <a:r>
              <a:rPr lang="en-US" dirty="0" smtClean="0"/>
              <a:t>	</a:t>
            </a:r>
            <a:endParaRPr lang="en-US" dirty="0"/>
          </a:p>
        </p:txBody>
      </p:sp>
      <p:sp>
        <p:nvSpPr>
          <p:cNvPr id="3" name="Content Placeholder 2"/>
          <p:cNvSpPr>
            <a:spLocks noGrp="1"/>
          </p:cNvSpPr>
          <p:nvPr>
            <p:ph idx="1"/>
          </p:nvPr>
        </p:nvSpPr>
        <p:spPr/>
        <p:txBody>
          <a:bodyPr/>
          <a:lstStyle/>
          <a:p>
            <a:r>
              <a:rPr lang="en-US" sz="2400" dirty="0" smtClean="0"/>
              <a:t>Self-Insured – what records are reviewed</a:t>
            </a:r>
          </a:p>
          <a:p>
            <a:r>
              <a:rPr lang="en-US" sz="2400" dirty="0" smtClean="0"/>
              <a:t>Consider working with IME firms and examiners</a:t>
            </a:r>
          </a:p>
          <a:p>
            <a:pPr lvl="1"/>
            <a:r>
              <a:rPr lang="en-US" sz="2000" dirty="0" smtClean="0"/>
              <a:t>How many pages of records are reviewed vs. sent </a:t>
            </a:r>
          </a:p>
          <a:p>
            <a:pPr lvl="1"/>
            <a:r>
              <a:rPr lang="en-US" sz="2000" dirty="0" smtClean="0"/>
              <a:t>Track more examiners on page count reviewed and time</a:t>
            </a:r>
          </a:p>
          <a:p>
            <a:r>
              <a:rPr lang="en-US" sz="2400" dirty="0" smtClean="0"/>
              <a:t>Wider lens</a:t>
            </a:r>
          </a:p>
          <a:p>
            <a:pPr lvl="1"/>
            <a:r>
              <a:rPr lang="en-US" sz="2000" dirty="0" smtClean="0"/>
              <a:t>IME best practices and quality</a:t>
            </a:r>
          </a:p>
        </p:txBody>
      </p:sp>
    </p:spTree>
    <p:extLst>
      <p:ext uri="{BB962C8B-B14F-4D97-AF65-F5344CB8AC3E}">
        <p14:creationId xmlns:p14="http://schemas.microsoft.com/office/powerpoint/2010/main" val="3410190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42950"/>
            <a:ext cx="8382000" cy="3829050"/>
          </a:xfrm>
        </p:spPr>
        <p:txBody>
          <a:bodyPr/>
          <a:lstStyle/>
          <a:p>
            <a:pPr marL="0" indent="0" algn="ctr">
              <a:buNone/>
            </a:pPr>
            <a:r>
              <a:rPr lang="en-US" b="1" dirty="0">
                <a:solidFill>
                  <a:srgbClr val="2B5B95"/>
                </a:solidFill>
              </a:rPr>
              <a:t>Questions? </a:t>
            </a:r>
          </a:p>
          <a:p>
            <a:pPr marL="0" indent="0" algn="ctr">
              <a:buNone/>
            </a:pPr>
            <a:endParaRPr lang="en-US" b="1" dirty="0">
              <a:solidFill>
                <a:srgbClr val="2B5B95"/>
              </a:solidFill>
            </a:endParaRPr>
          </a:p>
          <a:p>
            <a:pPr marL="0" indent="0" algn="ctr">
              <a:buNone/>
            </a:pPr>
            <a:endParaRPr lang="en-US" b="1" dirty="0">
              <a:solidFill>
                <a:srgbClr val="2B5B95"/>
              </a:solidFill>
            </a:endParaRPr>
          </a:p>
          <a:p>
            <a:pPr marL="0" indent="0">
              <a:buNone/>
            </a:pPr>
            <a:endParaRPr lang="en-US" dirty="0"/>
          </a:p>
        </p:txBody>
      </p:sp>
      <p:pic>
        <p:nvPicPr>
          <p:cNvPr id="6" name="Picture 5" descr="Principal's Point of View: The Three Ques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1809751"/>
            <a:ext cx="2857500" cy="2762250"/>
          </a:xfrm>
          <a:prstGeom prst="rect">
            <a:avLst/>
          </a:prstGeom>
        </p:spPr>
      </p:pic>
    </p:spTree>
    <p:extLst>
      <p:ext uri="{BB962C8B-B14F-4D97-AF65-F5344CB8AC3E}">
        <p14:creationId xmlns:p14="http://schemas.microsoft.com/office/powerpoint/2010/main" val="233313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82000" cy="762000"/>
          </a:xfrm>
        </p:spPr>
        <p:txBody>
          <a:bodyPr/>
          <a:lstStyle/>
          <a:p>
            <a:r>
              <a:rPr lang="en-US" sz="2400" dirty="0" smtClean="0"/>
              <a:t>Safety Topic: Ladder Safety</a:t>
            </a:r>
            <a:endParaRPr lang="en-US" sz="1800" dirty="0"/>
          </a:p>
        </p:txBody>
      </p:sp>
      <p:sp>
        <p:nvSpPr>
          <p:cNvPr id="5" name="TextBox 4"/>
          <p:cNvSpPr txBox="1"/>
          <p:nvPr/>
        </p:nvSpPr>
        <p:spPr>
          <a:xfrm>
            <a:off x="304800" y="824982"/>
            <a:ext cx="490659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Use the right ladder for the job</a:t>
            </a:r>
          </a:p>
          <a:p>
            <a:pPr marL="285750" indent="-285750">
              <a:buFont typeface="Arial" panose="020B0604020202020204" pitchFamily="34" charset="0"/>
              <a:buChar char="•"/>
            </a:pPr>
            <a:r>
              <a:rPr lang="en-US" dirty="0" smtClean="0"/>
              <a:t>Inspect the ladder before use</a:t>
            </a:r>
          </a:p>
          <a:p>
            <a:pPr marL="742950" lvl="1" indent="-285750">
              <a:buFont typeface="Arial" panose="020B0604020202020204" pitchFamily="34" charset="0"/>
              <a:buChar char="•"/>
            </a:pPr>
            <a:r>
              <a:rPr lang="en-US" dirty="0" smtClean="0"/>
              <a:t>Make sure all parts of the ladder are working and there are no breaks in the rungs or sides</a:t>
            </a:r>
          </a:p>
          <a:p>
            <a:pPr marL="285750" indent="-285750">
              <a:buFont typeface="Arial" panose="020B0604020202020204" pitchFamily="34" charset="0"/>
              <a:buChar char="•"/>
            </a:pPr>
            <a:r>
              <a:rPr lang="en-US" dirty="0" smtClean="0"/>
              <a:t>Set the ladder up correctly</a:t>
            </a:r>
          </a:p>
          <a:p>
            <a:pPr marL="742950" lvl="1" indent="-285750">
              <a:buFont typeface="Arial" panose="020B0604020202020204" pitchFamily="34" charset="0"/>
              <a:buChar char="•"/>
            </a:pPr>
            <a:r>
              <a:rPr lang="en-US" dirty="0" smtClean="0"/>
              <a:t>Make sure the feet are on a flat surface and will not slip</a:t>
            </a:r>
          </a:p>
          <a:p>
            <a:pPr marL="285750" indent="-285750">
              <a:buFont typeface="Arial" panose="020B0604020202020204" pitchFamily="34" charset="0"/>
              <a:buChar char="•"/>
            </a:pPr>
            <a:r>
              <a:rPr lang="en-US" dirty="0" smtClean="0"/>
              <a:t>Climb and descend the ladder with caution</a:t>
            </a:r>
          </a:p>
          <a:p>
            <a:pPr marL="285750" indent="-285750">
              <a:buFont typeface="Arial" panose="020B0604020202020204" pitchFamily="34" charset="0"/>
              <a:buChar char="•"/>
            </a:pPr>
            <a:r>
              <a:rPr lang="en-US" dirty="0" smtClean="0"/>
              <a:t>Maintain three points of contact</a:t>
            </a:r>
          </a:p>
          <a:p>
            <a:pPr marL="742950" lvl="1" indent="-285750">
              <a:buFont typeface="Arial" panose="020B0604020202020204" pitchFamily="34" charset="0"/>
              <a:buChar char="•"/>
            </a:pPr>
            <a:r>
              <a:rPr lang="en-US" dirty="0" smtClean="0"/>
              <a:t>Keep three points of contact when climbing up or down a ladder</a:t>
            </a:r>
          </a:p>
        </p:txBody>
      </p:sp>
      <p:pic>
        <p:nvPicPr>
          <p:cNvPr id="4" name="Picture 3" descr="werner lad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200150"/>
            <a:ext cx="3276600" cy="3276600"/>
          </a:xfrm>
          <a:prstGeom prst="rect">
            <a:avLst/>
          </a:prstGeom>
        </p:spPr>
      </p:pic>
    </p:spTree>
    <p:extLst>
      <p:ext uri="{BB962C8B-B14F-4D97-AF65-F5344CB8AC3E}">
        <p14:creationId xmlns:p14="http://schemas.microsoft.com/office/powerpoint/2010/main" val="19453770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971800" y="1200150"/>
            <a:ext cx="5562600" cy="1295400"/>
          </a:xfrm>
        </p:spPr>
        <p:txBody>
          <a:bodyPr/>
          <a:lstStyle/>
          <a:p>
            <a:pPr eaLnBrk="1" hangingPunct="1"/>
            <a:r>
              <a:rPr lang="en-US" dirty="0"/>
              <a:t>IME </a:t>
            </a:r>
            <a:r>
              <a:rPr lang="en-US" dirty="0" smtClean="0"/>
              <a:t>SI/SF Data Report</a:t>
            </a:r>
            <a:r>
              <a:rPr lang="en-US" dirty="0"/>
              <a:t/>
            </a:r>
            <a:br>
              <a:rPr lang="en-US" dirty="0"/>
            </a:br>
            <a:r>
              <a:rPr lang="en-US" sz="2400" dirty="0"/>
              <a:t>Nicole Mitchell</a:t>
            </a:r>
            <a:endParaRPr lang="en-US" altLang="en-US" sz="2400" dirty="0"/>
          </a:p>
        </p:txBody>
      </p:sp>
      <p:sp>
        <p:nvSpPr>
          <p:cNvPr id="4099" name="Rectangle 3"/>
          <p:cNvSpPr>
            <a:spLocks noGrp="1" noChangeArrowheads="1"/>
          </p:cNvSpPr>
          <p:nvPr>
            <p:ph type="subTitle" idx="1"/>
          </p:nvPr>
        </p:nvSpPr>
        <p:spPr>
          <a:xfrm>
            <a:off x="2971800" y="2419350"/>
            <a:ext cx="5257800" cy="381000"/>
          </a:xfrm>
        </p:spPr>
        <p:txBody>
          <a:bodyPr/>
          <a:lstStyle/>
          <a:p>
            <a:pPr eaLnBrk="1" hangingPunct="1"/>
            <a:r>
              <a:rPr lang="en-US" altLang="en-US" dirty="0" smtClean="0"/>
              <a:t>August 10, 2023</a:t>
            </a:r>
          </a:p>
        </p:txBody>
      </p:sp>
    </p:spTree>
    <p:extLst>
      <p:ext uri="{BB962C8B-B14F-4D97-AF65-F5344CB8AC3E}">
        <p14:creationId xmlns:p14="http://schemas.microsoft.com/office/powerpoint/2010/main" val="3089262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8382000" cy="742950"/>
          </a:xfrm>
        </p:spPr>
        <p:txBody>
          <a:bodyPr/>
          <a:lstStyle/>
          <a:p>
            <a:r>
              <a:rPr lang="en-US" dirty="0" smtClean="0"/>
              <a:t>How to Access the New IME Report</a:t>
            </a:r>
            <a:endParaRPr lang="en-US" sz="2400" b="0" dirty="0"/>
          </a:p>
        </p:txBody>
      </p:sp>
      <p:sp>
        <p:nvSpPr>
          <p:cNvPr id="3" name="Content Placeholder 2"/>
          <p:cNvSpPr>
            <a:spLocks noGrp="1"/>
          </p:cNvSpPr>
          <p:nvPr>
            <p:ph idx="1"/>
          </p:nvPr>
        </p:nvSpPr>
        <p:spPr>
          <a:xfrm>
            <a:off x="381000" y="1428750"/>
            <a:ext cx="8382000" cy="2914650"/>
          </a:xfrm>
        </p:spPr>
        <p:txBody>
          <a:bodyPr/>
          <a:lstStyle/>
          <a:p>
            <a:r>
              <a:rPr lang="en-US" dirty="0" smtClean="0"/>
              <a:t>Go </a:t>
            </a:r>
            <a:r>
              <a:rPr lang="en-US" dirty="0"/>
              <a:t>to </a:t>
            </a:r>
            <a:r>
              <a:rPr lang="en-US" dirty="0" smtClean="0">
                <a:hlinkClick r:id="rId2"/>
              </a:rPr>
              <a:t>lni.wa.gov/</a:t>
            </a:r>
            <a:endParaRPr lang="en-US" dirty="0" smtClean="0"/>
          </a:p>
          <a:p>
            <a:r>
              <a:rPr lang="en-US" dirty="0" smtClean="0"/>
              <a:t>Scroll to the bottom</a:t>
            </a:r>
          </a:p>
          <a:p>
            <a:r>
              <a:rPr lang="en-US" dirty="0" smtClean="0"/>
              <a:t>Select “About L&amp;I”</a:t>
            </a:r>
          </a:p>
          <a:p>
            <a:r>
              <a:rPr lang="en-US" dirty="0" smtClean="0"/>
              <a:t>Select the “Public Data” tab</a:t>
            </a:r>
          </a:p>
          <a:p>
            <a:r>
              <a:rPr lang="en-US" dirty="0" smtClean="0"/>
              <a:t>Open the report titled “Independent Medical Examination (IME) Report”</a:t>
            </a:r>
            <a:endParaRPr lang="en-US" dirty="0"/>
          </a:p>
        </p:txBody>
      </p:sp>
    </p:spTree>
    <p:extLst>
      <p:ext uri="{BB962C8B-B14F-4D97-AF65-F5344CB8AC3E}">
        <p14:creationId xmlns:p14="http://schemas.microsoft.com/office/powerpoint/2010/main" val="4045352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the Report</a:t>
            </a:r>
            <a:endParaRPr lang="en-US" dirty="0"/>
          </a:p>
        </p:txBody>
      </p:sp>
      <p:sp>
        <p:nvSpPr>
          <p:cNvPr id="3" name="Content Placeholder 2"/>
          <p:cNvSpPr>
            <a:spLocks noGrp="1"/>
          </p:cNvSpPr>
          <p:nvPr>
            <p:ph sz="half" idx="1"/>
          </p:nvPr>
        </p:nvSpPr>
        <p:spPr>
          <a:xfrm>
            <a:off x="381000" y="1028700"/>
            <a:ext cx="8247611" cy="3543300"/>
          </a:xfrm>
        </p:spPr>
        <p:txBody>
          <a:bodyPr/>
          <a:lstStyle/>
          <a:p>
            <a:r>
              <a:rPr lang="en-US" dirty="0" smtClean="0"/>
              <a:t>Make data available to interested parties</a:t>
            </a:r>
          </a:p>
          <a:p>
            <a:r>
              <a:rPr lang="en-US" dirty="0" smtClean="0"/>
              <a:t>Monitor emerging trends</a:t>
            </a:r>
          </a:p>
          <a:p>
            <a:r>
              <a:rPr lang="en-US" dirty="0" smtClean="0"/>
              <a:t>Aid </a:t>
            </a:r>
            <a:r>
              <a:rPr lang="en-US" dirty="0"/>
              <a:t>discussions about </a:t>
            </a:r>
            <a:r>
              <a:rPr lang="en-US" dirty="0" smtClean="0"/>
              <a:t>IMEs</a:t>
            </a:r>
          </a:p>
          <a:p>
            <a:r>
              <a:rPr lang="en-US" dirty="0" smtClean="0"/>
              <a:t>Make use of a new data source: Self-Insurance Medical Bills (employer reported)</a:t>
            </a:r>
            <a:endParaRPr lang="en-US" dirty="0"/>
          </a:p>
          <a:p>
            <a:r>
              <a:rPr lang="en-US" dirty="0" smtClean="0"/>
              <a:t>Differentiate data from the State Fund and Self-Insurance</a:t>
            </a:r>
          </a:p>
          <a:p>
            <a:endParaRPr lang="en-US" dirty="0" smtClean="0"/>
          </a:p>
          <a:p>
            <a:endParaRPr lang="en-US" dirty="0"/>
          </a:p>
        </p:txBody>
      </p:sp>
    </p:spTree>
    <p:extLst>
      <p:ext uri="{BB962C8B-B14F-4D97-AF65-F5344CB8AC3E}">
        <p14:creationId xmlns:p14="http://schemas.microsoft.com/office/powerpoint/2010/main" val="28060070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Comparisons Made</a:t>
            </a:r>
            <a:endParaRPr lang="en-US" dirty="0"/>
          </a:p>
        </p:txBody>
      </p:sp>
      <p:sp>
        <p:nvSpPr>
          <p:cNvPr id="7" name="Content Placeholder 2"/>
          <p:cNvSpPr>
            <a:spLocks noGrp="1"/>
          </p:cNvSpPr>
          <p:nvPr>
            <p:ph sz="half" idx="1"/>
          </p:nvPr>
        </p:nvSpPr>
        <p:spPr>
          <a:xfrm>
            <a:off x="381000" y="1028700"/>
            <a:ext cx="8247611" cy="3543300"/>
          </a:xfrm>
        </p:spPr>
        <p:txBody>
          <a:bodyPr/>
          <a:lstStyle/>
          <a:p>
            <a:r>
              <a:rPr lang="en-US" dirty="0" smtClean="0"/>
              <a:t>Number of IMEs per claim</a:t>
            </a:r>
          </a:p>
          <a:p>
            <a:r>
              <a:rPr lang="en-US" dirty="0" smtClean="0"/>
              <a:t>Percent of claims with IMEs</a:t>
            </a:r>
          </a:p>
          <a:p>
            <a:r>
              <a:rPr lang="en-US" dirty="0" smtClean="0"/>
              <a:t>Days to first IME</a:t>
            </a:r>
          </a:p>
          <a:p>
            <a:r>
              <a:rPr lang="en-US" dirty="0" smtClean="0"/>
              <a:t>Days between IMEs</a:t>
            </a:r>
          </a:p>
          <a:p>
            <a:r>
              <a:rPr lang="en-US" dirty="0" smtClean="0"/>
              <a:t>Number of IMEs by date of service</a:t>
            </a:r>
          </a:p>
          <a:p>
            <a:r>
              <a:rPr lang="en-US" dirty="0" smtClean="0"/>
              <a:t>Top purposes for IMEs (State Fund only)</a:t>
            </a:r>
          </a:p>
          <a:p>
            <a:endParaRPr lang="en-US" dirty="0"/>
          </a:p>
        </p:txBody>
      </p:sp>
    </p:spTree>
    <p:extLst>
      <p:ext uri="{BB962C8B-B14F-4D97-AF65-F5344CB8AC3E}">
        <p14:creationId xmlns:p14="http://schemas.microsoft.com/office/powerpoint/2010/main" val="945198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half" idx="1"/>
          </p:nvPr>
        </p:nvSpPr>
        <p:spPr>
          <a:xfrm>
            <a:off x="1573530" y="1938943"/>
            <a:ext cx="5996940" cy="897776"/>
          </a:xfrm>
        </p:spPr>
        <p:txBody>
          <a:bodyPr/>
          <a:lstStyle/>
          <a:p>
            <a:pPr marL="0" indent="0" algn="ctr">
              <a:buNone/>
            </a:pPr>
            <a:r>
              <a:rPr lang="en-US" dirty="0" smtClean="0">
                <a:hlinkClick r:id="rId2"/>
              </a:rPr>
              <a:t>IMEReporting@Lni.wa.gov</a:t>
            </a:r>
            <a:r>
              <a:rPr lang="en-US" dirty="0" smtClean="0"/>
              <a:t> </a:t>
            </a:r>
            <a:endParaRPr lang="en-US" dirty="0"/>
          </a:p>
        </p:txBody>
      </p:sp>
    </p:spTree>
    <p:extLst>
      <p:ext uri="{BB962C8B-B14F-4D97-AF65-F5344CB8AC3E}">
        <p14:creationId xmlns:p14="http://schemas.microsoft.com/office/powerpoint/2010/main" val="794936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Minute Break…</a:t>
            </a:r>
            <a:endParaRPr lang="en-US" dirty="0"/>
          </a:p>
        </p:txBody>
      </p:sp>
      <p:pic>
        <p:nvPicPr>
          <p:cNvPr id="4" name="Content Placeholder 3" descr="Coffee Break Quebrar Despertador · Foto gratuita no Pixaba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6194" y="1028700"/>
            <a:ext cx="5331611" cy="3543300"/>
          </a:xfrm>
        </p:spPr>
      </p:pic>
    </p:spTree>
    <p:extLst>
      <p:ext uri="{BB962C8B-B14F-4D97-AF65-F5344CB8AC3E}">
        <p14:creationId xmlns:p14="http://schemas.microsoft.com/office/powerpoint/2010/main" val="2495311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971800" y="1200150"/>
            <a:ext cx="5562600" cy="1295400"/>
          </a:xfrm>
        </p:spPr>
        <p:txBody>
          <a:bodyPr/>
          <a:lstStyle/>
          <a:p>
            <a:pPr eaLnBrk="1" hangingPunct="1"/>
            <a:r>
              <a:rPr lang="en-US" altLang="en-US" dirty="0" smtClean="0"/>
              <a:t>SHB 1068: </a:t>
            </a:r>
            <a:br>
              <a:rPr lang="en-US" altLang="en-US" dirty="0" smtClean="0"/>
            </a:br>
            <a:r>
              <a:rPr lang="en-US" altLang="en-US" sz="2000" dirty="0" smtClean="0"/>
              <a:t>IME Recording Bill Implementation Update</a:t>
            </a:r>
            <a:endParaRPr lang="en-US" altLang="en-US" sz="2000" dirty="0"/>
          </a:p>
        </p:txBody>
      </p:sp>
    </p:spTree>
    <p:extLst>
      <p:ext uri="{BB962C8B-B14F-4D97-AF65-F5344CB8AC3E}">
        <p14:creationId xmlns:p14="http://schemas.microsoft.com/office/powerpoint/2010/main" val="16518471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SHB 1068-IME Recording Bill Implementation</a:t>
            </a:r>
            <a:endParaRPr lang="en-US" sz="2000" dirty="0"/>
          </a:p>
        </p:txBody>
      </p:sp>
      <p:sp>
        <p:nvSpPr>
          <p:cNvPr id="3" name="Content Placeholder 2"/>
          <p:cNvSpPr>
            <a:spLocks noGrp="1"/>
          </p:cNvSpPr>
          <p:nvPr>
            <p:ph sz="half" idx="1"/>
          </p:nvPr>
        </p:nvSpPr>
        <p:spPr/>
        <p:txBody>
          <a:bodyPr/>
          <a:lstStyle/>
          <a:p>
            <a:r>
              <a:rPr lang="en-US" sz="1800" dirty="0" smtClean="0"/>
              <a:t>Activities completed through August…</a:t>
            </a:r>
          </a:p>
          <a:p>
            <a:pPr lvl="1"/>
            <a:r>
              <a:rPr lang="en-US" sz="1400" dirty="0" smtClean="0"/>
              <a:t>Finalized process workflows for interim technology solution</a:t>
            </a:r>
          </a:p>
          <a:p>
            <a:pPr lvl="1"/>
            <a:r>
              <a:rPr lang="en-US" sz="1400" dirty="0" smtClean="0"/>
              <a:t>Drafted FAQ v2</a:t>
            </a:r>
          </a:p>
          <a:p>
            <a:pPr lvl="1"/>
            <a:r>
              <a:rPr lang="en-US" sz="1400" dirty="0" smtClean="0"/>
              <a:t>Planning of Fraud Program Process for investigations on altered recordings</a:t>
            </a:r>
          </a:p>
          <a:p>
            <a:pPr lvl="1"/>
            <a:r>
              <a:rPr lang="en-US" sz="1400" dirty="0" smtClean="0"/>
              <a:t>Finalized “Facts about IME Recordings”</a:t>
            </a:r>
          </a:p>
          <a:p>
            <a:pPr lvl="1"/>
            <a:r>
              <a:rPr lang="en-US" sz="1400" dirty="0" smtClean="0"/>
              <a:t>Test interim tech solution with super users (Tier 2 support) </a:t>
            </a:r>
          </a:p>
          <a:p>
            <a:pPr lvl="1"/>
            <a:r>
              <a:rPr lang="en-US" sz="1400" dirty="0" smtClean="0"/>
              <a:t>Created interim solution implementation timeline</a:t>
            </a:r>
          </a:p>
        </p:txBody>
      </p:sp>
      <p:pic>
        <p:nvPicPr>
          <p:cNvPr id="5" name="Content Placeholder 4" descr="Implement Do Implementation · Free photo on Pixabay"/>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123950"/>
            <a:ext cx="4038600" cy="2696606"/>
          </a:xfrm>
        </p:spPr>
      </p:pic>
    </p:spTree>
    <p:extLst>
      <p:ext uri="{BB962C8B-B14F-4D97-AF65-F5344CB8AC3E}">
        <p14:creationId xmlns:p14="http://schemas.microsoft.com/office/powerpoint/2010/main" val="290196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September Implementation Activities…</a:t>
            </a:r>
            <a:endParaRPr lang="en-US" dirty="0"/>
          </a:p>
        </p:txBody>
      </p:sp>
      <p:sp>
        <p:nvSpPr>
          <p:cNvPr id="3" name="Content Placeholder 2"/>
          <p:cNvSpPr>
            <a:spLocks noGrp="1"/>
          </p:cNvSpPr>
          <p:nvPr>
            <p:ph idx="1"/>
          </p:nvPr>
        </p:nvSpPr>
        <p:spPr/>
        <p:txBody>
          <a:bodyPr/>
          <a:lstStyle/>
          <a:p>
            <a:pPr lvl="0"/>
            <a:r>
              <a:rPr lang="en-US" sz="2000" dirty="0" smtClean="0"/>
              <a:t>Spanish </a:t>
            </a:r>
            <a:r>
              <a:rPr lang="en-US" sz="2000" dirty="0"/>
              <a:t>translation for “Facts about IME Recordings” publication and distribution with webpage updates and </a:t>
            </a:r>
            <a:r>
              <a:rPr lang="en-US" sz="2000" dirty="0" err="1"/>
              <a:t>Gov</a:t>
            </a:r>
            <a:r>
              <a:rPr lang="en-US" sz="2000" dirty="0"/>
              <a:t> Delivery email </a:t>
            </a:r>
          </a:p>
          <a:p>
            <a:pPr lvl="0"/>
            <a:r>
              <a:rPr lang="en-US" sz="2000" dirty="0" smtClean="0"/>
              <a:t>Customer </a:t>
            </a:r>
            <a:r>
              <a:rPr lang="en-US" sz="2000" dirty="0"/>
              <a:t>Acceptance Testing for interim technology solution </a:t>
            </a:r>
          </a:p>
          <a:p>
            <a:pPr lvl="0"/>
            <a:r>
              <a:rPr lang="en-US" sz="2000" dirty="0" smtClean="0"/>
              <a:t>Training </a:t>
            </a:r>
            <a:r>
              <a:rPr lang="en-US" sz="2000" dirty="0"/>
              <a:t>staff on interim technology solution </a:t>
            </a:r>
          </a:p>
          <a:p>
            <a:pPr lvl="0"/>
            <a:r>
              <a:rPr lang="en-US" sz="2000" dirty="0" smtClean="0"/>
              <a:t>Stakeholder </a:t>
            </a:r>
            <a:r>
              <a:rPr lang="en-US" sz="2000" dirty="0"/>
              <a:t>engagement: IME Roundtable and IME Educational Seminar for 1068 Project </a:t>
            </a:r>
            <a:r>
              <a:rPr lang="en-US" sz="2000" dirty="0" smtClean="0"/>
              <a:t>Updates</a:t>
            </a:r>
          </a:p>
          <a:p>
            <a:pPr lvl="0"/>
            <a:r>
              <a:rPr lang="en-US" sz="2000" dirty="0" smtClean="0"/>
              <a:t>Change </a:t>
            </a:r>
            <a:r>
              <a:rPr lang="en-US" sz="2000" dirty="0"/>
              <a:t>management activities: Internal staff “pulse check” surveys and communications </a:t>
            </a:r>
          </a:p>
          <a:p>
            <a:pPr lvl="0"/>
            <a:r>
              <a:rPr lang="en-US" sz="2000" dirty="0" smtClean="0"/>
              <a:t>Begin </a:t>
            </a:r>
            <a:r>
              <a:rPr lang="en-US" sz="2000" dirty="0"/>
              <a:t>research plan for permanent technology solution </a:t>
            </a:r>
          </a:p>
          <a:p>
            <a:pPr marL="0" indent="0">
              <a:buNone/>
            </a:pPr>
            <a:endParaRPr lang="en-US" dirty="0"/>
          </a:p>
        </p:txBody>
      </p:sp>
    </p:spTree>
    <p:extLst>
      <p:ext uri="{BB962C8B-B14F-4D97-AF65-F5344CB8AC3E}">
        <p14:creationId xmlns:p14="http://schemas.microsoft.com/office/powerpoint/2010/main" val="2135008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8382000" cy="479425"/>
          </a:xfrm>
        </p:spPr>
        <p:txBody>
          <a:bodyPr/>
          <a:lstStyle/>
          <a:p>
            <a:r>
              <a:rPr lang="en-US" dirty="0" smtClean="0"/>
              <a:t>Key Milestones…</a:t>
            </a:r>
            <a:endParaRPr lang="en-US" dirty="0"/>
          </a:p>
        </p:txBody>
      </p:sp>
      <p:sp>
        <p:nvSpPr>
          <p:cNvPr id="7" name="Rectangle 2"/>
          <p:cNvSpPr>
            <a:spLocks noChangeArrowheads="1"/>
          </p:cNvSpPr>
          <p:nvPr/>
        </p:nvSpPr>
        <p:spPr bwMode="auto">
          <a:xfrm>
            <a:off x="6172200" y="3714750"/>
            <a:ext cx="2819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Key: ‘C’ = Complete; ‘NS’ – Not Started; ‘IP’ = In Progress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Picture 7" descr="Project Banner Header · Free image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5520" y="819150"/>
            <a:ext cx="2926080" cy="1295400"/>
          </a:xfrm>
          <a:prstGeom prst="rect">
            <a:avLst/>
          </a:prstGeom>
        </p:spPr>
      </p:pic>
      <p:pic>
        <p:nvPicPr>
          <p:cNvPr id="11" name="Content Placeholder 10"/>
          <p:cNvPicPr>
            <a:picLocks noGrp="1" noChangeAspect="1"/>
          </p:cNvPicPr>
          <p:nvPr>
            <p:ph idx="1"/>
          </p:nvPr>
        </p:nvPicPr>
        <p:blipFill>
          <a:blip r:embed="rId3"/>
          <a:stretch>
            <a:fillRect/>
          </a:stretch>
        </p:blipFill>
        <p:spPr>
          <a:xfrm>
            <a:off x="1066800" y="971550"/>
            <a:ext cx="4661287" cy="3543300"/>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668317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 Issue Log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89143273"/>
              </p:ext>
            </p:extLst>
          </p:nvPr>
        </p:nvGraphicFramePr>
        <p:xfrm>
          <a:off x="228600" y="819151"/>
          <a:ext cx="8534400" cy="3611880"/>
        </p:xfrm>
        <a:graphic>
          <a:graphicData uri="http://schemas.openxmlformats.org/drawingml/2006/table">
            <a:tbl>
              <a:tblPr firstRow="1" firstCol="1" bandRow="1">
                <a:tableStyleId>{46F890A9-2807-4EBB-B81D-B2AA78EC7F39}</a:tableStyleId>
              </a:tblPr>
              <a:tblGrid>
                <a:gridCol w="1905000">
                  <a:extLst>
                    <a:ext uri="{9D8B030D-6E8A-4147-A177-3AD203B41FA5}">
                      <a16:colId xmlns:a16="http://schemas.microsoft.com/office/drawing/2014/main" val="1615999764"/>
                    </a:ext>
                  </a:extLst>
                </a:gridCol>
                <a:gridCol w="6629400">
                  <a:extLst>
                    <a:ext uri="{9D8B030D-6E8A-4147-A177-3AD203B41FA5}">
                      <a16:colId xmlns:a16="http://schemas.microsoft.com/office/drawing/2014/main" val="2149405868"/>
                    </a:ext>
                  </a:extLst>
                </a:gridCol>
              </a:tblGrid>
              <a:tr h="313990">
                <a:tc>
                  <a:txBody>
                    <a:bodyPr/>
                    <a:lstStyle/>
                    <a:p>
                      <a:pPr marL="0" marR="0">
                        <a:spcBef>
                          <a:spcPts val="0"/>
                        </a:spcBef>
                        <a:spcAft>
                          <a:spcPts val="0"/>
                        </a:spcAft>
                      </a:pPr>
                      <a:r>
                        <a:rPr lang="en-US" sz="1050" dirty="0" smtClean="0">
                          <a:effectLst/>
                        </a:rPr>
                        <a:t>Issue:</a:t>
                      </a:r>
                      <a:endParaRPr lang="en-US" sz="1050" dirty="0">
                        <a:effectLst/>
                      </a:endParaRPr>
                    </a:p>
                    <a:p>
                      <a:pPr marL="0" marR="0">
                        <a:spcBef>
                          <a:spcPts val="0"/>
                        </a:spcBef>
                        <a:spcAft>
                          <a:spcPts val="0"/>
                        </a:spcAft>
                      </a:pPr>
                      <a:r>
                        <a:rPr lang="en-US" sz="1050" dirty="0">
                          <a:effectLst/>
                        </a:rPr>
                        <a:t> </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4070" marR="34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50">
                          <a:effectLst/>
                        </a:rPr>
                        <a:t>Department Updates / Outcomes:</a:t>
                      </a:r>
                    </a:p>
                    <a:p>
                      <a:pPr marL="0" marR="0">
                        <a:spcBef>
                          <a:spcPts val="0"/>
                        </a:spcBef>
                        <a:spcAft>
                          <a:spcPts val="0"/>
                        </a:spcAft>
                      </a:pPr>
                      <a:r>
                        <a:rPr lang="en-US" sz="1050">
                          <a:effectLst/>
                        </a:rPr>
                        <a:t> </a:t>
                      </a:r>
                      <a:endParaRPr lang="en-US" sz="1050">
                        <a:effectLst/>
                        <a:latin typeface="Arial" panose="020B0604020202020204" pitchFamily="34" charset="0"/>
                        <a:ea typeface="Times New Roman" panose="02020603050405020304" pitchFamily="18" charset="0"/>
                        <a:cs typeface="Times New Roman" panose="02020603050405020304" pitchFamily="18" charset="0"/>
                      </a:endParaRPr>
                    </a:p>
                  </a:txBody>
                  <a:tcPr marL="34070" marR="34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0748394"/>
                  </a:ext>
                </a:extLst>
              </a:tr>
              <a:tr h="470985">
                <a:tc>
                  <a:txBody>
                    <a:bodyPr/>
                    <a:lstStyle/>
                    <a:p>
                      <a:pPr marL="0" marR="0">
                        <a:spcBef>
                          <a:spcPts val="0"/>
                        </a:spcBef>
                        <a:spcAft>
                          <a:spcPts val="0"/>
                        </a:spcAft>
                      </a:pPr>
                      <a:r>
                        <a:rPr lang="en-US" sz="1050" dirty="0">
                          <a:effectLst/>
                        </a:rPr>
                        <a:t>Interpreter scheduling issues</a:t>
                      </a:r>
                    </a:p>
                    <a:p>
                      <a:pPr marL="0" marR="0">
                        <a:spcBef>
                          <a:spcPts val="0"/>
                        </a:spcBef>
                        <a:spcAft>
                          <a:spcPts val="0"/>
                        </a:spcAft>
                      </a:pPr>
                      <a:r>
                        <a:rPr lang="en-US" sz="1050" dirty="0">
                          <a:effectLst/>
                        </a:rPr>
                        <a:t> </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4070" marR="34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50" u="sng" dirty="0">
                          <a:effectLst/>
                        </a:rPr>
                        <a:t>1/12/23:</a:t>
                      </a:r>
                      <a:r>
                        <a:rPr lang="en-US" sz="1050" dirty="0">
                          <a:effectLst/>
                        </a:rPr>
                        <a:t> Department will be soliciting Requests for Quotations and Qualifications (RFQQ) for interpreter services as existing contract expires in 2024.  </a:t>
                      </a:r>
                      <a:r>
                        <a:rPr lang="en-US" sz="1050" u="sng" dirty="0" smtClean="0">
                          <a:effectLst/>
                        </a:rPr>
                        <a:t>5/4/23</a:t>
                      </a:r>
                      <a:r>
                        <a:rPr lang="en-US" sz="1050" baseline="0" dirty="0" smtClean="0">
                          <a:effectLst/>
                        </a:rPr>
                        <a:t>:  RFQQ anticipated to be issued May. </a:t>
                      </a:r>
                    </a:p>
                    <a:p>
                      <a:pPr marL="0" marR="0">
                        <a:spcBef>
                          <a:spcPts val="0"/>
                        </a:spcBef>
                        <a:spcAft>
                          <a:spcPts val="0"/>
                        </a:spcAft>
                      </a:pPr>
                      <a:r>
                        <a:rPr lang="en-US" sz="1050" b="1" u="sng" baseline="0" dirty="0" smtClean="0">
                          <a:effectLst/>
                          <a:latin typeface="Arial" panose="020B0604020202020204" pitchFamily="34" charset="0"/>
                          <a:ea typeface="Times New Roman" panose="02020603050405020304" pitchFamily="18" charset="0"/>
                          <a:cs typeface="Times New Roman" panose="02020603050405020304" pitchFamily="18" charset="0"/>
                        </a:rPr>
                        <a:t>9/14/23: </a:t>
                      </a:r>
                      <a:r>
                        <a:rPr lang="en-US" sz="1050" b="0" u="none" baseline="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1050" b="1" u="none" baseline="0" dirty="0" smtClean="0">
                          <a:effectLst/>
                          <a:latin typeface="Arial" panose="020B0604020202020204" pitchFamily="34" charset="0"/>
                          <a:ea typeface="Times New Roman" panose="02020603050405020304" pitchFamily="18" charset="0"/>
                          <a:cs typeface="Times New Roman" panose="02020603050405020304" pitchFamily="18" charset="0"/>
                        </a:rPr>
                        <a:t>RFQQ issued August; deadline for bids 9/25.  Success rate for IME interpretations 88% (# completed/total requested less LEP no show and provider cancellations).  IME </a:t>
                      </a:r>
                      <a:r>
                        <a:rPr lang="en-US" sz="1050" b="1" u="none" baseline="0" dirty="0" err="1" smtClean="0">
                          <a:effectLst/>
                          <a:latin typeface="Arial" panose="020B0604020202020204" pitchFamily="34" charset="0"/>
                          <a:ea typeface="Times New Roman" panose="02020603050405020304" pitchFamily="18" charset="0"/>
                          <a:cs typeface="Times New Roman" panose="02020603050405020304" pitchFamily="18" charset="0"/>
                        </a:rPr>
                        <a:t>unfulfillment</a:t>
                      </a:r>
                      <a:r>
                        <a:rPr lang="en-US" sz="1050" b="1" u="none" baseline="0" dirty="0" smtClean="0">
                          <a:effectLst/>
                          <a:latin typeface="Arial" panose="020B0604020202020204" pitchFamily="34" charset="0"/>
                          <a:ea typeface="Times New Roman" panose="02020603050405020304" pitchFamily="18" charset="0"/>
                          <a:cs typeface="Times New Roman" panose="02020603050405020304" pitchFamily="18" charset="0"/>
                        </a:rPr>
                        <a:t> rate average since December 2022 6%.</a:t>
                      </a:r>
                      <a:endParaRPr lang="en-US" sz="1050" b="1" u="sng" baseline="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050" baseline="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050" baseline="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4070" marR="34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997006"/>
                  </a:ext>
                </a:extLst>
              </a:tr>
              <a:tr h="874687">
                <a:tc>
                  <a:txBody>
                    <a:bodyPr/>
                    <a:lstStyle/>
                    <a:p>
                      <a:pPr marL="0" marR="0">
                        <a:spcBef>
                          <a:spcPts val="0"/>
                        </a:spcBef>
                        <a:spcAft>
                          <a:spcPts val="0"/>
                        </a:spcAft>
                      </a:pPr>
                      <a:r>
                        <a:rPr lang="en-US" sz="1050" dirty="0" smtClean="0">
                          <a:effectLst/>
                        </a:rPr>
                        <a:t>Fee Schedule Analysis/Clarification</a:t>
                      </a:r>
                      <a:endParaRPr lang="en-US" sz="1050" dirty="0">
                        <a:effectLst/>
                      </a:endParaRPr>
                    </a:p>
                    <a:p>
                      <a:pPr marL="0" marR="0">
                        <a:spcBef>
                          <a:spcPts val="0"/>
                        </a:spcBef>
                        <a:spcAft>
                          <a:spcPts val="0"/>
                        </a:spcAft>
                      </a:pPr>
                      <a:r>
                        <a:rPr lang="en-US" sz="1050" dirty="0">
                          <a:effectLst/>
                        </a:rPr>
                        <a:t> </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4070" marR="34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50" u="sng" dirty="0">
                          <a:effectLst/>
                        </a:rPr>
                        <a:t>1/12/23:</a:t>
                      </a:r>
                      <a:r>
                        <a:rPr lang="en-US" sz="1050" dirty="0">
                          <a:effectLst/>
                        </a:rPr>
                        <a:t> IME Fee schedule was analyzed and updated in 2022.</a:t>
                      </a:r>
                    </a:p>
                    <a:p>
                      <a:pPr marL="342900" marR="0" lvl="0" indent="-342900">
                        <a:spcBef>
                          <a:spcPts val="0"/>
                        </a:spcBef>
                        <a:spcAft>
                          <a:spcPts val="0"/>
                        </a:spcAft>
                        <a:buFont typeface="Symbol" panose="05050102010706020507" pitchFamily="18" charset="2"/>
                        <a:buChar char=""/>
                      </a:pPr>
                      <a:r>
                        <a:rPr lang="en-US" sz="900" dirty="0">
                          <a:effectLst/>
                        </a:rPr>
                        <a:t>Fee team to re-evaluate the new IME fee policy in 6 months – analyze results of July changes in February</a:t>
                      </a:r>
                    </a:p>
                    <a:p>
                      <a:pPr marL="342900" marR="0" lvl="0" indent="-342900">
                        <a:spcBef>
                          <a:spcPts val="0"/>
                        </a:spcBef>
                        <a:spcAft>
                          <a:spcPts val="0"/>
                        </a:spcAft>
                        <a:buFont typeface="Symbol" panose="05050102010706020507" pitchFamily="18" charset="2"/>
                        <a:buChar char=""/>
                      </a:pPr>
                      <a:r>
                        <a:rPr lang="en-US" sz="900" dirty="0">
                          <a:effectLst/>
                        </a:rPr>
                        <a:t>Testimony fees doubled effective 2023</a:t>
                      </a:r>
                    </a:p>
                    <a:p>
                      <a:pPr marL="342900" marR="0" lvl="0" indent="-342900">
                        <a:spcBef>
                          <a:spcPts val="0"/>
                        </a:spcBef>
                        <a:spcAft>
                          <a:spcPts val="0"/>
                        </a:spcAft>
                        <a:buFont typeface="Symbol" panose="05050102010706020507" pitchFamily="18" charset="2"/>
                        <a:buChar char=""/>
                      </a:pPr>
                      <a:r>
                        <a:rPr lang="en-US" sz="900" dirty="0">
                          <a:effectLst/>
                        </a:rPr>
                        <a:t>Examining reducing administrative burden – firm site visits </a:t>
                      </a:r>
                      <a:r>
                        <a:rPr lang="en-US" sz="900" dirty="0" smtClean="0">
                          <a:effectLst/>
                        </a:rPr>
                        <a:t>scheduled</a:t>
                      </a:r>
                    </a:p>
                    <a:p>
                      <a:pPr marL="0" marR="0" lvl="0" indent="0">
                        <a:spcBef>
                          <a:spcPts val="0"/>
                        </a:spcBef>
                        <a:spcAft>
                          <a:spcPts val="0"/>
                        </a:spcAft>
                        <a:buFont typeface="Symbol" panose="05050102010706020507" pitchFamily="18" charset="2"/>
                        <a:buNone/>
                      </a:pPr>
                      <a:r>
                        <a:rPr lang="en-US" sz="1050" u="sng" dirty="0" smtClean="0">
                          <a:effectLst/>
                        </a:rPr>
                        <a:t>4/3/23</a:t>
                      </a:r>
                      <a:r>
                        <a:rPr lang="en-US" sz="1050" u="sng" dirty="0">
                          <a:effectLst/>
                        </a:rPr>
                        <a:t>:</a:t>
                      </a:r>
                      <a:r>
                        <a:rPr lang="en-US" sz="1050" dirty="0">
                          <a:effectLst/>
                        </a:rPr>
                        <a:t> </a:t>
                      </a:r>
                      <a:r>
                        <a:rPr lang="en-US" sz="1050" dirty="0" smtClean="0">
                          <a:effectLst/>
                        </a:rPr>
                        <a:t>Updates given </a:t>
                      </a:r>
                      <a:r>
                        <a:rPr lang="en-US" sz="1050" dirty="0">
                          <a:effectLst/>
                        </a:rPr>
                        <a:t>at May meeting</a:t>
                      </a:r>
                      <a:r>
                        <a:rPr lang="en-US" sz="1050" dirty="0" smtClean="0">
                          <a:effectLst/>
                        </a:rPr>
                        <a:t>.</a:t>
                      </a:r>
                    </a:p>
                    <a:p>
                      <a:pPr marL="0" marR="0" lvl="0" indent="0">
                        <a:spcBef>
                          <a:spcPts val="0"/>
                        </a:spcBef>
                        <a:spcAft>
                          <a:spcPts val="0"/>
                        </a:spcAft>
                        <a:buFont typeface="Symbol" panose="05050102010706020507" pitchFamily="18" charset="2"/>
                        <a:buNone/>
                      </a:pPr>
                      <a:r>
                        <a:rPr lang="en-US" sz="1050" b="1" u="sng" dirty="0" smtClean="0">
                          <a:effectLst/>
                        </a:rPr>
                        <a:t>9/14/23: </a:t>
                      </a:r>
                      <a:r>
                        <a:rPr lang="en-US" sz="1050" b="1" u="none" baseline="0" dirty="0" smtClean="0">
                          <a:effectLst/>
                        </a:rPr>
                        <a:t>Fee increases went into effect 7/1/23.  IME </a:t>
                      </a:r>
                      <a:r>
                        <a:rPr lang="en-US" sz="1050" b="1" u="none" baseline="0" dirty="0" err="1" smtClean="0">
                          <a:effectLst/>
                        </a:rPr>
                        <a:t>Telemed</a:t>
                      </a:r>
                      <a:r>
                        <a:rPr lang="en-US" sz="1050" b="1" u="none" baseline="0" dirty="0" smtClean="0">
                          <a:effectLst/>
                        </a:rPr>
                        <a:t> Originating Site Fee presentation and page count analysis presented @ RT.  </a:t>
                      </a:r>
                      <a:endParaRPr lang="en-US" sz="1050" b="1" u="sng" dirty="0">
                        <a:effectLst/>
                      </a:endParaRPr>
                    </a:p>
                    <a:p>
                      <a:pPr marL="0" marR="0">
                        <a:spcBef>
                          <a:spcPts val="0"/>
                        </a:spcBef>
                        <a:spcAft>
                          <a:spcPts val="0"/>
                        </a:spcAft>
                      </a:pPr>
                      <a:r>
                        <a:rPr lang="en-US" sz="1050" dirty="0">
                          <a:effectLst/>
                        </a:rPr>
                        <a:t> </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4070" marR="34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3733422"/>
                  </a:ext>
                </a:extLst>
              </a:tr>
              <a:tr h="784975">
                <a:tc>
                  <a:txBody>
                    <a:bodyPr/>
                    <a:lstStyle/>
                    <a:p>
                      <a:pPr marL="0" marR="0">
                        <a:spcBef>
                          <a:spcPts val="0"/>
                        </a:spcBef>
                        <a:spcAft>
                          <a:spcPts val="0"/>
                        </a:spcAft>
                      </a:pPr>
                      <a:r>
                        <a:rPr lang="en-US" sz="1050" dirty="0">
                          <a:effectLst/>
                        </a:rPr>
                        <a:t>High rate of IME reschedules, what is the root cause?</a:t>
                      </a:r>
                    </a:p>
                    <a:p>
                      <a:pPr marL="0" marR="0">
                        <a:spcBef>
                          <a:spcPts val="0"/>
                        </a:spcBef>
                        <a:spcAft>
                          <a:spcPts val="0"/>
                        </a:spcAft>
                      </a:pPr>
                      <a:r>
                        <a:rPr lang="en-US" sz="1050" dirty="0">
                          <a:effectLst/>
                        </a:rPr>
                        <a:t> </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4070" marR="34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050" u="sng" dirty="0">
                          <a:effectLst/>
                        </a:rPr>
                        <a:t>1/12/23:</a:t>
                      </a:r>
                      <a:r>
                        <a:rPr lang="en-US" sz="1050" dirty="0">
                          <a:effectLst/>
                        </a:rPr>
                        <a:t> Stuart has taken a new job assignment for a year. Scheduling data may be delayed until his replacement is hired.</a:t>
                      </a:r>
                    </a:p>
                    <a:p>
                      <a:pPr marL="342900" marR="0" lvl="0" indent="-342900">
                        <a:spcBef>
                          <a:spcPts val="0"/>
                        </a:spcBef>
                        <a:spcAft>
                          <a:spcPts val="0"/>
                        </a:spcAft>
                        <a:buFont typeface="Symbol" panose="05050102010706020507" pitchFamily="18" charset="2"/>
                        <a:buChar char=""/>
                      </a:pPr>
                      <a:r>
                        <a:rPr lang="en-US" sz="1050" dirty="0">
                          <a:effectLst/>
                        </a:rPr>
                        <a:t>IME Steering Committee to evaluate this </a:t>
                      </a:r>
                      <a:r>
                        <a:rPr lang="en-US" sz="1050" dirty="0" smtClean="0">
                          <a:effectLst/>
                        </a:rPr>
                        <a:t>request</a:t>
                      </a:r>
                    </a:p>
                    <a:p>
                      <a:pPr marL="0" marR="0" lvl="0" indent="0">
                        <a:spcBef>
                          <a:spcPts val="0"/>
                        </a:spcBef>
                        <a:spcAft>
                          <a:spcPts val="0"/>
                        </a:spcAft>
                        <a:buFont typeface="Symbol" panose="05050102010706020507" pitchFamily="18" charset="2"/>
                        <a:buNone/>
                      </a:pPr>
                      <a:r>
                        <a:rPr lang="en-US" sz="1050" u="sng" dirty="0" smtClean="0">
                          <a:effectLst/>
                        </a:rPr>
                        <a:t>4/3/23</a:t>
                      </a:r>
                      <a:r>
                        <a:rPr lang="en-US" sz="1050" u="sng" dirty="0">
                          <a:effectLst/>
                        </a:rPr>
                        <a:t>:</a:t>
                      </a:r>
                      <a:r>
                        <a:rPr lang="en-US" sz="1050" dirty="0">
                          <a:effectLst/>
                        </a:rPr>
                        <a:t> Update: Submitted to IME Steering Committee as new issue.</a:t>
                      </a:r>
                    </a:p>
                    <a:p>
                      <a:pPr marL="0" marR="0">
                        <a:spcBef>
                          <a:spcPts val="0"/>
                        </a:spcBef>
                        <a:spcAft>
                          <a:spcPts val="0"/>
                        </a:spcAft>
                      </a:pPr>
                      <a:r>
                        <a:rPr lang="en-US" sz="1050" b="1" u="sng" dirty="0" smtClean="0">
                          <a:effectLst/>
                        </a:rPr>
                        <a:t>9/14/23: </a:t>
                      </a:r>
                      <a:r>
                        <a:rPr lang="en-US" sz="1050" b="1" u="none" dirty="0" smtClean="0">
                          <a:effectLst/>
                        </a:rPr>
                        <a:t>IME Scheduling unit provided data @ RT. </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4070" marR="34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4619995"/>
                  </a:ext>
                </a:extLst>
              </a:tr>
            </a:tbl>
          </a:graphicData>
        </a:graphic>
      </p:graphicFrame>
    </p:spTree>
    <p:extLst>
      <p:ext uri="{BB962C8B-B14F-4D97-AF65-F5344CB8AC3E}">
        <p14:creationId xmlns:p14="http://schemas.microsoft.com/office/powerpoint/2010/main" val="20137368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42950"/>
            <a:ext cx="8382000" cy="3829050"/>
          </a:xfrm>
        </p:spPr>
        <p:txBody>
          <a:bodyPr/>
          <a:lstStyle/>
          <a:p>
            <a:pPr marL="0" indent="0" algn="ctr">
              <a:buNone/>
            </a:pPr>
            <a:r>
              <a:rPr lang="en-US" b="1" dirty="0">
                <a:solidFill>
                  <a:srgbClr val="2B5B95"/>
                </a:solidFill>
              </a:rPr>
              <a:t>Questions? </a:t>
            </a:r>
          </a:p>
          <a:p>
            <a:pPr marL="0" indent="0" algn="ctr">
              <a:buNone/>
            </a:pPr>
            <a:endParaRPr lang="en-US" b="1" dirty="0">
              <a:solidFill>
                <a:srgbClr val="2B5B95"/>
              </a:solidFill>
            </a:endParaRPr>
          </a:p>
          <a:p>
            <a:pPr marL="0" indent="0" algn="ctr">
              <a:buNone/>
            </a:pPr>
            <a:endParaRPr lang="en-US" b="1" dirty="0">
              <a:solidFill>
                <a:srgbClr val="2B5B95"/>
              </a:solidFill>
            </a:endParaRPr>
          </a:p>
          <a:p>
            <a:pPr marL="0" indent="0">
              <a:buNone/>
            </a:pPr>
            <a:endParaRPr lang="en-US" dirty="0"/>
          </a:p>
        </p:txBody>
      </p:sp>
      <p:pic>
        <p:nvPicPr>
          <p:cNvPr id="6" name="Picture 5" descr="Principal's Point of View: The Three Ques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1809751"/>
            <a:ext cx="2857500" cy="2762250"/>
          </a:xfrm>
          <a:prstGeom prst="rect">
            <a:avLst/>
          </a:prstGeom>
        </p:spPr>
      </p:pic>
    </p:spTree>
    <p:extLst>
      <p:ext uri="{BB962C8B-B14F-4D97-AF65-F5344CB8AC3E}">
        <p14:creationId xmlns:p14="http://schemas.microsoft.com/office/powerpoint/2010/main" val="28921592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8382000" cy="1219200"/>
          </a:xfrm>
        </p:spPr>
        <p:txBody>
          <a:bodyPr/>
          <a:lstStyle/>
          <a:p>
            <a:r>
              <a:rPr lang="en-US" dirty="0" smtClean="0"/>
              <a:t>Claims Department Updates – Nancy Adams</a:t>
            </a:r>
            <a:endParaRPr lang="en-US" dirty="0"/>
          </a:p>
        </p:txBody>
      </p:sp>
      <p:sp>
        <p:nvSpPr>
          <p:cNvPr id="3" name="Content Placeholder 2"/>
          <p:cNvSpPr>
            <a:spLocks noGrp="1"/>
          </p:cNvSpPr>
          <p:nvPr>
            <p:ph idx="1"/>
          </p:nvPr>
        </p:nvSpPr>
        <p:spPr>
          <a:xfrm>
            <a:off x="381000" y="1809750"/>
            <a:ext cx="8382000" cy="2762250"/>
          </a:xfrm>
        </p:spPr>
        <p:txBody>
          <a:bodyPr/>
          <a:lstStyle/>
          <a:p>
            <a:pPr marL="0" indent="0">
              <a:buNone/>
            </a:pPr>
            <a:endParaRPr lang="en-US" dirty="0" smtClean="0"/>
          </a:p>
          <a:p>
            <a:r>
              <a:rPr lang="en-US" dirty="0" smtClean="0"/>
              <a:t>IME </a:t>
            </a:r>
            <a:r>
              <a:rPr lang="en-US" dirty="0"/>
              <a:t>Protest </a:t>
            </a:r>
            <a:r>
              <a:rPr lang="en-US" dirty="0" smtClean="0"/>
              <a:t>Data</a:t>
            </a:r>
          </a:p>
          <a:p>
            <a:r>
              <a:rPr lang="en-US" dirty="0" smtClean="0"/>
              <a:t>SHB </a:t>
            </a:r>
            <a:r>
              <a:rPr lang="en-US" dirty="0"/>
              <a:t>1068 </a:t>
            </a:r>
            <a:r>
              <a:rPr lang="en-US" dirty="0" smtClean="0"/>
              <a:t>update-Impact to Claims </a:t>
            </a:r>
            <a:endParaRPr lang="en-US" dirty="0"/>
          </a:p>
        </p:txBody>
      </p:sp>
    </p:spTree>
    <p:extLst>
      <p:ext uri="{BB962C8B-B14F-4D97-AF65-F5344CB8AC3E}">
        <p14:creationId xmlns:p14="http://schemas.microsoft.com/office/powerpoint/2010/main" val="40118373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42950"/>
            <a:ext cx="8382000" cy="3829050"/>
          </a:xfrm>
        </p:spPr>
        <p:txBody>
          <a:bodyPr/>
          <a:lstStyle/>
          <a:p>
            <a:pPr marL="0" indent="0" algn="ctr">
              <a:buNone/>
            </a:pPr>
            <a:r>
              <a:rPr lang="en-US" b="1" dirty="0">
                <a:solidFill>
                  <a:srgbClr val="2B5B95"/>
                </a:solidFill>
              </a:rPr>
              <a:t>Questions? </a:t>
            </a:r>
          </a:p>
          <a:p>
            <a:pPr marL="0" indent="0" algn="ctr">
              <a:buNone/>
            </a:pPr>
            <a:endParaRPr lang="en-US" b="1" dirty="0">
              <a:solidFill>
                <a:srgbClr val="2B5B95"/>
              </a:solidFill>
            </a:endParaRPr>
          </a:p>
          <a:p>
            <a:pPr marL="0" indent="0" algn="ctr">
              <a:buNone/>
            </a:pPr>
            <a:endParaRPr lang="en-US" b="1" dirty="0">
              <a:solidFill>
                <a:srgbClr val="2B5B95"/>
              </a:solidFill>
            </a:endParaRPr>
          </a:p>
          <a:p>
            <a:pPr marL="0" indent="0">
              <a:buNone/>
            </a:pPr>
            <a:endParaRPr lang="en-US" dirty="0"/>
          </a:p>
        </p:txBody>
      </p:sp>
      <p:pic>
        <p:nvPicPr>
          <p:cNvPr id="6" name="Picture 5" descr="Principal's Point of View: The Three Ques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1809751"/>
            <a:ext cx="2857500" cy="2762250"/>
          </a:xfrm>
          <a:prstGeom prst="rect">
            <a:avLst/>
          </a:prstGeom>
        </p:spPr>
      </p:pic>
    </p:spTree>
    <p:extLst>
      <p:ext uri="{BB962C8B-B14F-4D97-AF65-F5344CB8AC3E}">
        <p14:creationId xmlns:p14="http://schemas.microsoft.com/office/powerpoint/2010/main" val="15555156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300" dirty="0">
                <a:solidFill>
                  <a:schemeClr val="tx1"/>
                </a:solidFill>
              </a:rPr>
              <a:t>Self-Insurance IME Dispute Data</a:t>
            </a:r>
          </a:p>
        </p:txBody>
      </p:sp>
      <p:sp>
        <p:nvSpPr>
          <p:cNvPr id="3" name="Subtitle 2"/>
          <p:cNvSpPr>
            <a:spLocks noGrp="1"/>
          </p:cNvSpPr>
          <p:nvPr>
            <p:ph type="subTitle" idx="1"/>
          </p:nvPr>
        </p:nvSpPr>
        <p:spPr/>
        <p:txBody>
          <a:bodyPr/>
          <a:lstStyle/>
          <a:p>
            <a:r>
              <a:rPr lang="en-US" dirty="0" smtClean="0"/>
              <a:t>August 2022 - present</a:t>
            </a:r>
            <a:endParaRPr lang="en-US" dirty="0"/>
          </a:p>
        </p:txBody>
      </p:sp>
    </p:spTree>
    <p:extLst>
      <p:ext uri="{BB962C8B-B14F-4D97-AF65-F5344CB8AC3E}">
        <p14:creationId xmlns:p14="http://schemas.microsoft.com/office/powerpoint/2010/main" val="33988785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icture Placeholder 4"/>
          <p:cNvGraphicFramePr>
            <a:graphicFrameLocks noGrp="1"/>
          </p:cNvGraphicFramePr>
          <p:nvPr>
            <p:ph type="pic" idx="1"/>
            <p:extLst/>
          </p:nvPr>
        </p:nvGraphicFramePr>
        <p:xfrm>
          <a:off x="866775" y="514350"/>
          <a:ext cx="7051098" cy="342726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half" idx="2"/>
          </p:nvPr>
        </p:nvSpPr>
        <p:spPr/>
        <p:txBody>
          <a:bodyPr>
            <a:noAutofit/>
          </a:bodyPr>
          <a:lstStyle/>
          <a:p>
            <a:r>
              <a:rPr lang="en-US" sz="1050" dirty="0"/>
              <a:t>												Data updated through 07/20/23</a:t>
            </a:r>
          </a:p>
        </p:txBody>
      </p:sp>
      <p:sp>
        <p:nvSpPr>
          <p:cNvPr id="7" name="Slide Number Placeholder 6"/>
          <p:cNvSpPr>
            <a:spLocks noGrp="1"/>
          </p:cNvSpPr>
          <p:nvPr>
            <p:ph type="sldNum" sz="quarter" idx="12"/>
          </p:nvPr>
        </p:nvSpPr>
        <p:spPr/>
        <p:txBody>
          <a:bodyPr/>
          <a:lstStyle/>
          <a:p>
            <a:pPr defTabSz="342900" eaLnBrk="1" fontAlgn="auto" hangingPunct="1">
              <a:spcBef>
                <a:spcPts val="0"/>
              </a:spcBef>
              <a:spcAft>
                <a:spcPts val="0"/>
              </a:spcAft>
            </a:pPr>
            <a:fld id="{079613EE-C522-44FE-A71A-48A80C4350AA}" type="slidenum">
              <a:rPr lang="en-US">
                <a:solidFill>
                  <a:prstClr val="white">
                    <a:tint val="75000"/>
                  </a:prstClr>
                </a:solidFill>
                <a:latin typeface="Century Gothic" panose="020B0502020202020204"/>
              </a:rPr>
              <a:pPr defTabSz="342900" eaLnBrk="1" fontAlgn="auto" hangingPunct="1">
                <a:spcBef>
                  <a:spcPts val="0"/>
                </a:spcBef>
                <a:spcAft>
                  <a:spcPts val="0"/>
                </a:spcAft>
              </a:pPr>
              <a:t>54</a:t>
            </a:fld>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6315526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icture Placeholder 4"/>
          <p:cNvGraphicFramePr>
            <a:graphicFrameLocks noGrp="1"/>
          </p:cNvGraphicFramePr>
          <p:nvPr>
            <p:ph type="pic" idx="1"/>
            <p:extLst/>
          </p:nvPr>
        </p:nvGraphicFramePr>
        <p:xfrm>
          <a:off x="866776" y="350521"/>
          <a:ext cx="7182716" cy="358417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half" idx="2"/>
          </p:nvPr>
        </p:nvSpPr>
        <p:spPr/>
        <p:txBody>
          <a:bodyPr>
            <a:normAutofit fontScale="92500" lnSpcReduction="10000"/>
          </a:bodyPr>
          <a:lstStyle/>
          <a:p>
            <a:r>
              <a:rPr lang="en-US" sz="1050" dirty="0"/>
              <a:t>												Data updated through 07/20/23</a:t>
            </a:r>
          </a:p>
        </p:txBody>
      </p:sp>
      <p:sp>
        <p:nvSpPr>
          <p:cNvPr id="8" name="Slide Number Placeholder 7"/>
          <p:cNvSpPr>
            <a:spLocks noGrp="1"/>
          </p:cNvSpPr>
          <p:nvPr>
            <p:ph type="sldNum" sz="quarter" idx="12"/>
          </p:nvPr>
        </p:nvSpPr>
        <p:spPr/>
        <p:txBody>
          <a:bodyPr/>
          <a:lstStyle/>
          <a:p>
            <a:pPr defTabSz="342900" eaLnBrk="1" fontAlgn="auto" hangingPunct="1">
              <a:spcBef>
                <a:spcPts val="0"/>
              </a:spcBef>
              <a:spcAft>
                <a:spcPts val="0"/>
              </a:spcAft>
            </a:pPr>
            <a:fld id="{079613EE-C522-44FE-A71A-48A80C4350AA}" type="slidenum">
              <a:rPr lang="en-US">
                <a:solidFill>
                  <a:prstClr val="white">
                    <a:tint val="75000"/>
                  </a:prstClr>
                </a:solidFill>
                <a:latin typeface="Century Gothic" panose="020B0502020202020204"/>
              </a:rPr>
              <a:pPr defTabSz="342900" eaLnBrk="1" fontAlgn="auto" hangingPunct="1">
                <a:spcBef>
                  <a:spcPts val="0"/>
                </a:spcBef>
                <a:spcAft>
                  <a:spcPts val="0"/>
                </a:spcAft>
              </a:pPr>
              <a:t>55</a:t>
            </a:fld>
            <a:endParaRPr lang="en-US">
              <a:solidFill>
                <a:prstClr val="white">
                  <a:tint val="75000"/>
                </a:prstClr>
              </a:solidFill>
              <a:latin typeface="Century Gothic" panose="020B0502020202020204"/>
            </a:endParaRPr>
          </a:p>
        </p:txBody>
      </p:sp>
      <p:graphicFrame>
        <p:nvGraphicFramePr>
          <p:cNvPr id="6" name="Chart 5"/>
          <p:cNvGraphicFramePr>
            <a:graphicFrameLocks/>
          </p:cNvGraphicFramePr>
          <p:nvPr>
            <p:extLst/>
          </p:nvPr>
        </p:nvGraphicFramePr>
        <p:xfrm>
          <a:off x="548640" y="419101"/>
          <a:ext cx="7871460" cy="3606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99711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icture Placeholder 4"/>
          <p:cNvGraphicFramePr>
            <a:graphicFrameLocks noGrp="1"/>
          </p:cNvGraphicFramePr>
          <p:nvPr>
            <p:ph type="pic" idx="1"/>
            <p:extLst/>
          </p:nvPr>
        </p:nvGraphicFramePr>
        <p:xfrm>
          <a:off x="805816" y="271549"/>
          <a:ext cx="7501370" cy="369298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half" idx="2"/>
          </p:nvPr>
        </p:nvSpPr>
        <p:spPr/>
        <p:txBody>
          <a:bodyPr>
            <a:normAutofit fontScale="92500" lnSpcReduction="10000"/>
          </a:bodyPr>
          <a:lstStyle/>
          <a:p>
            <a:r>
              <a:rPr lang="en-US" sz="1050" dirty="0"/>
              <a:t>												Data updated through 07/20/23</a:t>
            </a:r>
          </a:p>
        </p:txBody>
      </p:sp>
      <p:sp>
        <p:nvSpPr>
          <p:cNvPr id="7" name="Slide Number Placeholder 6"/>
          <p:cNvSpPr>
            <a:spLocks noGrp="1"/>
          </p:cNvSpPr>
          <p:nvPr>
            <p:ph type="sldNum" sz="quarter" idx="12"/>
          </p:nvPr>
        </p:nvSpPr>
        <p:spPr/>
        <p:txBody>
          <a:bodyPr/>
          <a:lstStyle/>
          <a:p>
            <a:pPr defTabSz="342900" eaLnBrk="1" fontAlgn="auto" hangingPunct="1">
              <a:spcBef>
                <a:spcPts val="0"/>
              </a:spcBef>
              <a:spcAft>
                <a:spcPts val="0"/>
              </a:spcAft>
            </a:pPr>
            <a:fld id="{079613EE-C522-44FE-A71A-48A80C4350AA}" type="slidenum">
              <a:rPr lang="en-US">
                <a:solidFill>
                  <a:prstClr val="white">
                    <a:tint val="75000"/>
                  </a:prstClr>
                </a:solidFill>
                <a:latin typeface="Century Gothic" panose="020B0502020202020204"/>
              </a:rPr>
              <a:pPr defTabSz="342900" eaLnBrk="1" fontAlgn="auto" hangingPunct="1">
                <a:spcBef>
                  <a:spcPts val="0"/>
                </a:spcBef>
                <a:spcAft>
                  <a:spcPts val="0"/>
                </a:spcAft>
              </a:pPr>
              <a:t>56</a:t>
            </a:fld>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4473477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42950"/>
            <a:ext cx="8382000" cy="3829050"/>
          </a:xfrm>
        </p:spPr>
        <p:txBody>
          <a:bodyPr/>
          <a:lstStyle/>
          <a:p>
            <a:pPr marL="0" indent="0" algn="ctr">
              <a:buNone/>
            </a:pPr>
            <a:r>
              <a:rPr lang="en-US" b="1" dirty="0">
                <a:solidFill>
                  <a:srgbClr val="2B5B95"/>
                </a:solidFill>
              </a:rPr>
              <a:t>Questions? </a:t>
            </a:r>
          </a:p>
          <a:p>
            <a:pPr marL="0" indent="0" algn="ctr">
              <a:buNone/>
            </a:pPr>
            <a:endParaRPr lang="en-US" b="1" dirty="0">
              <a:solidFill>
                <a:srgbClr val="2B5B95"/>
              </a:solidFill>
            </a:endParaRPr>
          </a:p>
          <a:p>
            <a:pPr marL="0" indent="0" algn="ctr">
              <a:buNone/>
            </a:pPr>
            <a:endParaRPr lang="en-US" b="1" dirty="0">
              <a:solidFill>
                <a:srgbClr val="2B5B95"/>
              </a:solidFill>
            </a:endParaRPr>
          </a:p>
          <a:p>
            <a:pPr marL="0" indent="0">
              <a:buNone/>
            </a:pPr>
            <a:endParaRPr lang="en-US" dirty="0"/>
          </a:p>
        </p:txBody>
      </p:sp>
      <p:pic>
        <p:nvPicPr>
          <p:cNvPr id="6" name="Picture 5" descr="Principal's Point of View: The Three Ques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1809751"/>
            <a:ext cx="2857500" cy="2762250"/>
          </a:xfrm>
          <a:prstGeom prst="rect">
            <a:avLst/>
          </a:prstGeom>
        </p:spPr>
      </p:pic>
    </p:spTree>
    <p:extLst>
      <p:ext uri="{BB962C8B-B14F-4D97-AF65-F5344CB8AC3E}">
        <p14:creationId xmlns:p14="http://schemas.microsoft.com/office/powerpoint/2010/main" val="28225516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28700"/>
            <a:ext cx="8382000" cy="3543300"/>
          </a:xfrm>
        </p:spPr>
        <p:txBody>
          <a:bodyPr/>
          <a:lstStyle/>
          <a:p>
            <a:pPr marL="0" indent="0" algn="ctr">
              <a:buNone/>
            </a:pPr>
            <a:endParaRPr lang="en-US" dirty="0" smtClean="0"/>
          </a:p>
          <a:p>
            <a:pPr marL="0" indent="0" algn="ctr">
              <a:buNone/>
            </a:pPr>
            <a:r>
              <a:rPr lang="en-US" b="1" dirty="0" smtClean="0"/>
              <a:t>IME </a:t>
            </a:r>
            <a:r>
              <a:rPr lang="en-US" b="1" dirty="0"/>
              <a:t>Scheduling </a:t>
            </a:r>
            <a:r>
              <a:rPr lang="en-US" b="1" dirty="0" smtClean="0"/>
              <a:t>Trends</a:t>
            </a:r>
          </a:p>
          <a:p>
            <a:pPr marL="0" indent="0" algn="ctr">
              <a:buNone/>
            </a:pPr>
            <a:endParaRPr lang="en-US" dirty="0" smtClean="0"/>
          </a:p>
          <a:p>
            <a:pPr marL="0" indent="0" algn="ctr">
              <a:buNone/>
            </a:pPr>
            <a:r>
              <a:rPr lang="en-US" dirty="0" smtClean="0"/>
              <a:t>Shannon Estrada</a:t>
            </a:r>
            <a:endParaRPr lang="en-US" dirty="0"/>
          </a:p>
        </p:txBody>
      </p:sp>
    </p:spTree>
    <p:extLst>
      <p:ext uri="{BB962C8B-B14F-4D97-AF65-F5344CB8AC3E}">
        <p14:creationId xmlns:p14="http://schemas.microsoft.com/office/powerpoint/2010/main" val="2507158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947" y="278606"/>
            <a:ext cx="7961709" cy="4425554"/>
          </a:xfrm>
          <a:prstGeom prst="rect">
            <a:avLst/>
          </a:prstGeom>
        </p:spPr>
      </p:pic>
    </p:spTree>
    <p:extLst>
      <p:ext uri="{BB962C8B-B14F-4D97-AF65-F5344CB8AC3E}">
        <p14:creationId xmlns:p14="http://schemas.microsoft.com/office/powerpoint/2010/main" val="2701443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3600" b="1" dirty="0" smtClean="0"/>
              <a:t>IME Program Updates</a:t>
            </a:r>
          </a:p>
          <a:p>
            <a:pPr marL="0" indent="0" algn="ctr">
              <a:buNone/>
            </a:pPr>
            <a:endParaRPr lang="en-US" b="1" dirty="0"/>
          </a:p>
          <a:p>
            <a:pPr marL="0" indent="0" algn="ctr">
              <a:buNone/>
            </a:pPr>
            <a:r>
              <a:rPr lang="en-US" dirty="0" smtClean="0"/>
              <a:t>Kristen Baldwin-Boe</a:t>
            </a:r>
          </a:p>
          <a:p>
            <a:pPr marL="0" indent="0" algn="ctr">
              <a:buNone/>
            </a:pPr>
            <a:r>
              <a:rPr lang="en-US" dirty="0" smtClean="0"/>
              <a:t>Troy </a:t>
            </a:r>
            <a:r>
              <a:rPr lang="en-US" dirty="0"/>
              <a:t>Parks</a:t>
            </a:r>
          </a:p>
          <a:p>
            <a:pPr marL="0" indent="0" algn="ctr">
              <a:buNone/>
            </a:pPr>
            <a:endParaRPr lang="en-US" dirty="0" smtClean="0"/>
          </a:p>
        </p:txBody>
      </p:sp>
    </p:spTree>
    <p:extLst>
      <p:ext uri="{BB962C8B-B14F-4D97-AF65-F5344CB8AC3E}">
        <p14:creationId xmlns:p14="http://schemas.microsoft.com/office/powerpoint/2010/main" val="11852980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48953" y="564356"/>
            <a:ext cx="7233047" cy="4521994"/>
          </a:xfrm>
          <a:prstGeom prst="rect">
            <a:avLst/>
          </a:prstGeom>
        </p:spPr>
      </p:pic>
    </p:spTree>
    <p:extLst>
      <p:ext uri="{BB962C8B-B14F-4D97-AF65-F5344CB8AC3E}">
        <p14:creationId xmlns:p14="http://schemas.microsoft.com/office/powerpoint/2010/main" val="1685334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42950"/>
            <a:ext cx="8382000" cy="3829050"/>
          </a:xfrm>
        </p:spPr>
        <p:txBody>
          <a:bodyPr/>
          <a:lstStyle/>
          <a:p>
            <a:pPr marL="0" indent="0" algn="ctr">
              <a:buNone/>
            </a:pPr>
            <a:r>
              <a:rPr lang="en-US" b="1" dirty="0">
                <a:solidFill>
                  <a:srgbClr val="2B5B95"/>
                </a:solidFill>
              </a:rPr>
              <a:t>Questions? </a:t>
            </a:r>
          </a:p>
          <a:p>
            <a:pPr marL="0" indent="0" algn="ctr">
              <a:buNone/>
            </a:pPr>
            <a:endParaRPr lang="en-US" b="1" dirty="0">
              <a:solidFill>
                <a:srgbClr val="2B5B95"/>
              </a:solidFill>
            </a:endParaRPr>
          </a:p>
          <a:p>
            <a:pPr marL="0" indent="0" algn="ctr">
              <a:buNone/>
            </a:pPr>
            <a:endParaRPr lang="en-US" b="1" dirty="0">
              <a:solidFill>
                <a:srgbClr val="2B5B95"/>
              </a:solidFill>
            </a:endParaRPr>
          </a:p>
          <a:p>
            <a:pPr marL="0" indent="0">
              <a:buNone/>
            </a:pPr>
            <a:endParaRPr lang="en-US" dirty="0"/>
          </a:p>
        </p:txBody>
      </p:sp>
      <p:pic>
        <p:nvPicPr>
          <p:cNvPr id="6" name="Picture 5" descr="Principal's Point of View: The Three Ques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1809751"/>
            <a:ext cx="2857500" cy="2762250"/>
          </a:xfrm>
          <a:prstGeom prst="rect">
            <a:avLst/>
          </a:prstGeom>
        </p:spPr>
      </p:pic>
    </p:spTree>
    <p:extLst>
      <p:ext uri="{BB962C8B-B14F-4D97-AF65-F5344CB8AC3E}">
        <p14:creationId xmlns:p14="http://schemas.microsoft.com/office/powerpoint/2010/main" val="27048186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Outstanding Issues/Questions</a:t>
            </a:r>
            <a:endParaRPr lang="en-US" dirty="0"/>
          </a:p>
        </p:txBody>
      </p:sp>
      <p:sp>
        <p:nvSpPr>
          <p:cNvPr id="3" name="Content Placeholder 2"/>
          <p:cNvSpPr>
            <a:spLocks noGrp="1"/>
          </p:cNvSpPr>
          <p:nvPr>
            <p:ph idx="1"/>
          </p:nvPr>
        </p:nvSpPr>
        <p:spPr/>
        <p:txBody>
          <a:bodyPr/>
          <a:lstStyle/>
          <a:p>
            <a:pPr lvl="0"/>
            <a:r>
              <a:rPr lang="en-US" sz="2000" dirty="0"/>
              <a:t>Has IME scheduling placed an administrative burden on you and your staff? </a:t>
            </a:r>
            <a:endParaRPr lang="en-US" sz="2000" dirty="0" smtClean="0"/>
          </a:p>
          <a:p>
            <a:pPr lvl="1"/>
            <a:r>
              <a:rPr lang="en-US" sz="1600" dirty="0" smtClean="0"/>
              <a:t>Are </a:t>
            </a:r>
            <a:r>
              <a:rPr lang="en-US" sz="1600" dirty="0"/>
              <a:t>there things L&amp;I can do to ease that burden?</a:t>
            </a:r>
          </a:p>
          <a:p>
            <a:pPr lvl="0"/>
            <a:r>
              <a:rPr lang="en-US" sz="2000" dirty="0"/>
              <a:t>When a worker notifies you that they plan to record the exam, do you notify them in return to let them know that you plan to record too? </a:t>
            </a:r>
            <a:endParaRPr lang="en-US" sz="2000" dirty="0" smtClean="0"/>
          </a:p>
          <a:p>
            <a:pPr lvl="1"/>
            <a:r>
              <a:rPr lang="en-US" sz="1600" dirty="0" smtClean="0"/>
              <a:t>If </a:t>
            </a:r>
            <a:r>
              <a:rPr lang="en-US" sz="1600" dirty="0"/>
              <a:t>you do, how do you notify them? Has this provided a solution to this issue? </a:t>
            </a:r>
          </a:p>
          <a:p>
            <a:pPr lvl="0"/>
            <a:r>
              <a:rPr lang="en-US" sz="2000" dirty="0"/>
              <a:t>Let’s brainstorm solutions to this problem of co-recording.  </a:t>
            </a:r>
          </a:p>
          <a:p>
            <a:endParaRPr lang="en-US" dirty="0"/>
          </a:p>
        </p:txBody>
      </p:sp>
    </p:spTree>
    <p:extLst>
      <p:ext uri="{BB962C8B-B14F-4D97-AF65-F5344CB8AC3E}">
        <p14:creationId xmlns:p14="http://schemas.microsoft.com/office/powerpoint/2010/main" val="1758964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Discussion – IME Providers </a:t>
            </a:r>
            <a:endParaRPr lang="en-US" dirty="0"/>
          </a:p>
        </p:txBody>
      </p:sp>
      <p:sp>
        <p:nvSpPr>
          <p:cNvPr id="3" name="Content Placeholder 2"/>
          <p:cNvSpPr>
            <a:spLocks noGrp="1"/>
          </p:cNvSpPr>
          <p:nvPr>
            <p:ph idx="1"/>
          </p:nvPr>
        </p:nvSpPr>
        <p:spPr>
          <a:xfrm>
            <a:off x="381000" y="1428750"/>
            <a:ext cx="8382000" cy="3143250"/>
          </a:xfrm>
        </p:spPr>
        <p:txBody>
          <a:bodyPr/>
          <a:lstStyle/>
          <a:p>
            <a:r>
              <a:rPr lang="en-US" dirty="0" smtClean="0"/>
              <a:t>IME Provider Topics</a:t>
            </a:r>
          </a:p>
          <a:p>
            <a:r>
              <a:rPr lang="en-US" dirty="0" smtClean="0"/>
              <a:t>Questions &amp; Comments</a:t>
            </a:r>
          </a:p>
          <a:p>
            <a:r>
              <a:rPr lang="en-US" dirty="0" smtClean="0"/>
              <a:t>Future Topic Suggestions</a:t>
            </a:r>
          </a:p>
          <a:p>
            <a:r>
              <a:rPr lang="en-US" dirty="0" smtClean="0"/>
              <a:t>Next Meetings:</a:t>
            </a:r>
            <a:endParaRPr lang="en-US" b="1" i="1" dirty="0" smtClean="0"/>
          </a:p>
          <a:p>
            <a:pPr marL="457200" lvl="1" indent="0">
              <a:buNone/>
            </a:pPr>
            <a:r>
              <a:rPr lang="en-US" b="1" i="1" dirty="0" smtClean="0"/>
              <a:t>January 11, 2024</a:t>
            </a:r>
          </a:p>
          <a:p>
            <a:pPr marL="457200" lvl="1" indent="0">
              <a:buNone/>
            </a:pPr>
            <a:r>
              <a:rPr lang="en-US" b="1" i="1" dirty="0" smtClean="0"/>
              <a:t>May 9, 2024</a:t>
            </a:r>
          </a:p>
        </p:txBody>
      </p:sp>
    </p:spTree>
    <p:extLst>
      <p:ext uri="{BB962C8B-B14F-4D97-AF65-F5344CB8AC3E}">
        <p14:creationId xmlns:p14="http://schemas.microsoft.com/office/powerpoint/2010/main" val="2120230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IME Telemedicine WAC</a:t>
            </a:r>
            <a:endParaRPr lang="en-US" b="0" dirty="0"/>
          </a:p>
        </p:txBody>
      </p:sp>
      <p:sp>
        <p:nvSpPr>
          <p:cNvPr id="3" name="Content Placeholder 2"/>
          <p:cNvSpPr>
            <a:spLocks noGrp="1"/>
          </p:cNvSpPr>
          <p:nvPr>
            <p:ph idx="1"/>
          </p:nvPr>
        </p:nvSpPr>
        <p:spPr/>
        <p:txBody>
          <a:bodyPr/>
          <a:lstStyle/>
          <a:p>
            <a:r>
              <a:rPr lang="en-US" dirty="0" smtClean="0"/>
              <a:t>IME Telemedicine Rule &amp; How to Accommodate the Worker When No IME Specialty is Available Near the Worker</a:t>
            </a:r>
          </a:p>
          <a:p>
            <a:pPr lvl="1"/>
            <a:r>
              <a:rPr lang="en-US" dirty="0" smtClean="0"/>
              <a:t>Rules Adopted August 1, 2023</a:t>
            </a:r>
          </a:p>
          <a:p>
            <a:pPr lvl="1"/>
            <a:r>
              <a:rPr lang="en-US" dirty="0" smtClean="0"/>
              <a:t>Rules Effective September 1, 2023</a:t>
            </a:r>
          </a:p>
        </p:txBody>
      </p:sp>
      <p:sp>
        <p:nvSpPr>
          <p:cNvPr id="5" name="AutoShape 4" descr="data:image/png;base64,iVBORw0KGgoAAAANSUhEUgAAAuoAAAH8CAYAAACHAIq9AAAgAElEQVR4nOzdd3xN9//A8dcdGTJkkBCxR8TeK5FI7L03TSgtX6rfXzdtlapSRVtaqmoVrRU1YtWoTa1EFhFBBiERGbKTe8/n90eGiEgiqLTfz/Px8HjIveecz/t81nmfc889VyWEEEiSJEmSJEmSVKaoX3UAkiRJkiRJkiQ9SSbqkiRJkiRJklQGyURdkiRJkiRJksogmahLkiRJkiRJUhkkE3VJkiRJkiRJKoNkoi5JkiRJkiRJZZBM1CVJkiRJkiSpDJKJuiRJkiRJkiSVQTJRlyRJkiRJkqQySCbqkiRJkiRJklQGyURdkiRJkiRJksogmahLkiRJkiRJUhkkE3VJkiRJkiRJKoNkoi5JkiRJkiRJZZBM1CVJkiRJkiSpDJKJuiRJkiRJkiSVQTJRlyRJkiRJkqQySCbqkiRJkiRJklQGyURdkiRJkiRJksogmahLkiRJkiRJUhkkE3VJkiRJkiRJKoO0rzoASRAffpN1p8I5HZlMXKYKC2sr2jarx+tOlaikKX4L+thwlhyKIkZlxbAhjrQyKFnJpV3v2WQRn6zCykwLKET4+LPiahrqqnWY2ckWo5dR5BMyCDp/ldXnowh8kIlOa0TVqpUZ4N6QQdWNcs5Wi4gtI514lTFWhqUtX3DX358fAlLRF/q+God2LXm97ktpgHwUwn38+em6EQMGNKCdce7rmQRfCmb9xbv4308nVW1Alcq2dHNqwChHU57Y7YwkTl+8xbE76agtrOnStjZtrR4/51eSH7DnbDg+8QrW9lUZ2q4yVQqdbRSC//Lhl5sKTTu2ZlT1p107yCAkOJob6YbUd6xMbeMszh/1YVdyZSb1qcFTV5MkSZKkfzCZqL9SGfy1+xBDN0dw57EMLpKdJwNYtL8Ja951YkDForMQfdwdft59mWB1TRwHPEOiXsr1SkYQHxbCl79e5GKDXhwZbI0GQdSVKyz0TkDTyoqP/o5EXUll7y+7GXEgjpT8r/vfYuPhq7w+tR8r25ujLiw2JZ3Lpy7x0fb7uH7Qn0+qljYbFERfDWbh7gdkFfq+mp6Vm730RF2Ju867K85yqIYLk3OybyXlHt/+cJBPfJLJyL+wXxi/HbzM0q7ueI2vQ62cE0Yl/hbTvjzMisgslJxFNVsrM+Pd3nzeyBg1oIu6wogvT7AjVkEAcIE5jm3YPb01TuUej0kXdYX3Vp1nX5IhI2q1eEqiLog+f5qe3wVzC1vmLRzMDHstdroYfvj1ClfLD8Ork5n8eFCSJEn615GJ+isjuHf2BMM3RXBHUVGxtgPTutagmblC+LXrLDsUTsgNf8Z+Y8TRz9vQuogcTmNtzxv9VcSorGjyDC1a2vVKRElizdqjLA6G1o65L6qo0rAhH6jSUFe1fvJK7Uugiwjk00NxpKiMcerSkv80s8A07QFbd/mw5U4C69ZfYlgLN3oYPRmbPjaYt1f4cRIbXF5QPGrzyni62WGreuxVHGqU4KOT55LFKe+L7H5oyCC3utlXoJUUNq/8g498UlBUxrR2acKbLStSUfeQU6cDWOH7EJ9DRxhmbsapEZUwRs/JXadZGZmFxrISo9pW4GHQdfbeuceCNb70W9CBtupUNv12lp2xCgYV7Bje1Bjfv24RFHyJd/fX4tTgCjmTjuD+NX8mL/uL/UlFR67EXuftNdcI0wN51aSiWgdHem05xPbtvhxv54K7cREbkSRJkqR/IJmovyr6GL7ffoPbCpjWbcW+mW1pk5totK3HsHpHaP9dCBE3/Zl3thFersYEn/Vhw00d1ZvVpeoVH5aFKjh0aM2XTQorIItr5/1ZfOIONzKNaNyyCe87prD6TCxZNjV4v0sVyj+xjkLYJT9WBmdQsWFDRhiFs/BQGAEPNVSvX493+9ajiUnu5h9y4KA/G4PiuJMqMDA1pUljR/7brSrV1emcPOzHH/ezr6feDfLnE8WesYPrPFGmPiaMb4/cJc68Cm86admzO4i9EWkYVrRjZN9mjKr+6Jp7StRNlnhf41i0DqtqNZnaz447R6/jpzOnT79GuJipKCjzThyhelBb1mSGZ3P6GgLUoleFVM7NDeRW/F2ORujpUe/xdZXkKFbujSBcAUjlz33n0DdyYJZzBUDHTZ9Avj0eSVASVLCrwoieTRharfhTD7WFHZNHdqBtESMvPTqcZXuDOXw7HcwscXFqwrT21pjnLVGK8pPC+OFkIopZPYa3yO5oupsBzL+Qgh4t7Yb04ciwSpjmLD7IuQ5tvt/O2DMp+B7wYWvPnniYJ3Mz1ZjaViqcX+/LmrZGZASpafBFIGH34gjKhLa6cLwCMlBUJox+vS9rW2u4bLWNtr8/wOf8TYIHVKCxJoNDm/bg6R3NXT1oVKAXT4lbSWTNmtN4xQueWMSsOkObGrPtTAjLLrSmk0s5eVVdkiRJ+leRiforor8bycEoBaEyomevpo+SdABU2LVpzrjqocwJz+CY713SXGtw3cefr09kYHchlMS7D0lGxa1qzZhnX/AWFj1B+w/Q+ZdIYnKymz/9wthf1ZTI2w/RO5ZjYpcqmD5x64vgduAVFu57iE3AbZZGxBCee0tOYDgH76rwnVYXW1LYtmInY04lP3Yrx6GLoeyJ6Yffa+acPx3EoQfZhd8JusLCsCzaDKiNfYHbS1Rxt/l5tz83ykdyeH8cF/Nul7jDXv8ENAu6MdxCRWakP0PmnObgw5yELSiS3ZetqPognlDFDpsuDQtN1A3trKijAb+E67z9tZZg9zr0aVKZBo1dubnZNX+LPHbry/sN0tl06DYRAiCFo0d8uZxuyyxnSwL276fbL5FE52aOQZH8fvoWH3/Uny8aPN/nBBkR/gyce5qDiSKvHg6cv87OQb05MqIK5uhLVf4D31AOJYFpq2q4mwAohPhFck0PatPqvN3rUZIOgNqMoX0dmXfuEgFpURy4qsOjvQXjpwxlfM4iupR49p6N4q6AcrXsaGsEmeEPuJIJqK1oXUcLqHCsUxEr1QPu33tAQBY0VmVy5fp97mFG7+GNsT5yjo0PCota4eofx/jQJ53KzWtSJSCMi4+9b4R708qYnA7j8Llw4l0cqVDKepckSZKkskhegHpFsqIfclsB1OVpWr2Q5EpjSRN7LSog+X5i9rIACO7cTaVKiwZMcanHhHa2T95CknyTOdsjiRFqHFzc8flpPNc/aIpN/EPSSxSd4F5EGu1eH8q9ta+xs6slBgju+d3kZBYoibfZGyYoX74Ksz4fR9rG8ZwZbIsRCrcCb3NVmDBkTGcmV1MDKuq7ueH9Tgs6FnFaqE+II7auC+d/mkDY+w1x1IA+IZKdV3VAOr97XeTQQ4GBnQNrvhpHzJJe/Ld8KjcLv+k7j7ZmE77obEU59NwKCOSDpbto9OZqqk7fy+Rdtwh5SoVoLGuz4D+NaKIB1Ja8PqkP2wbYocRe5cMtkURjTOfhA4j4eTS/96iAcVoMizYGEKQUvr1cutu+tBuzHNWIR/8qfH8zu12UJNZuPMfBREHFRm05umw8195rTHODTC56n+H7SKWU5es5fyWaJNTUq2WDBQAKN2OS0QMa24o0K/fkWtqqFWhoBIgsImJSH3tPifOn+xubGHIoDk1VR36e0oxGGlASU4kVoNIYYWWSfeKkNjHEXAUiM4OYZAFoqdu8BevmDse7v22+TwoelxHmyxtb7pBkXY8lnjWp/OR5GBY1K1JPA0khUZzNLLruJUmSJOmfRibqr0qWPufLexqMn3IR1tBAgwpApyMz3+f+2iqNWfu+O8ve6sqHDk/e25wRepvTyaAysOf/xjjSwrIcdVu3ZY6zOSW9E1pbswGzO9tSycScnh2qYq8CJSOT+CxQW9Vn3WJPYn/uy2STePYcC2JDSBoCUNIySFC01KxbmbqmACrMbSvTo0lFKhXV2zQVmTCsAa0tjajRvC6drVUgskhI0UNWDH9ey0BBg1vvDnjWMsGmci0+H16P6oUkb49Rm9Dv9UGcfqsVYxpYUkELCB13boXz02/7aTf3AmcLS9YNy9O2vgWWACoDajlUo0sNE+IDwjmZBpoKdfi4vz3VylsyaFhT3I0g41YEB2KLydSLknKbvcFZCJUZQwe1wK1iORzatmVaIy1kxXLgcnLpyldSCYlOR4+KqrZmeR+jZWTlLGugxqiwelRpKJezcKbu8efVKAk6TGtUoI6pmtQ7N/lqVyihelB0ClkC0Kge9TV17v/1ZOgEqMvRp387PGobP30CSr/H3BWXOJNZnvETOzLYsvCG1tqWp6oalOREriU8R91LkiRJUhkkb315RVTmRlgC8SKVO3ECKhdYQMnkbnwmAlCZlqOiCm7mvGVctSLNimg5XVI6cQJUpmZUN81NcFTUsjVFTTHf3MuhtjClSk4WpTIyoJwKQKBXALLw+/MUb3ld5+wD3WOPHNQAxeXOhVKVo4p1boEGmOU+lUQRoE8jNlmAyohqFY3ykjutrTlV1RBW7M4Y08KlHRtd2qGkJ3HpSiT7Tgey5HQs8dd9+eJUQ/Z1Lck3ERXuPkglExDJ4Xw453eMAUQGN3UglCRuRAuwffoWtFVbcHpB4feo6+KTuasDyGDfr7twNgAQJEQrgCAiOoG7GaUoX2QQlwqotJiXy02fVVQwN0JFBiIxlSgF6hbImpW0VO6lZS9rXf7x+tHWbon3/Jbo40IY/fERth4/xYcNq/FbOS1GKkjV5yTsgMhN3lUaTAo9I3iiJji9/RgLb+mwbuxAN1U0fwTGEysAkcWNkEhOiEp0rGqMWmuAuSGQnklCMkXWvSRJkiT908hE/RUxqm5LM2O4lZbEHxeiSW1YBZN87ysJYXiH6hGoqFPbhgr5kiiTcgZFXhnXGBlgooL09HTidZB7b0xsUkZ24l+C+FQaNXkPmlE9/tFLZuglXlt1lUBhgnPnlrzWzI42aUF0/ymUBLUaTSkydZVKjUG+nVLn34baAFMjICuLuBQ9ud1WJKUTX+QOZbJ77S7ePfeQzEZuBEyrg4WxOW1aNqRNM1uUSC/mhOsJiUzgyTOlwhlqs2tCVc6C1o62WOW87tKgJqgMaG1dqtOU7G1qNTl1bkjt2na0zb1p3LEK/QDzOqYY3itN+arsNhECXd63NjU0qV0BMx6SeD8S7xs6XOtr0UVe4YPDmXTp0ZBWIRGc0wEaC1rXMgZ9Emcv3MHnvqBpJ0dcyqvQWNrjaq9ia3wmgWEJqJ1MqaSCOH069x8KMFahy2kntYkZ1UxLUj9ZBIYnkAFkBF5keGD+9+JZvWIfx3sPIMizCoZCoAgANQZyNpMkSZL+ZeStL6+KeU0825iiQRBy6BhTj8eRnPOWPiGK+cvPcSAVVAY2jHV5/D50jbroZjOsZUszAxAZUaw/+oBUQHf/Jj+cTXjKD+48C0Hs9Wiu6UFbtQFLJ7bmzfZ2mDxMJin3CiqQlxwCQinkiR3PQmtD2xpaVGRx/HgwgRmAPokdB25wrci7HbTUNoeI+AxuX/Dhy8DUvGd/J4WFczxGAVRUtDQpdG2VSpU3QLI/SVBTvYY1tioQmQa079Wer8Z0YI6zGffuJBKVZoSddemHlKZiBRqVVwE6ytdryrwxHfhqRD2qJsQTGp+FhaV56crXmGJvqUKFjvjkR88/r9CqPgOsVKDEs/znk2yOyiT8ZhR/nDjLgA9/o836MBIEmDs4MraWGpR41q47ylsbTzHzaBzpQOb9cA5GZNdjZWtTDO1taGoC6B9w0C8ZhQxOBkSTBBjXsKVFiZJpNZXtK+PkkO9fPQsqqMi+DalWJVraGGa3TUYGcZmg0phQ9TnqXpIkSZLKInkN6pUxpv+ojoy/fpjVdxNYt3wrO7dZUddMISoqgbsZAlTGuA1z4b/ZD70u8ZbVNg6829Gfk38+5PCG7TgcMUcbn8gDRYMK3XPGrcKiohnWKoiODGTi0nTaa+LwPn+PDECdnkGiAmgNsTJRo0JHyLnzvJVgxyjPJqX7gSO1OWP61mNJ8FVuBJyhw3+vUEOTQkiSwEhFEXukpmGX5gw7cphNcfdZ9OWvbKlqRWVVOqG3HxKnB7V5dd5wtoBCTiXUJkZYaIDMBLy2nuCeYz1+7N6AcdVDmBcexrTPvTnZ1Jy7Adf5464O65bV+eJ5fsHJ0J6Jbtb8uuMBu9fupEdwNWrGR7LJL5E0sxr0HKHF2KI05RvSrIYFWt94wu4mosMk+8TPrBbzxtXnrx+CCYm8yuj3b1KnanmMjbSQmsqdLEBlTOdOdbJvi1FX4XU3azbseMCJTb9T76Q52gfxhKeCxqoWk53Lg4kxnu3M2X4kiT/WbqX+fgNiopLRq8rR2602JfvNKCMGeA5kQP6XUq/S742j7BFWvDFtIDPsszeUGZVAmALaKoV/IVaSJEmS/snkJahXSG1dh59m92Whqy1VDBQS7z/g4q14ojJUWNhV4523BuI9oMBj80rEmD7jerO6hz11TQSxcVlUaevMmt7W2feQa9TPdYZm2rIV8zpYUE5k4PNXECt80uk4si2DzEFJiuFMhB4wpLNTTaprICnyFj8dvcXF5/iyn3XLjuya3Bj3yobokpJJsqrNt/9pSmM1gBoDdeG3VKit6rHio05MrG+KsZJFREQM58MfEqdXY1OrHos+6Mx426cMg3L2jGhthiFZBF64wuoL98GwMjP/z53JdcuRee82aw9e5cBdhSqNWrLxzQbUeK4RpaX9kO6s7maLrS6Rw8cCWeWXiM7KnunT3HjdRl3K8tU0aVKFqipBeFgM9/KaQYV9ezeOTe/Aa3VNMVYyCA2/T2B8FkJjSLUKRhiIdHav3ErLn0MfxdfVlorqLG5HxhGWChb2dVj8nhsjrVWAEb3GdGN+q/KU02cQeieZJHU5OvR24ztn0xc84Qju3rhPmKKiagN7Gr/s34ySJEmSpL+ZSgjxXHclSC+Gkp7MlciH3M9UUb6CJY0rlyvd1WeA9Gg2/HGPZAsTHOrVoIu9IaDgu2Ub7X5/gGHrztz5wDHnMX2lpSfmdgxBD9VUr2FDHdPCf/o9OfY+l+7pMLOxplkl41KeIGRx/kQAp9NNqGJXid5NrDAHdLfO0fqTS/hra7JuRW88Cr+DJYdCUmw8gdGpJAsttrbWNLI1Kj4eJYuIsBhuZBhQo1pFapvl3QzD/ahYrsbpMLSypoX9c7RXITIfxnP5dgqpWlMa1bLC5olfpn3G8nV3+eD9nSxOqMHqJb0Yb1HwxEaQEhdP0L1UUtSG2NtVwMEsjcO7TjJ1920qDRnKiX5WeUunJ8ThczsVxdyCFtXMebL5FeKi7hMQp2BdpSJNrIv4ad3SUlJZ9fVG3vQz5Z1ZI1nsKDN1SZIk6d9FJur/Ruk38XjrABuSwLRWQ74ZXBOblGhWbfNh/wMVrYcP5+wQ6xI/qvHVy2LnDxsYcjIdYVSRNz1a07d8Buf/vMB832TUddriM7c1jeTnQ0VQuLHPmxbr7+Pyxii8u5T86rY+OYVYA1MqvcgzkRdAib/CgHeOcayWM5dmNsNBtr8kSZL0LyMT9X8lPYF/HKDnL+HcKfDtUYtazdj8sRM9y5f+6SSvQmZEAIPnnWZfvPLY3eTqchV55//68XVz+fPxxUqP4oNPdvO9UWsufNE6+8ec/rEUruzYQattmfzn06F80/AlXLGXJEmSpFdMJur/WoKEqDvs9YvmemIWOo0h9tXsGdi6Enb/0K8QKynxHPWJ5Py9NJL1KspbV8C9TU3aWv2jM86/VfK9u5y+p8axUSVq/KNzWz3hoXcI1lvgXN8Cs1cdjiRJkiS9BDJRlyRJkiRJkqQySN4tIEmSJEmSJEllkEzUJUmSJEmSJKkMkom6JEmSJEmSJJVBMlGXJEmSJEmSpDJIJuqSJEmSJEmSVAbJRF2SJEmSJEmSyiCZqEuSJEmSJElSGSQTdUmSJEmSJEkqg2SiLkmSJEmSJEllkEzUJUmSJEmSJKkMkom6JEmSJEmSJJVBMlGXJEmSJEmSpDJIJuqSJEmSJEmSVAZpX3UA/5t0+P7yGb8FZCIKfV+FYZPRTHe8xPw/yuP58XAcX0hLpXJu1RfsN3uN2SMbvogNlmmp51bxxX4z5s8eCYmnWfHVMSpNnM6gOsmcXvEVxypN5JNBdV51mGWIQsCpC6y/pVCnTUsmOxq9pHVKKovoBKhkafCSy3k2uogQ5hy/T2bl2nzVzS7v9eSEVLA0wayU29XfOcBXn3zPkbAsanss5afXHdG8mJDzJEdHQ6VKpY7xxdLht2E2mx5258P/uGItruE1bzV/PTSl7eufMLxBgUlPf5NdX6/gZEJ1+n44BbcKgvA9i1l2LAalsM1r6zJwxmQ6Wvwd+1K0x+aiJ+i5uetrfr7TkflTXF5NbC/0OFMyj/pi9nHpj/KefDzcsQwkJYn5jg8V/95jRXI00VSiktmra5fSyu3jr306kob/gHj/SeQV9VdCz8Oo64SEhBASEsK187v46buV7L5wLe+161EPSfbfzpIVB7mpe1HlZhJ21pv9vvde1AbLtMyws3jv9wVASfZh65JVHA7XgZKMz9YlrDoc/oojLGsUQnwC+WaPH1tvZb3EdYqXGBbMtNmb6XsgHt1LLKc0dFHh/LDXj2/P3s9+ITWWdWt20mRBAMH60m41Be+PPfn8cBqOLk60rWeL6kUFDIBC5MbRNO/3A9df2HzyvDIJ9l7Kt1sukCgA3S0O/vQNixfNZfa6i2QWWFp3dSNfzFrE4m83cyFBAHrunljLdyt2cu5aSN7c+ehfJPG6QlP4v13+uehJem7/uZolWy7+rTHlSnvhx5niFOyLafhvX8KKgzcpE10z//HhbzxWKJEbGd28Hz/kDNC/v12eT5r/dr778QCh/5B4/0nkec8rYUSnGdvolPNX5on/0rDbAfrN285iZ8O8pR78/NULLteSEasDGfGCt1pWWY5YTeD/ys6+EGra93Tj11aCSrVKesW6NOsUR0/A8UusuJpCA8eXWU7pGDg0YdW0mugsbADIjAhm/qEo7tjbFbNmEZQEIiMfUrnvDL79ohsvfg8VEm6EEJVR1j9BUlPToRph3jvw+aI97fOmQx1XvHZzy8aO8g8eX0Nl24s5Xt/j/mq7RZHkXJTfP6Uv/r2UhBuERGUga0UqSF5RL/N0RB1cwBv93ejYqTees7y4mprv7cxwDn3zFkO6dsSpUx88P/sN/8SnbSuRHdOc6Db7RM7/XXjtx2N4z59IfzdnXHt7MMsrmLzN6+9y/Pv/Mqq3G84u3Rg6ZQHeoekAKDFbmOzcnwUXHl330vkuYpDTBNZHKhDnxRQXTxZvmM+4Xu5091zGpYzi4o3Da4oLnos3MH9cL9y7e7LsUka+qgji+2FOjF5xjewLl3pCfhpNO6cpbLufc+Us8yxf9nbj/T2JJO6YhlO32c9c44k7puEyeikHts5kdHcXXLuP4L2fzhCTd3FOT/SZVXw8fgCdO7ang1tfPGduJjAZIIU/Z3bFacJ6IvNdzMv8ax59XafiFVPIFT59NGdWfcz4AZ3p2L4Dbn09mbk5kOS8NiumnQqREX2LOUt/p97ElRiNXU3tTw7yhW9S3hWrxPMn6DDdi+HbA3h/5lrMxm1gxNFEQnwDWeTtx5awnKvWShJ7t+yj8RsrMfZcT4cVgWzw2kfb6dt5z0cHiALr6Dn82w5az9jD52dDmT7/N2zGrsBiihfjD93P2SdQEu/w9RIvar3+EwYjV2D+5m90WR1MUIZC2NGj/Od0MnoUbhw7QodFl7msL105xcf/pNSIYN6auwk7zxUYjF5J5f/bxeQ/Y/O2qYsK5wfvy3x79j76mKtMXHWdCAV00cF4frqfxWEKoBDpe4Eh03+h/OgVWE7ZxjCviMf6RB6dH98M7cfiS5nE7JyGU4dp7Eik+LFd4rGvELVxMh4/B5MRupaxzp6sCdMDKQTvnMekQZ1xdnan3/hZbHr65EHR/T5n3Lz2I8e85zOxvxvOrr3xmOVFcFEd9Qka7HoNoGWENzt88l1T1wWyfXcU7gNcMH2WzRUmcQfTXEaz9MBWZo7ujotrd0a89xNn8sbmU+ahlGB2zpvEoM7OOLv3Y/ysTXn1nbDnfdxc32F3Qr5ykv9gemd3PthbcC5SiLu4juljetLJtTujP91GaL5pDvhb58mclUp/nEncwTSX1/jxmDfzJ/bHzdmV3h6z8Cq04Z/WFwFdFAcXvEF/t4506u3JLK+rPB7CIb55awhdOzrRqY8nn/3mTyJAyp/M7OrEhPWR+W6ByuSveX1xnepVSAygjz7Dqo/HM6BzR9p3cKOv50w2ByYXumxBKcE7mTdpEJ2dnXHvN55Zm3LiKFW959RK1EYme/xMcEYoa8c647kmLOedotvlqXVSUClie+p+AnFeU3DxXMyG+ePo5d4dz2WXChbIjV8n09lpMPNOxucG+/Q+9LR8QQJkol7mKbFb+HD6GSp09WBc78oELh3DkM/PZr+pD2ejhyuDlwRj182DN0a1Q+ydhlu/r/AttJPriA31xT8sIef/F/H+zIMZ5yvQZawHPaz9+G7MYGafyQT0BH83igFfBVCpuyeTx/eggu9ChvX/jDOZQFYMIb4BRCQ9usteSYokwPca0ZkCJes+1y9sYfbnx7HrO4qeLg2opi4mXiWL+9cvsGX25xy368uoni40qGbwKHxtHepZRbL79z+JVgAlhj9/38mFc7+z90z2CYTOfw+bT6mp0dQcXWwovv5hPCtdbCgX98xm3Ex/ag+fwsQuxvw5vQe9PjtDKpBxfg59enzEEY0ToydNwbOzNQE/eND/oyOkY0rLprbc2LyW7eG590Gkc2rjak4aNqBNxYJDLoPzc/rQ46MjaJxGM2mKJ52tA/jBoz8fHUkvQTs9SUm8yZS5fzD7dAxJ1lXo09ictFuhzFq0m6mXUlEAXVIivrdi2PX7ab4JSSMlXYWtrQlx0bH43rpPSEkYP/YAACAASURBVGJ2sum38w9G/h7GlQwT2jWxQRt4ljd3RnDx1n1uJAtAPLFOXHQsPjdvs2jFcbwyrHCta4ruQQy//HKalfcUUNLZ/sshPj4TS7ptNYZ3qE5dJZGjB0/w/okUdDod6frsfqXodKRm6NGVppwSxV+APpovlx5jeVAalRvUZkRrW8zi7rBy1UE+u5Kd2Ivkh1wOu4/P3TQQCmmZSnaCIPSkZejI1EN66EUGfXOBHREKDs1q0FQdz/ZtBxjsFU16wTLV1en93w/oW1uLtdMbfD7bk9bGxYyVZxr7aqw7TmBqN3u0du68NWsybjaCoKUDcR25nBC77oz16IdDzEYmdurFnHOFZ9ZF9/ucceP9GR4zzlOhy1g8eljj990YBs8+U+j2nkZTpT8DW0XivcMn7/YXXcB2dsd0Zqj7C7i7XhdL6MU9zB43E//aw5kysQvGf06nR6/POJNK4fOQXQhLB7oycnkIdt3H4tHPgZiNE+nUaw7nUqF8myZYBq7nlz2PLvcnHFjPussWNG7z+FyU6beQAd3e4veUFgwZ04fqAXN4f30keXdNFde2L3iehOc8zuhiCb3ozWceMzhfoQtjPXpg7fcdYwbP5skpqrC+qAEUYrd8yPQzFejqMY7elQNZOmYIn5/NzAlhIx6ug1kSbEc3jzcY1U6wd5ob/b7yJcO0JU1tb7B57XYeTbmn2Lj6JIYN2jzZ/hnnmdOnBx8d0eA0ehJTPDtjHfADHv0/4sgTg7NA1wlaykDXkSwPsaP7WA/6OcSwcWInes05R2op6j2vVqw7MmFqN+y1dri/NYvJbjbFtkuRdVIw8Gc9dha1nyhk3b/OhS2z+fy4HX1H9cSlQbV8hemJ2D6ZvlMOYDnuC951sSq2DxWaLxgU3In/YUJ65TKOvy3qGDqId09lPPZ67MqewsiguZjpm/t6ujj0n+rC2Hlh9nqn3hUOxs3FTJ9H6+kjfhQ9ytuIUdsSCikpVqzsaSxsPXfl/N9IGLSaLfyzct5O2ycm2BuJ9vOvCSFSxLaRlsKi5zJxK+d93U1vsWThFuH7UAj97aXCvVxNMeVI+uP7Yewsvg7VCf295aKroaFwXnhD6HLfLy5e/T2xvKuhMHReKG7oRKGSdrwmKlkPE5sShBAPt4gRtg1FmxaWov57p0WG0ImrX7YTZs5fi+u67PoztvXMLid/vPrbYql7OVFzypFCy4hd2VMYGbYSsy7nxqkTN5d2FubWQ8VvcTpxa8t7Yujk1SI4L8Z0cXBSVWGcG3eSt3jd3kR0XHg9e99T9os3qlmK3iujhL5gYbpbYst7Q8Xk1cHi0eYOiklVjXPqrrh2KkgvAry2CsPhy4TVXH9xLSs7/usHdgurEcuE4UfnhZ9OiNjDu4XR8GVCNXabmBGQIG6E3hdhuizhtWSVUA//UbjvSxIi67Z4e9pywYi1YsSpFKEXQujjQ8SoScsFw38UA45nCiEKrCMyxZZvVgrV8GXCZnGwuKsXQmRFiff+u1wwYo0YfzFLCH2KOHcmQCzcESwupAkh9Gni0OpfhXb4cuGwPkpkCJ04uW6j0A7/UTTZFC2yd7sU5ZQo/gJSroi+o5cJ9YTd4suABBGv14twHz8xb0+Q8A7P7utpZw9m1+XnfkIIITKunhQOI5cJg/f+Ehd0QgiRKbYvXS3Uw38ULTfHiHQhhP5+kOg9bplQv3FY7EorrNkixHfu5UStt/4U6aL4sfLsYz9L+M9uJco1/VT4ZAkhkr3F61WMRPNPzou8cHShYknn8sKy/1oR/WRHLbbfZ89XrcTsRx1V7JtgL4zazy8kHiGESBGbh5kLQ5dF4qZOCJG+X7xhbyw6LrwuQr91E2YNPhRnM7Jjv/BxU1HVc6eI3TNB2BllzzFCZIizHzgKrdpAGJuYCJMC/6yGbBBJhRUbu1L0NDIUrWZdFnkj/OZS0dncWgz9La7QeSjZ+3VRxai5+OT8o8bThS4Rnctbiv5ro4VexIktI22F5YB1OXX3QPw2rKKwGbFZxIn8c1GK2DPBXhi3mSMCcqtJd1UscC4nDF2/EUK8mnnyuY4zsStFTyMD0Wq2v3g0RU0Q9kbtxfxrhQVYoC/mznHNZ4pHIRwS/6mePQcKkSFOvesgjJvPFI9C0IuIH3uI8jajxLYEIZK8Xxf2Jh3FwuvZ5aXsf0NUs+wtVkY90ZGF7tYW8d7QyWL1o44s0g9OElWNncXCG7rHjw+PHSuShffrVYRR80/Eo26gE6FLOovylv3F2mj9M9X7E7XiP1u0KtdUfJpdKcW0S/F1UlDJYytuP7PEveVdhaFhTn3lyO7jHmL19rdEM8saYvDKoLy5pbg+VFi+ID0i71Ev41QWTWnlmHujpgYbmwqoUpMAhahzFwnTR+E11Z0jud88EymE6xKw9r2ObmjrYr6EoMKyUXPq5S6ktaGSlQqftHTAGNeRw6g0choNq/1I+07udO05gKGTeuNgDsrDEgSvtsLBsUrOkytKEO/gaoAaKwdHqjzlcRdmnXrhovqIP8+mM8jgGBcsuzB7yCX+s/ckYZnVOHTkKg169qGWBhIK30SJaGp3pkeDR/VezbUjdVM3c/GKnlHDF7GtTyQX//Ri3bVQrl/14+QfD1AqZZEFYNaVMQMq0Xe7F9ffmU7Vw1vYm+LOVwMrPfkRlqYmwxdto0/kRf70Wse10Otc9TvJHw8UKmXlfmmyqHYqKJOzIXFkoaZd+3o4aLPjr+tUh/brIzkQeY+/UmBIztIGderyZkMLaqoBdDz2dbbUBIIfCFSainRrZpIdu2V1utdWs/lS4c8rekRN/XqVsVEDmFPdWgX3FDJ0gNqEti2qcO/QFb5d7M+5Gw+4maIgUJGVpTzlSUilKKc08RtXppujIfsCI/nki1+ZbVKe5vXt6efSBOeqJbwJWp/A5chMFJUWi6z7/HY0FkQa5UxVKHGxXLqn0L9mUR9mFjdWrhER8XxjX3fzIpcfVMetRzOMc1/U1KRn90Z89OMFArPG0fmx3dVQs7h+D6gsG9H8UUfFppIVKp+0ktVbHjXVBg6kzWc/scPnC9q3vMx273i6z+uKqcr7iaVVlfoyd+UbNCwwZ6htm1HuaUVoatO5RwPyRng1VzrWTWXzxStkjqjL4/OQjpsXL/Oguhs9mhk/2kTNnnRv9BE/Xggka1xneo/ug6mHF94xrzFes5dtRwzpvaY3VkDedXb9LXz8HmDv5JozNgFNXbq51+PzE/Cq5snnOs64AypLGjWvx6MpqhJWKh/S0ks6mlVYNG3FoxBssKmgIjUpCZQozl0MQx/lxVT3IzwKIRxdgjW+13UM7TqGAZX6st3rOu9Mr8rhLXtJcf+KgZWeHGeamsNZtK0PkRf/xGvdNUKvX8Xv5B88UCqRVdT31HU3uXj5AdXdevCoG2io2bM7jT76kQuBWYx7hnovUa08rV1KUietH58BStwnxE02FrOfvQC1lQOOBTqgSNjNex4PeWg2kHd7O+bMLSXoQy4UyBek/GSiXsapDAwo/BMgQXp6BpRvQv/Xx1D/sd6tpnyjaiW4r0mF1uDxratU2dsGNbYDVnDedxBbNu3iwJ8H+XbyMj6fPZSVR3/jNcOc5fLNw0Kn57GHXqgMMDDIG5UljFeFgYHB0594YdGFXk5JLD7mg5/BWdLbz6Jfl3J8tegUJ2/acNi3Nj0XOzz3YFcZGWOcvwI1GtQo6BWFuKMzGTByIX6GjrRo1oAGTVrg2vQk56Nzq8OYjmMGU33t73gFv4njlv3oui+lr00hLaLEcXTWAEYu9MPQsQXNGjSgSQtXmp48T3Re5RbVTgW3p6DTCwQqDLX5ytOqMVCBUBSy9I/W05qZUFhY2ZsSCAFCReGPvyuGsWFuO6oxyC1DZO/zkq938G5QBqYVbHFp0Yi+aeEsu5SERq165qedPK2cUsWvtuKtd/pjvTeAdRciOHv7IRd8H3LB9zredwdyZqht8dsQetJ1AoSeKxcDWOKf87qJNc3MTCmnKy55KW6sVCXz8HOO/UwdOpUWQ8P8L6owNNCCXseT+YpC3NFZxfR7UGkLzFeq0j27RlN9IANbz2TF7z58xg68H/bga3dTOP7ksipje1p26/VsXyZVGWH8+ABHowZFn9tTHp+HMnU6VFpDHq8uQ7KrK7u2zLqNYYDVELbvvktv7TaOmvdjc7fHb3FA6NDpQKPNf+hVYWxsnFPWq5knn+844wsqLY9PUTnjuMRn3dn7U3gI6WSH0J/Xx9R/fG5Xl6dRNTUYd2TM4Oqs/d2L4Dcd2bJfR/elfQud25S4o8waMJKFfoY4tmhGgwZNaOHalJP5O3KhMtHpVGgfHzSoDA3QokeXxQs/Pj21XUpSJwWVODa/4vczN7aCHVAxo9MXX1N11dt8/N4Wuv42iirqkvShCwXyBSk/maj/Y2moWr8O5skhmLZ/jfGNc5oy3Y9N3x1E18Lk+b6AoDzg/Ob1BNiPYeLnvXjzc8i8tYKBLf+Pjfvv89pQAwxEKsn57vN9GBbBg6dmRCWJtwTfOlNXpEeP1ry77lc2lIug5Thnyjc3xsnsF/Z+reKsXXc+fgEPcdWH++MXp9DCVg0oxF3y5YZBfSbXjebXsYvxb7YY/31TqakFSGDLiAUIIfLmecO2YxjmsIJ9W9cSdERLr596YVVIOcqdX5m72J9mi/3ZN7Vm9oBM2MKIBQIhnu3aMgBqIxrYm6EJSOLy1SgSO9XEAki8epfLOtBWqkBT80eToVbz9MRYbWZFg4oqDsXc57BfKhOcTSA+nH2hekRJetdTNqy/F8bm4AywcGDdoq4MNtHz18bbLLsE6pzELje/K1EVPKWc0sSvj7vL1kvRRFjX59evu2Dx8AGH9x5j5O5o/ALvcnuwLZWfGkBOsOry1KmoQRWlxmlwf7xcy6HOimXT3ghiLWzoUb24w3RxY8Wc6qUY+/lzZm2t+tQxisTn4j2UdtVzlk/k/IVgqNmfugWHkHKHX+cW3+9fGHU1Bgxqw6crtrEucz9pPb/F7bm/RZqPPhx/vziUFraoASXuEr43DKg/2aGQg6KWWvXrYBTpw8V7Cu2q59Ru4nmyq6tu9jrGLowZbEefXRtYpz+JzaBduJkU3FRNGjqYcOeyD3cVZ2qoAZIIDLyV80XvsjZPvpzjzDOdv2mqUr+OOckhprR/bTyPQtjEdwd1tDBRA4a0HTMMhxX72Lo2iCPaXvzUq9AZlzu/zmWxfzMW++9janZHJmHLCBYIUfR8o61F/TpGRPpc5J7Sjkfd4ALB1KR/Xe3z1fuzVEqJ6qSAksZWkv28+ZRdsO7C6/95A9cGPvwx4EM+8HJnw/DKLzdX+R8g6+cfzKznJMbXDWKxx2R+PHSZ4MCjrJzqwZvzdxOufeqHviWj1hJ9+BveeuNtlh0O4MbNIM4cOMH1jOo0amSJ2rIRDaslcGDZIg4EXOPyvkVMXnjsiWcfv/h41VTu2YMmQWtY7duQTp2sURu3p3P7DPZs+AOLbn1oYVj8VoojEvfx2fh57LoYwIUdXzLu0wNYjZjMkEpGlDPWkhl9lcuh94m7G8j+RRP4ZGc8IjODjNyJXtuUUcMb4/fDVxw07sOoglfWchmUw1ibSfTVy4Tej+Nu4H4WTfiEnfGCzIyMUiRAGpzcHWllJIg8fpTeKy6wYNtR+qwIJhIj3Ho2wumx40QRBwdtZcZ3ssFMpOH10+90XrQPl0+Ps6tkD0d4KpWxIeU1IJLusGybD1//eogJh7Kfl56SkYVAhamxFhUKt4OusnD/LUJKc0m/FPGrSGDL5jN8uuYww1ZfZMXZcA7eSCYDFZXtrbAt7PhnbICJCvQP7rB6tz+77xnRv2N1KpKJ98b9TPLyZdayQ7yx6S9mHIkhswSX04obK88+llSYmpqgRPtx5OhlIoz7M2mMHSfnjOWjDSfxD/wLr8/H8P4OLX3eHFHIR/MGJev3L4yaagMG0TZiDZ9tyKDnsE4UzHlzicxorp49xalTBf6dPkvw/ad0HJHIvs/GM2/XRQIu7ODLcZ9ywGoEk4cUcnsaYN1/EmPsTjJn7EdsOOlP4F9efD7mfXZo+/DmiFo5VzSzk8Wapxbw9Sl7hoxqX8hjNi3oO20itf/6knGfbuGvAF/2LZ7AjN9j88Z6WZsnX/xxpkBfLPa8w4yek8ZTN2gxHpN/5NDlYAKPrmSqx5vM3x1ObgjapqMY3tiPH746iHGfUTx9yjVGmxnN1cuh3I+7S+D+RUz4ZCfxIpOMIjuyNf0njcHu5BzGfrSBk/6B/OX1OWPe34G2z5uMqKXheepdZWqKiRKN35GjXC62UkpWJ48raWwl2c+iWXafw8LRara9/yE7opWXm6v8D5CJ+j+ZqStfem/m7VqXmT+sHU1aDWKunwMfbt3Me42f96qyBX0W/sbcNuF8O7wtjo5tGbEkmq4/bGNuJ2MwdGb6is/oGLea0e1a0uPDkzSe8X90KGryf0Hxamr2onsjPVk1OuJaQwOUp5N7a7SiMl36tOUF5OmobboxqO4x3u3aBrdJm1CGrsJ7SV+s1JUZu+A7xph649nUHvvGA5jr25Kv5g/ELCKIoLxnY2moP3IEbdISsBow+skra7nlVB7Lgu/GYOrtSVN7exoPmItvy6+YP9CMiKCgwh+1VQzDmi3ZOq0F3Wx0nDt6geleVzmbbk6fYT3Y2MPqGW4L0tB8YHfW96tGXW0KfwXFYdTahZlN1YAaTSlnD7V1PT7tb0dFUvhz3198fOQhTn3q01AjiLkZTYhejWPzWjQ1hoTrQXyy+Ro+RZ0BvsD41daOLJ/aAjfLDE4dPs876/7i+6B07Jq0YvXwaoUmi9oq1elf3QBSo1mx+RwbbinYdXRl/UB7KqfeY9W2s8w5m4BBdUeWT2lO45I0QHFj5ZnHkoZqvUbRu/wJPu4zmK/PGdNj8R42jrfk0Iw+tGnVnbe3w+AV+1j7WiG3zpS437846qoDGNw+i4dWfRjW0fipy4k725jq7oKLS8F/3fjk0FMe46G2oduguhx7tytt3CaxSRnKKu8l9C3sIiyARQ8W79nIeMtDzOjThlbd32Y7g1mxby2v5bvNQNt0FMMbpJHiOIzRLQufiUw7fsHODeMot+tturR2YeKvavoOavToSn5Zmydf+HGmYF8s/jl8pq5f4r35bWpdns+wdk1oNWgufg4fsnXze3lXk9HUZ+SINqQlWDFgtNtTTuzUVB67gO/GmOLt2RR7+8YMmOtLy6/mM9AsgqBiOrJFj8Xs2Tgey0Mz6NOmFd2zBw371r5Gbjcobb1rqvViVO/ynPi4D4O/Pvdi6qRgGSWMrST7WSS1Df2/nM8g/Wbe+2jXS85V/v1UolSfr0vSv9eDn3tRbZY9XjdX0fvp+UGxlIhldG+ynFYHfVnQ7kWcPjxrAJlE3o4jPE1L1WrW1Czs49Ai10/h0B9BXNCb4OBYh8F1y6FWUlk+bz1TA42Z8OFYVrUs7SQrSIqJxS8OqtaoSM1yT17Zz0iIw+duJqY2FWhc0eDZryo8T/z6DG5FxBGRBpYVrWlka1T0fYJZqVy5lUCikTlNqpljlhOsLjkRv9sppBub07S6Oeby0sir9+BnelWbhb3XTVY9zwCXyhiFiGXdabK8FQd9F/AqplxJehnkqYwkvWiZ6aQq8Zz+9mcuNRzDktav6IihNqRa9cpUK37Jp6yvIeZKADPPZ6CtFM7/da6CWfxt1lxRUJWzxamkjy4olApzWxs6FvHdTCNLazpYPkcRzxO/xohateyoVdKyDExo6PDkNTytmQWtHC1KFb4kSSWTmZ6KEn+ab3++RMMxS3hVU64kvQwyUZekAlRqAwwNtahL+QV0nf8XtHOax5Vyrfhw11Qa/WOfN2XMsFEdOXb/NOtvhfP1pnAADMxteP21Doy1Kuvf0P+nxy+9FCo1BoaGaEs7wKUyRof/F+1wmneFcq0+ZNfURvIRf9K/irz1RZJeNCWJyCs3SK3UkPo2/4ZLOwoJsQmExmWiNyxHXXsLKvyjfjXunx6/JElFUZIiuXIjlUoN6/OvmHIlKR+ZqEuSJEmSJElSGSS/2iRJkiRJkiRJZZBM1CVJkiRJkiSpDJKJuiRJkiRJkiSVQTJRlyRJkiRJkqQySCbqr1Qy0dHP+XvsZdrz719ydDTZW0jl3KoZzNkajK6U20o9t4oZszc/VzxP0N/hwJfj6NPZje4T1xCcmf/vH9mycgazN195sWW+LPqb7Jo/g+Un4191JHketX9O+83ZSnDpOwCrZsxm85Vn2cCz9OFETq+YwZc7bpQmun+fUtV3EZKjyW2KlzKWy4zsua5szxvFjIuC86L+74usoOSEVEo6gnURIXy24TTTD90t2Qr6B/y25Qzv/xrE2af8CO7zUwg4dY4PNpxlRXD+X3HNIjoh62+M4zm96Pngf4hM1F8VJZKNo5vT74frpU48y7Tn3j+FyI2jad7vB67rANLw376EFQdvlrq+MsPO4r3ft5RrFy7F+2M8Pz9MmqMLTm3rYbon/981SP7Lm/2+915omS+N/jZ/rl7Closv4ffgn1nB9oc0/+0sWXGQm6XvAJz13o/vvRJmDc/ah5VkfLYuYdXh8FIG+C/zrPVdBCVyI6Ob9+OHnM7wMsZy2ZFJ2NkyPG+UYFwUnBdtX8Uj61NjWbdmJ00WBJT4REEXFc4Pe/349uz9kq2gT2DvH5dZvPcGl9Nf1gP0FEJ8Avlmjx9bb2Un5olhwUybvZm+B+Kz2+BvieM5vcD54H+N/MGjV0VJ4EZIFBl1XnUgL8lz759Cwo0Qol5gBVmOWE3giBe2OUAhITKSh5X7MuPbL+hmpHDn+1n5/gbe7M2EF1nk/4wX3/5YjmD1s3SAf/sYfdmetb6LoCTcICQqg9ymePFjuSyxZMTqQMrs7hU7LgrOi39ncI9kRgQz/1AUd+ztXk0AL42egOOXWHE1hQaOrzqWZ/AC54P/NfKK+qugRLFxsgc/B2cQunYszp5rCNMDKcHsnDeJQZ2dcXbvx/hZm/Av8uJmKiF7FjJ1aDdcnN3oO34226+m5L2bEryTeZMG0dnZGfd+45m1yZ/czSXumIbLuJ84setLxvfphEvnwby96iIJ8RdZ894wunR0oafHXPZF5Dv7zQzn0DdvMaRrR5w69cHzs98Kj+9p+0cKwTvnMWlQZ5yd3ek3fhabCt8AURsn4/FzMBmhaxnr7MmasJw4dFEcXPAG/d060qm3J7O8rpKab83M8EN889YQunZ0olMfTz777fF9duo2O/uPOC+muHiyeMN8xvVyp7vnMi7l/1TxUSU+pU10+H0zlH6LL5EZs5NpTu0ZNX5Avr87MG1HBDumOdFt9olHLRayh4VTh9LNxRm3vuOZvf0qeS1W0vrNpY/mzKqPGT+gMx3bd8CtryczNwfmfMybyI5pLrz24zG850+kv5szrr09mOUV/Ki+lDgurpvOmJ6dcO0+mk+3hVJYFeS2ScyWyTj3X8CFzNzXdPguGoTThPW5AXH3+Pf8d1Rv3Jxd6DZ0Cgu8Q3n0SWwm4Ye+4a0hXeno1Ik+np/x27O2PzqiDi7gjf5udOzUG89ZXlzN1wGKan8SdzDNqRuzT2QW3/5P68PP2EZFxkMx/aHI+SC7fcf9dIJdX46nTycXOg9+m1UXE4i/uIb3hnWho0tPPObuI3sIP+vyxbd34o5puLz2I8e85zOxvxvOrr3xmOVFcG575K/v7L0tYr7SE31mFR+PH0Dnju3p4NYXz5mbCUwGJWojkz1+JjgjlLVjnfFcE/b4WC5hXRU1FvR3j/P9f0fR280Zl25DmbLAm9AibiEorl2V+EusnzGWnp1c6DpiOhuPr2WSywTWRyooMVuY7NyfBY8qFp3vIgY5Zb+fHW/uvJEd++ilB9g6czTdXVzpPuI9fjoTg5JXzc8+lxc7Tlxe48dj3syf2B83Z1d6e8zCKzi1iLn9UR95fF7swLQdiRQ998fhNcUFz8UbmD+uF+7dPVlW2GRc5HxXYNGYq0xcdZ0IBXTRwXh+up/FYQqgEOl7gSHTf6H86BVYTtnGMK8IIpVCNpLdkiVcXnDX9y/6vLMGkzGrqPnZUdZFPvq8QR8bzueLt1LVcwXG49bT+psLHIhV8taNueLD6E82YD32R7SjV1L5/3Yx9XjcY8e23HjCjh7lP6eT0aNw49gROiy6zOW8Nig6jifqqZh+X1Q/ifOagovnYjbMH0cv9+54LvyO991ceWd3Qr4SkvljemfcP9j75HyQGsKehVMZ2s0FZ7e+jJ+9nXzpS7Fj7H+JTNRfBbU1HSdMpZu9Fjv3t5g12Q0bEcTSga6MXB6CXfexePRzIGbjRDr1msO5J0croOfm6tF0GraUYPueeE4YiEPkasZ0f5Ot9xR0QUsZ6DqS5SF2dB/rQT+HGDZO7ESvOedIBXSxoVzc+SljP/Ojel9PhjW8x69TBuHaZSKb9R0YOaYzxqfnMmZaThKmD2ejhyuDlwRj182DN0a1Q+ydhlu/r/AtOKcWtn8aHUFLB+I6cjkhdt0Z69EPh5iNTOzUizlP7KAa644TmNrNHq2dO2/NmoybjQZQiN3yIdP/n73zjq/x+h/4+97ce3OTyNSI0KgZe1MqVhSJvWdIKEWNjm+HqiJUS62iNUp10VpRJfaoGrUS2SqIGLFCRIzIuvd+fn8kkb3QL9/+nvfr5fWSe89zzud81nOe85xz7tHStPceRueyESz26sP0Y6kZIq7Bu3VvFkU608H7TQY1E7ZPaEu32cGkZPQ5OOwSAKa025wPWI/v9IM4dx2EZ6uauOT+tUpDYTZRU6HzO3zYtTIahxa8OX0ab3q/m+1vX3yamBMXFUzYpfTEZYxexeA2/VgcWR5PnxH0dI1hlVdHRm24WTL9ApDCyRld8Ji4H7MWgxk91od2DuF8492difuTAQNxUYH4T/Vmg418YwAAIABJREFU0snSvD7EGw+HUBZ69cb3aCqQSujcHnQY/xuJDfvg1aUC4TM+4OeYgl9Lpt06R3D4FR48frNq4kFMOMFnY9P7F7mQQT1mE+7UEZ8xw/EoHczcft2ZejQVMHJ5jTetey8i0rkD3m8OoplsZ0LbbszO60AF2B9Mcev56OOjlG7vzbDOZYlY7EWf6ceKZX8McUQFh3EpwVS0/fPzYUpmo6LkKdQfCvU9Htv390+HMDW0Al19+lHr5i+M7dWa10euw/jaQLza6flrphcTfr7xBOWLtrchLopA/6l4TzpJ6deH4O3hQOhCL3r7Hs2Inyx9F5WvUk7OoIvHRPabtWDw6LH4tHMg/Btvuk/cT6pDS0aM60B5jTPu46cxpq1jjlgurq4KjAVjJAsH9WB2uBMdfcYw3KM0wXP70X3qUbKG0sW3K6lhzOvRnvFbDLQcPpYhdS7xpdcHbAg4S2yqQNotzgWHcyVLsZgexBAenPE9hmx5I132bb7DmBJWmf5jR/K6/g8+9ujE1KOPsuxQglxerDgJ9Geq9yROln6dId4eOIQuxKu3L0cN+eX2nLGbMy+m58FCc78pjdvnA1jvO52Dzl0Z5NmKmnmScVH5LhdiIinVlP4wI0aSUgykGiE5KpBeCwLYfMWEa/1XqKe+y6aNu+jtF0t+z2XFLm+8zuyfo0lyKUfz0iZizp5hwk9nuGwCUmOZMW8300/GY3R2odMrKs6cCKDv/EBOpoLpwQXeW3SCdRcNVK5flf4NbDHdvMayVX+x+m7eZSwmg4Fkozz+/6MUY9YSpMLkyE0Rfl+4n5hIu32egPW+TD/oTNdBnrRq2J66dhH8/NM27mS2kbCLn38MwbZO05z5wBjNqsFt6Lc4kvKePozo6UrMKi86jtrATVMxfPT/G6LwfEgLE9/GFlLv0yBJE5GH/m9IOfMGMvlk0uMihqhF0s7GTrr/ECvG3NenHJMPa5qL6zt/ysPMz+7ukqn9fWThsTvi/0Y5MW8wWbKqM0jUonZiY9ddfog1StwKTzHX1pcpwWnpXyduER8njTj7bJb7GeWj57UUfYUx6c0d+Y+46hvIlKCUxyIYrywTDxtHGbQxocj+yUN/eaOcuTSYfFKyRIqSRe1sxK77DxKbp4NpEubbWCzqfSpBaSIicbLC01y0DaZIcKYIyXvlrQp6cZt7QURS5Mh/XEXfYIpkiWiUK8s8xMZxkGxMEIlb4Sn6Mj7p39xcKu11OnGbe0EMBZioaJsY5cpCd7GoNF7+SM5oL8ffcbLCUy9lfLaISIoc+7CmmLu+I39mGUx2Te0vPguPlVy/houy/v2+MmZVZJb8yXtk9Mv6jD5l6Kuxr4RlmFiSdsiI8ubSfNZZkcRtMqK8XprOCJfMrw1nvhQ3C520XnAxH20Y5epid7GoOFb2J2d+liIH364ierc5IiKSuHGg2Nl6ypKLGTUaosV/0VxZH3xfJOWI/MdVLw2mBEmWea7IMg8bcRy0UfL2MLf9JcNnG8iULAeQvW9VEL3bXCmO/SVuhXjqy4jPlqRi2T+3DxdpI+NVWexuIRXH7i+GPIX7Q9G+l2Hf+lMkK4R9xEnjLD6b7z/W/7yWeqkwZq9IicsXbe90ezQW3ywHkx0jyot581mZBnus78LzVaJcXP++9B2zSiKznFn2jH5Z9G5z5YJBJC3MVxpb1JNPM5wheywXW1cFxsJGGWhnK55LLmbEgkGi/RfJ3PXBGbkwO0X7WeL2EVJe30RmhD+OLIn6yl2sdG4yJ8ogxquLxd2ioozNUqykHHxbqujTv8+ZN9Jl1zWeJiGZ7RmiZXE7a3Ho+6vEP7ZDcXN5MePEXCuNfcMkS10jpLx5c5l11pA3t+chVx4sKven3ZSl7XWiy7B1vhSZ7/KScuawuA5cItr3j0uAQUQkVTYtXiXq/suk0bpbkiwixtunpfOwJaJ+c59sSRJJOrZH7AcsEd300GKVl5QoGTx8iTBglfQ+lChGEUm7cFzqDloi6tF/yPZUkQfH94rjgCWinXhcglJFxHhfVsxaKeoB38uwgFQx3r0pG3YHyaxDsfJQRAwPrsj4d5YKA9fI+5EGEUkTv0Xfibr/MnHf8UBEDHL4xzWi6b9M6q6NTbdBMeTIQ6F+X5SfGOXm0vai07nJ3GxGi18/UMrY9ZAfM27od37tJy85DpB18ZIjH6Qc+1BqmrvKO1nJT+7umir9fRbKseRi+Oj/M5Q16i8EBqIDQ7hToS0e9fWPPzWr6EnH2hNZFhBB2rB2ZF/qZ7obTPBFG5q7N8Mq80M7D6av9wBDOL7j7lChrQdZ1ZlR0bMjtScuIyAijW6AyroODWtkuIDGHntrDRWq18Qyo7yNTSlUaWmAiesnArlkvI7fOHf2Z24MkkQuGxJwCD6PoW+TQjc8GKIDCblTgbYe9ckSqSKeHWszcVkAEWnDaFfkWkYVtvUaU0OXeb0jjqVVPHrwAEzXORF4CeN1P8a57ydLxMsYEhwIPm/APXd1antca5TDLPfn6RIXwyZtixI4C9NdgoMvYtPcnWZZBsNj+no8MHFpwcSS6desIv3nbaRLTCB/+P3I2ajznAk9zO47JpzS0h7ry652A6plXqhxxMleRVBSMsaLQYTeKU+L1q6P6zWr2gH3atM5xJOhbz2Qfk4DmVDLhWXN2+De3pMefUfT2dUa06UTBF4yct1vHO5ZHSTxsoEEh2DOG/rSpBjZSGVbj8ZZDoCjY2lUj4pn/76VclVWqP1zU4wY6J1tLWxR8py9ze0C/cFAuO+4InyvPqDCuk5DskLYHmtNBarXtMy4wAabUirS0jLnhUtavmhUdrVpkOVgODrZowpKyqu9wvIVQPN5bOwSQ+Affvx4NorzZ0I5vPsOJqc00vLUlp3ixGm6rgqKBfStGdjPiYETauGyrDlt3Nvj2aMvozu7Yp2nI0X5WQq1g8OJK9sMt8eNmVGxYztqTt5VHJXmgxmV23lQ87Hbu9C6ZVUerQvk79RB1KAEuby4caKyo3aDamSpywl7VRBJT7BRsejc3wlQY+9ag3IFBWOx8l0RGBMIiUnFpNJgm3abXw/EgSRhYaXCFB/HqZsmOpawfPdyGWXV9rhVt0hfomBniSNAqoFkMXH+0h0SBKwsjZw6coYQhDidOWpJJCT6HqYmTnSq9Yhv94fSe0csgZfvc9cIqEyklHTjfIFy5FO2ML83XSrST1oBantXamQzmn3nwXSx8sbP/xZDh5uxfeN+dJ2/p7M9ZE2zm7gbHMxFm+a4ZyU/7Dyms94DMF1iQVE+Wpybxb+I/1+9fYFJNRhQaXTosn+o0qHVgNGQTyIypGFEi1ab33b6VAwGFRpdjtpQ6bRoMJJZncpcT+6xsVqdX6YUkpNTwKYu3d/wonquV502tV2KXkOVasCg0pBTJBW69A4WcTPOKq/V5n4lmiliMukiducNr+o5B19qG2q7qCH3IRGqgvSXKXIJbVIoBtKMoNVqydviE+jXFM+BaT0YODcUXY2G1K9Zk7oNW1Pv8EliyczKKjS59KVSpbcnBgMGzNBkzwAqPXp9EcczCEi2PwzGrKUy6jI9WH4ymF7r17Jl1x/s+WoMS6b70nfFAVY3SyYFG+p2fwOvnB1EbVMbl2IuwlNpteTrAcWxf97KCrV/rgaKYaNsd9Ui5TFxvEB/KK7vqTDX54lg8g3hJypPofYGUGly2UNVgD4LzVcm4g9Mo8fAuYTqatCwfk1q1m1I63qHORmbvf38Ka6uCooF1GXosfwkwb3Ws3bLLv7Y8xVjlkzHt+8KDvzqQ6Xs+imGn4kIKjMzzLJ31cICixxdz6FYxGCk4EVnKsz1+hw5wMxMDSbj43Xqxc7lxY0TlYac6lKRqa4SU6zcryowFoBi5rsiECPJBgEx8ndgOIvCMj63dKB+KSssDPIU5c2wyOyfWvXYVoKQkmZCgOSrF/lmZ0zGNzpqv2JOOZ2RtKuh9Jj6FwceaXGp7EznDhW5FxyO/20VZiVenFyQHPlQmN+vbla0nwRk5OPsRivVAa8e9vTZtJUbnTVsPGBNt3Ud8jzwGtJvhuSbDp4kl//LUQbqzw1VtqSkoVL1KpjHBBF400SzChmOeO8kAZFQsXvVPIZSl65G5dLxnIm4jLGza7ozpxxhottQokZvoWcVc2KCArlpakZWdQFEUpHuVTVwpSSymvFy9SpYPzyHVfOhDK+TIU1yKGsX7sHQ0DKfgboqR9LVVKpOFfMYggJvYmpWIaP8PU6md5Cq+XhiQff8/EV8mepVrHl4zormQ4eTJeJaFu4x0NCypMFdcpsUiro01SqXJv5MBJeNnXFNNxhHJroxNGo04YNLpl/TtV+YOT+M+vPD2DGuYrosCesZ8KUgUvSNS1OxFq6W1wgJuoHJ7ZX0+h9EEHGx4CkcrVaLPHrIw8fV3+fSlTsZgwUTd06u4+fw8niNnE6nUdMh9SLLezbi3TU7ie9VnSrWDzln1Zyhw+tk6C6Z0LUL2WNoSH7meeb2L/5EcaYE2Xy4ODFwv/jylHIs1B9O9XyGvveEFG7vklFovnpzLW03zCes/nzCdoyjYrozs37Al4hI+iCjQGd4+jg13TnJup/DKe81kumdRjGdVC4u70mjd9ew8/ZQxpbN5pxF+pmWV2rXwOZ6CKeuGmlTOX2Y8Sg0jKjM0NJq0cojHmYplvuXrnCnQMUauRwWSrypIWXUgCmeU8EX0FYfg2tJHeGZxImq4AF1PhQn90cXUceT5busN3cAqG2o8pIZqutqWvTujl9rC9RpcazdfoU4W0c8KphBXLbLi1O+SNRUdCqFjrvoXJuw9z/VcVQbCf0rlN33LWhY354rJ49wOBHKtGxH2IQq2Bpu8lF4OP6oUBeg6MxwKEaqL5BC/T6+1xPeT/W08uqNc5ctrP7RyGHHXmxpa5lHJ6WrVaZ0/BkiLhvpnJ78SDkyEbehUYw++MMzvpf/7/P/r8cvCiorrCxNxIbu50DIFfTdR+PlfJgZQyay+nAYEcf9mO71AZs1XRg1oFLe1/N6d0b61CB0wRh8NwUQeeYov3z8ISujq+LuXpvuo71wPjyDIRNXczgsguN+0/H6YDOaLqMYUKl4L/uzU8pzNMOrnma+9xiW7Q0hMuIAK8Z5M2rWVi5rLIrs3yOH7oz2cubwjCFMXH2YsIjj+E334oPNGrqMGkBekVRYWVliig1l/4EQruS7oTaHhHiOHk7V0/PxHrOMvSGRRBxYwTjvUczaepn8RCwKh5LapFD0uI/0oUboAsb4biIg8gxHf/mYD1dGU9XdveT61Vqg16QSeyaEqNvx3IjYybwRk/n9rpCaklL0HJNtVyaMrMzxz4fx6frjhAfvYP6ISfwWV9CVauxq18IlYRdL5u0i/GwIO+aNYe6fqY+/18TuY8H4N3l7yT7CL0Rz+uguDp1PoULt2tjZeDJ6eFVOz/dmzLK9hERGcGDFOLxHzWLrZQ15e/j87Z/bh9UlslFR8hTuD8/W956EouxdQgrNVy5Y6DWkxp4hJOo28Tci2DlvBJN/v4ukppAioLKywtIUS+j+A4Tkcoan1ZVaE8u+BeN58+0l7Au/QPTpo+w6dJ6UCrWpbZf7Flm0n1l1eouR1U8xy3sivxwNJ3jnAkZ8uJ6bGQNxtV1tarkksGvJPHaFnyVkxzzGzP2zkPGxcG/HVIZ/sYXA8AA2fz6MT3fZM2BMH5xKfAd/BnGSO7cXVb7EuT8fniDfqfVaLFVgvHONVVvD2HrTnO4tK/ASqfiv2clov2CmLdnLm2uPM2n/LVJzy6G2KFn5/JVFmSaueFrDvVNH6bUygLkb9uP17XE+Xvs3gQYzrC11aIE7pyPw3RLExEUHWH5dQAwk5nvykAorvQYVJq6ePsPcnRc59wRPz4X7vc0T+4nuVS/6VTzCl3OOUL7PIJrns6RV7z4SnxqhLBjjy6aASM4c/YWPP1xJdFV33Ms/edv/Wp7vEvn/z6TJ6aW9pJqtVrSVxskfySJJZzfKxG71pby1TnTWzlK30zvyQ3De7UyPSbkoWz7tKQ3KWYtWayXlGvaRmfuuZ2w8TZKzGydKt/rlxVqnE2vnutLpnR8ks7q4FZ5i4TxCtmfu7kk5JO9W1ctrs88/3piTWeZxc9FbZErvxuJiqxONzlZcGveVGbuuFrAZL2//JOmsbJzYTeqXtxadzlqc63aSd37Ib8NWRg2nl0qvarai1VaScX9ckxWeFuI8YnvWhqS0EJna0EIaTg3JlFCit0yR3o1dxFanEZ2tizTuO0N2XTU87k+OzaQWL8uoXcl52s1O4TYpyWbSdPkubvlUejYoJ9ZarViVayh9Zu6T68Yn0W+ShK8aIa9VsBGtVi8OlVvI4JkbZX4ve3Hos0biJC4ffQXI5Lr6LH2lXJBNEztJrTKWorNyloZ935EBdSwL2EwqIsabsv+z3tK4or1YWJaR2t2nyk9T2kqpjM2FYoyTQ/MGS/NK9qLXaMWyTHVpN2aVhDzI7H60bJnSWxq72IpOoxNbl8bSd8YuuVrABrKc9k/O67OSJiFTG4pFw6mP9VuY/fNsJi3S/nl9uFAb5dhMWgx5ivCHwn0vr31TDr0rVfWvyezzhjxlSl6+aHvnZ4+AyXVFn2mP7JtJRQrNV0nhq2TEaxXERqsVvUNlaTF4pmyc30vsHfrImjgRSTstS3tVE1utViqN+yNHLD+JrnLGglHiDs2Twc0rib1eI1rLMlK93RhZ9dhxc1OUXUXSLm2Vyd1qi6OFTqwrtJJR7/WSVx5vFjXKzf2fSe/GFcXewlLK1O4uU3+aIm1LFbSZ1ELKdH5b3n69stiaW4pjTQ95d02EJGb2rsS5vBhxYuEsI7IMK2kBk6WuvqFMDUmTfHN7DnLnQSk89xtvytL2FvLyqF1ScDQWle/yM9MNmTpxhaj7LxH6r5C+R1JFjImyc+3v8rLXEqH/EqH/UrH7YL/8dC297zk3k0qR5R9v4hy0RZbeNaVfcjdc2g9aIurhe8QvRUTEJDeCj0u7MctF1T+9HrNh62T4n/HpG+sTr8m0qatEk1G//cQ/ZOqSX0Xbf5k03hgnaXk2k4oknT0hjb3T61J575S194ojR147Fe73hflJ+mZSi5dHSd4UapC/v2iWa6O55MkHKRe3yKc9G0g5a61orcpJwz4zZV9m8itGjP1/QiXyNC9PFBQUFBQUFAoj9dA71PI4xeiIg3xYpSTvQ+6wspML08r7Ef1d56zNmArFI+0Rf19M4J65NXVdrCmV8QbC8PAeoVcTSdZbU6+CNdZFvJkoafl8MSYTffkuV1O1VHylNBWyb1owpXLp8h2uYkX9V2yKVX9KQjxBN1KxcixNnZe0yvKIfzHKGnUFBQUFBQWFfx9aS2q55l4jDZpStjSuYVvsakpaPl/M9FSu7Ezl/L5T66hYyZmKJajO3M6B1+yeTiSF/w2UhzAFBQUFBYV/EpUGrbk250kwxbsQtVaHTqMu0QZOBQWFfw/K0hcFBQUFBQUFBQWFFxBlRl1BQUFBQUFBQUHhBUQZqCsoKCgoKCgoKCi8gCgDdQUFBQUFBQUFBYUXEGWgrqCgoKCgoKCgoPACogzUFRQUFBQUFBQUFF5AlHPUX3geceK7z9hZaii+A2ulf/QwlliccCoFj058x2e7bfD5pD81npM1DaGr8V17n44fvUVrB+Gs3xesOn4fq1ffYHL/mrmczEj0ljksP5xAha4fMb5taYyXtzF/yZ/cyvdnkDVU7TmJMS2f8gzbZ8GjE3z32U5KDf2UgbXyUbYxmi1zVnKt5UeMbWX/35Mrmz88Lx7GxoKTE6Uy/HW3jQ+f9K/xjyWYe38tZ/afTsya3OsfaiEXuWNuZylm+Q78x5s1BP/E1F/DSS3gbC6Vri6DZ/jQsISKfnhsBZ/vtSswb+To472/WD77T5xGfkyvKg/5a/ls/nQayeReVfKp2ci1XbOZ/PV+LqVVxnvxt7xRoyQ/8FOgxKS7WKmMONyNjc8n9H9eSS8T4x1+9TtLkMGGXr3q4Jb3yO5nc02xSSM2AZzstP9wOyXBRPiRAH6+aKJK00aMqZH5m/LZZH0i/ilfe0EwxbBzwRJOVXqDSX1cydGz1FP8MG0jqV0nM9rN+vHHD87u5Ocf/DgQfon4VGsqNOqI99gRtHslQ+fGaH6fs5wjdzJutioVajMdFg6v0MijF13rO+Zs58FZdv78A34HwrkUn4p1hUZ09B7LiHavYJ6tWMqVA/y04lf2nIom3mCJU/VmdBk6ikHNyvAvsshzQ5lRf+FJ5dIxf3YG3wTAFLOGwQ268c15AwBJYZtYtHwP0YbnKGGkP4u/Wk/APQEMXNzzLQvmz2Om748EpuYqbDjDms+mMW/+V6wLSADAeOMQPyxczu8nznLu3Lk8/2LuPsfOZSf1Esf8dxJ805j/98ar/LFqEesD7/3XRMrtD/99TMSsGUyDbt+QLkISYZsWsXxPNP+cRCYeBm1g0Xf7/rEWcrSWS8epl47hvzP4v9K28f51zmfGwtmTbPl2ISu2BnA287Pz17lfgDsWjInEkI0sLCRvZO+j6WEQGxZ9x77LBjA9JGjDIr7bdzn/CxP9+cRnOvuSatCqxatUK/MMTv82xbBmcAO6fXM+3aeSwti0aDl7nmfSy8SYwPbdIczffoGg5GKedPwk1xSDe5cimeC7jq677qbr6R9qp+SYOBcUwYJtoWy4mJa/rE/CP+FrLxKmmxz+6StW7LuSV0eGv9ny1VdsCH5A+pA7hdMr+9OoYW9mHXyAU72WtGzwEjd/n4Rn0058eTIx47or/PHdQlb6Z+SQs2eJjDjFgR8/pV/TBvRY+vfjtlJOr6R/o4b0nnWQB071aNmyAS/d/J1Jnk3p9OVJMmrEGLWCfs08+WRbHC/Va0mr5tXQ/f09Y1o3Y+gvlylxelLIgzKj/sJjx4BVEQzI+MuUcIFz11PIby7rRUJd0RWXS/5sDvqM5s11jz83/O3H1ouOONvcyXmBqgydZvjxtbs5Lyx2A1gVMaDocv9Fnr8/mEi4cI7rKS+6Rz45uXVsN2AV/y03MG8ziY1tMv5IPcQ7tTqwq9sXbJrvhq7QK5+OJ+2jKSGGmPtl6TrpKz7r8Ixi2ZTAhXPXeSFdTOPE+NEd6GqyoLFVMQeKT3JNkRgJP3iK5WcSqVnjn2znSVDT3LMtvzQWnCqZ5y/rE/CP+Nr/KKmBX+Dz7m4c3t3FjpltKJ05BTt5KB+5d8J37Dw8j0+jPgAqnLvPYtPcFlk5xHSDjd7N8PrsS7Z5/0RPXSBf+LzLbod32bVjJm2yKmToR+508h3LPM/jTKtvImDFQvbYjGHXkUW0zXyra/qIzl6NGTpjEWP7LaDlP5ms/h+gzKg/Dwyn+bpfCwYvP5vxtGnk3LeDadZiLBtvZ7ySSj3G553b8sG2K2ye0IIOvocwXV/DGO+VRKZE8cMQN3y+v5RZIdf3fMmb3dvSsk1nfKb5ceZRwc0bY4/y3SfD6dGuJc1fa0tXnymsi3iY/uW9zUxoNZRlf/oza2R32rq1prP3NPwiC6kwH8ycO9Gj0RX8NweRNaluIGLTVq6796CVVYmqy5d7myfQavBidm2YwuCOrWjdcQDvf3v08RKaeL+xtPKZz+pZw+jk3hGfJacASIz8nS9G96Kdmxvu3YYzbW0Y9wAStvFB29a8tzUhWysP2f1xO9w/3J6umxYd8D2U0SNTPIE/foyXZxtadxzMpxujSMkhYSqX9y5gfJ/2tGzRhi4+U/k1LGu2vSD5cmIk9uh3fDK8B+1aNue1tl3xmbKOiIcU4g+5anhqeycS+fsXjO7VDjc3d7oNn8basHuAietrxuC9MpKUqB8Y4ubD95cy5k8M19nz5Zt0b9uSNp19mOZ3huw1pl7ey4LxfWjfsgVtuvgw9dcMGxRbL7lIjOT3L0bTq50bbu7dGD5tLWE5Xmw84ty2uYzr24FWbm3pOtyXTWcezwmVSMf3Nk+gRQff4rX9jOKpGAoowEaFkUaM/3SGerSiZft+vLc8K3by9LEYGEIX0LfbfE6l3uL3CS14bcJm7lFIvAHE+zG2lQ/zV89iWCd3Ovos4VT2IDJdZ80Yb1ZGphD1wxDcfL4ny8X28OWb3Wnbsg2dfabhlz3ppV5m74Lx9GnfkhZtuuAz9VcKV4eR6MAAvKauwdF7ORZvrKb5okB2xmWux0th8/ebaPLJbj7b/Rduo1ZgO343P9y4y47dIczfHkVwxqy1Me4SU+asxWnocmzGbmLk3rPMmONHk0//YnsqYEzIeU1aDJN8N9J0VgAbjh2j83vfY+m1kgqT97M8YwYahFt/BzF48mochixDM3gFZd/dwriD8TzCxKUDB3jrr4cYMXHhz/28Ni+EkNRc7WBk36+baTJpG9OPRfHxrF9xHLIc27F+DN97m4eZmihK/nx4dCWS8TPX4uyzHG2GbGP+iMuoUzgXHME8/1DWX0rJX1YjYHrAzo27aDxmJeZe31Hh413MCHmQ74xsQb5WWF6hGN8XhunWesa4defLgGx3tOB59Goxgp9j0v3EeOMgX78ziM5t3WjVoS9jv/QnKvnZtF8wiexeupKwst7MnpptkA5g14ZJs6cw7HUXUpMKqULtTOfOTdHdOc/Z60YSdy9lZVhZvGdPzTZIB7CjzaTZTBn2Oi6pSYCQ+PARolKjzv4sqC5Lz0mLmfduR8oqo8ynRlHh80BThWr2MWz97Q9iTYDpFn/89jsBJ35j+9H0qDaEbWPdETWv1LMgLiqYsEsJqB1aMmJcB8prnHEfP40xbR0BMMWt56OPj1K6vTfDOpclYrEXfaYfy7/tlJPM6OLBxP1mtBg8mrE+7XAI/wbv7hPZnwwY4ogK9Geq9yROln6dId4eOIQuxKu3L0cLSNL5YlaO7j0bE+O/maDM6wzhbNp6i3Z93XkWy6kNcVEOot3dAAAgAElEQVQEbvNl2JQwKvcfy8jX9fzxsQedph7lESbSbp8nYL0v0w8603WQJ61qumA4vZierQey9JwzHYd40831FmtGtqHTjBM8smlKXbsIfv5pG4/n+xN28fOPIdjWaZqum+AwLiWYgFRC5/agw/jfSGzYB68uFQif8QE/x2TeVoxcXuNN696LiHTugPebg2gm25nQthuzg1OgAPlyk3JyBl08JrLfrAWDR4/Fp50D4d94033iflIL8IdcFTylvQ2cXtyT1gOXcs65I0O8u+F6aw0j23RixolkHFqOYFyH8mic3Rk/bQxtHc0AE3HrP+Ljo6Vp7z2MzmUjWOzVh+nH0h3BeHkN3q17syjSmQ7ebzKombB9Qlu6zQ4mpZh6yekIp1ncszUDl57DueMQvLu5cmvNSNp0msGJR+m2iF41mDb9FhNZ3hOfET1xjVmFV8dRbLhpKrGODXFRBIddKl7bzyqeCldAITYq+IFA4jYycdIxHD296P+qgR0feNJ1+gnS3SJbH4uJukJn3vmwK5U1DrR4czq+Pk0wLyzeAFPabc4HrMd3+kGcuw7Cs1VNXLIvWVY70HLEODqU1+DsPp5pY9qS7mJxrP/oY46Wbo/3sM6UjViMV5/pHEsFjJdZ492a3osice7gzZuDmiHbJ9C222yCU/KTXLh18iAdFgSwNiqNl2u+QjtHA0FHT9Jr5iG23RNAiLt5m1MXLvL5T6EcvWcgUWVBJbtUoi/d5lT0PW4ZAWMcs7/aw+en7pJo58TrlVX8seZPZoXc4tTFe8QLICk5rzFl/B0ezMiVF3hUvhxN7YWrUWf5z0+nuWAC04MLvLfoBOsuGqhcvyr9G9hiunmNZav+YvVdwWQwkGxMf1AwGQw8SjFiyN0OJuJj4wiKvsq85QfxS7GndVUrDHdu8dNPf7Hipql48ufGGMvni/9k6ekkytaszIAmZSgVf40V3+1h6t8GQIiPjSP44m3O3TPlLysGTvrtoq9fNOEmOzo2LI3mWjS+C3YxIyrv4pj8fE1faF4pKu8Ug7RbnAsO58qDLCWYHsQQHnyW2FQBYyQLB/VgdrgTHX3GMNyjNMFz+9F96lFSn6J9Q/wFggMDCcz+L+QK9zPFSI3grxNx2LZox6v6vNfbe0xi2Zdv0NQ673dZPORUwGlSS7lQ0clIxF8niLNtQbv8K2TSsi95o6k1YM5rQ4ZS99rXdGv4OsMmfcWa3cFcSzRhXq8Pb7/lSVVl3cbTIwrPhQebh4qTQz9ZmyAi99fLgDK1pGlDO6n+/l+SIgY583kzKeU2R84b4mSFp17K+GwREZG0MF9pbFFPPg1KExGRuBWeYq5tIFOCUzJqTpa9b1UQvdvcfNs1XFwv7/cdI6siDY8/S94zWl7Wu8ncCwaRuBXiaa6Vxr5hkpbxfdKOEVLevLnMOmvIt87Edf3EWtdK5kUbRCRZdr5ZXvQt58r5qK+kbama8tGxdNnSAj6Rei/7yO9x22SEs7m4zYkSEZGUYx9KDY1atHpLsbTM9c++j6x+kL8O41Z4irmusUwLyey7QaIXtxNrh77ya7xRbi5tLzpdRr9EROSh+L9RTswbTJaTSY81IlGL2omNXXf5IdYo8esHShm7HvJjrFFERO782k9echwg6+IlXTf6MuKzJUkkcZuMKK+XpjPCH+vJcOZLcbPQSesFF0VSjsh/XPXSYEqQZEonxiuyzMNGHAdtlATJT7481pKL69+XvmNWSZa5kmXP6JdF7zZXLhjy+kOeGp7W3g/95Y1y5tJg8knJUlmULGpnI3bdf5BYY5qE+TYWi3qfSroIcbLC01y0DaZIlkvulbcq6MVt7gURSZEj/3EVfYMpEpSlGLmyzENsHAfJxoTi6MUoVxe7i0XFselW9X9Dypk3kMlZRhVD1CJpZ2Mn3X+IFWPKMfmwprm4vvOnPMwscHeXTO3vIwuPJZZYx3ErPEVfxqd4bT9BPBVIykF5u4pOXP9zJMun0oUowkZ59XdzaXsx1zWWqcFZsRM5x00sXxokGxJy9tF4dbG4W1SUsfuTRYxXZbG7hVQcuz9fEY1XFoq7RSUZ/0eyFCfejDeXSnudTtzmXpACtZEWJr6NLaTep0HpOszQaYMpwZLlYm9JhQyfTjnyH3HVN5ApWQ4mxivLxMPGUQZtTMhbvyFOZny8TFQDvpOOO++m15mWIN98/p2o+y+TxhtuS5okyYrPlwn9l4jlpGOy/2aCBFy8L2kpUTJ4+BJh0O+y+I5JUk4fkioDl4jZqN2y9q5JRExy86/dUm7AEmHwdvk5WURyXSPJ56W/zxJhwCrpcyhRjCKSEnlEqg9cIuo394t/iojx7k3ZsDtIZh2KlYciYnhwRca/s1QYuEbejzSIiEEO/7hGNP2XSd21sel6yt2OpMr6BStE1X+JOM6PlBtGEUm7Lu+/s1QY8L0MD0wrnvy5Sfxbug5eIuoRW+Xz8AS5azTK5aBQ+WLbafG/nCwiaeK3KF2X7jse5C9rUpQMGbFEVIPWy5Rog4iY5Mo+f7EbsETKLonOitsCfa2ovFLU9wU5X7b2ssdBBikH35YqejeZE2UQSdwoA+1sxXPJxYxYN0i0/yKZuz5Y7hcpXz4Npp2USXW06U+J+f7TSbuvr4kxaZuMcNZKzY+O5cwL+ZF8QCZU1spLbiNk0uTJMnnyZPlk4rvyRpfaYq8pJY2nHJVESZJtI5xFW/MjOVZkhen9uHPye/mw72tS2U4rKlSitnCWRr0ny6azSUVfrlAkyrPOc6JUm060Uk3kj2PJ9NL+SYDd6/j2OcVb2w9zKdWFvfvPUNOzC5XM4EARdals69G4RuYiMDMcHUujevQg37JmFfszb2MXYgL/wO/Hs0SdP0Po4d3cMTmRlvmWVWVH7QbVHm9g0Dg6Ya8KIqmEG5LULj3p2XQq324O4rPmjQjZ5M/djl/Q3kqFf55OONF15grerJVrj7i6DPUtCm7DrHI7PGpm9d2ldUuqPlpH4N+ptAPU9q7UKJdRpyGawJA7VGjrQf3HEwVmVPTsSO2JywiISGNY58F0sfLGz/8WQ4ebsX3jfnSdv6ezPZBtWb3xYhChd8rTorXrYz2ZVe2Ae7XpHAJM108QeMnIdb9xuO/PfCcoJF42kOAQzHlDb1xyy5e3d1TsP4+NXWII/MOPH89Gcf5MKId338HklEZaAVflqOEp7W2IDiTkTgXaetQnS2UV8exYm4nLAohIG0LeeXwVtvUak+WSjjiWVvHowQMwXedE4CWM1/0Y576fx5pJvIwhwYHg8wZaFamX7BiIDgzhToW2eGQZFbOKnnSsPZFlARGkdDpL8EUbmrs34/GKKzsPpq/3SP9/8yfVcdFtp3UrXL/PgqJtNIx2+SzhNavYho61smKnStvWVJ7yO4GR6bHzDAQrMt68awNqe1xrlCvZ6RAqW+o1rkGWizlSWvWIBw+MXD8RyCXjdfzGuZMVeolcNiTgEHweQ98mOTdnPYrlWIwJzMrQ180uvU6NLQObOfF+6BUizsdy9/E7QDVNWtSirZNN+uvo1Fs5xLp3LYGrJtBUehkPu/TGnRpUoLEmiutFmVttR3NXPWpA42hNORWcNxhJBdR2TnSq9Yhv94fSe0csgZfvc9cIqEyklHg3pprq1criqAawpoKDCm6m1/NE8uvL0qGGjh0RMUz+7Bd8LW1oUL083VrVxe1lcyjGdlHDjTjCH4HK3Jzk6HP8cAlM9zXYq+DqpducN1aiQWEOUlReOXuFK0Xknb5NnnI4pG/NwH5ODJxQC5dlzWnj3h7PHn0Z3dkVa9OlIvNe/u2reHnkNsIWts25JyV5HYPKj03f0KmywtICUpKK9V4AEJKuhXH8aDSgQmWmw6ZsOz5c8waj+zXAkhSs0iss3psG1Dg0Hc6cjcOZY0ggOuBP9u7eyurv5jLQ4yZ+p1bQ3UFZvPE0KAP154Xt63Rq8YD5fwYRqj1GcvNpdHvdgtnzjnA42pF9wZXxnO+KWTFWsKm0Wop7wJUp/gDTegxkbqiOGg3rU7NmXRq2rsfhk7Hpz+kAKg3aHBWq0hNLSccVZhXo2bMJU5b/RtBU2Ox/H4857lhxMJ9O6CnfqAOdSriZVGWuR589B5iZocaEMfP0Ka0W7eO1c6kYDCo0upw7W1Q6LRqMGNKAUh3w6mFPn01budFZw8YD1nRb14Hcbw3FYMCAGZrsEaTSo9enNybJyaRgQ93ub+BVPecdRm1TGxd1fvLlxkT8gWn0GDiXUF0NGtavSc26DWld7zDZzVUYT23vNAMGlYacKlOh02rAaChgIKtCqy3AIyWZ5BSwqdudN7yq5xycqW2o7aKGgKL0kpNUgwGVRpfzRqbSkS5iGhjSMKJFm2+FT6fjItuGZxdPBQvxBDYCdObosseOTotGJcgzOyCkGPEGoCrINoWg0pK/iwnJ6Q5G9ze8yBl6amxqu+RZ72kymjCYALUZ5tniWadRowaMmd9n1FHa1qKANaOCSQQBVPIk5tVgaZ6hB7X6cWwIYLwaSo+pf3HgkRaXys507lCRe8Hh+N9WYfYEYyC9TpsxWFSjzbxenlB+tT3j3+uOw/Zwfgy4wrGr9wkIvk9A8Hn8b/TkaF+HIqswpRlJFZC0eLbsDmNPxuc2LqWp66AhrShhisorL6eyr6i8UyxyKkYMxqw19Ooy9Fh+kuBe61m7ZRd/7PmKMUum49t3BQdWNys67xWASmOOpZVVjuMQUemyfFBbkzquWlaeDiPW1IbcVRkv+vHFtzE0HfM2ns4Aal7uu5Bd2TeT5kBLzTquaFeeJizWRJu8FeL3xbfENB3De+1us/ydZdzt8xWT2tuCxo7Kr/Vk9Gs9Gda1HK+2WMr6A9/QvU8+S2gUio3ymPO8UL+Eh0cTru3/hdUHr9CojRs2DdxpUSqA7XN+55hzR7rkd1a36ml275u49stM5ofVZ37YRUIObmPt8lmMqqsnSZ7lDToTNS49etH06nY2/rgO/yRP+rZ9BrtIs2G8HEZofOZd1ET8qWAuaKtTxzUf3WkqUb2KOTFBgdzMdmb7vZMBRFKRalU1gJ5WXr1xPraF1T9u4LBjLwa3zXsAsaZiLVwtrxESdIPHVT2IIOJi+uyR2cvVqWL9kHtWzRk6fDjDhw9n+PBBNNLHcsugw7I4kWe6xi8z5xNWfz5hF0M4uG0ty2eNoq4+Ccm4oRbuD09vb02l6lQxjyEo8GZWP7nHyYBIqFiNqpoSuqTZy1SvYs3De1Y0H5qpl+EMaqQn9pYBXbEUk0NCKlWvgnlMEIE5jUq6iFXRla5G5dLxnInIdlRYyhEmNqlEn29PPoWOi277vzETUhwb5Ycx5m/+vpsVO3GBQVwyr07tas/oiIZixVtxUFF8FzPj5epVsH54D6vmQx/71/BBjdDH3sKgs8xz01Nb2VOjtAoxxHHoTOYcYgqHI+NIRcUrFUpn26CnQlvgzK4K+5ftcVFD2sUYdiekr1C4EXSZgGLOeuffTxNRgVEcToQybu0I+6Irq4dWzTj/XvV4E1+mmxYrj+fb0JPJb4y/wfpj17niUJ1f5gznzvIB+Hd3wgoDoRE3uJrP72PkllVTxpYKGlBpy/Lpp/0JmTOAE2MbMdCtJuM7V6ZuUa5SVF6xrvD0eUerRSuPePgwS8H3L10h80hy052T/LrIj9jGI5m+/DcOR17jzJLXubdlDTvjyz3jvJcNtSOderXB/NjPfB+aew48mVPfzWTm0h1cKHaiVuPYqRdtzI/x8/eheWbVk099x8yZS9lxQQVqDdeO/cL8b34jJpedzcy1aFWWWD7XE4f+HSgD9eeGmrKeHtQ9/T2rgmvRpo0Dan1z2jVPYdvq3dh26ELDfO6XKisrLE2xhO4/QMiVkp8cobXQo0mN5UxIFLfjbxCxcx4jJv/OXUklJeXZn7WrdulBr1ev8P3U1aR49qNNQT+6IanEnjnGkSNHcv37i2ORtwusX+7tYOrwL9gSGE7A5s8Z9uku7AeMoY9Tfq7tQPfRXjgfnsGQias5HBbBcb/peH2wGU2XUQyolH4H1r3qRb+KR/hyzhHK9xlE8/wm+W27MmFkZY5/PoxP1x8nPHgH80dM4re4DB2W8mT08Kqcnu/NmGV7CYmM4MCKcXiPmsXWyxoKWc2TDS0Weg2psWcIibpN/I0Ids4bweTf7yKpKaRI0f7w1PZ26M5oL2cOzxjCxNWHCYs4jt90Lz7YrKHLqAFUMlNhZWWJKTaU/QdCKNolS+E5ejhVT8/He8wy9oZEEnFgBeO8RzFr62U0xVNMLhFH4+V8mBlDJrL6cBgRx/2Y7vUBmzVdGDWgEmZ6d0b61CB0wRh8NwUQeeYov3z8ISujq+Lu7vJUOi6y7WLIbzi7kxXf+hEYn+8vfhVHAUXYqIDrHu5k+qj57Ar9m5ObpjN06j4cvd6iR+knEyMfwYoVb0WissLK0kRs6H4OhFyhKBcr5Tma4VVPM997DMv2hhAZcYAV47wZNWsrl/NzMG1Z3mjriJU85Kfl2xm5MYjpy7fzxp8PEavyTOhQNtcbk4Lb1rnWZFhlDXLvAqOmbqH33M289t1F7jxValVhbalDC9w5HYHvliAmLjrA8usCYiAxOb2MlV6DChNXT59h7s6LnHsCd3oS+VUksH7dUT79fh/9VgWy/Nhl9lx4SAoqypa3p0yeVJxX1qhSFfFqoIdHl/hw3p/M2HoSn68P8Mmvx1l5wViMB96i8kpx8k4yf29bwYrNIfm+x1bb1aaWSwK7lsxjV/hZQnbMY8zcPx+faqbWxLJvwXjefHsJ+8IvEH36KLsOnSelQm1q29k887yXTTJchkzjnTpnmd23P9M3BXPzkQnjvXPsmjOYwQvOU/OtKfi8UvzhntplCNPeqcPZ2X3pP30TwTcfYTLe49yuOQwevIDzNd9iis8roKnPmEn9sNoxgde7v8+iX7ez/8BuNn07mX5953G+wShGvchHLv+PoAzUnyNmFTvRsbaRtFda0voVM8CGNu5N0EhZXu/yar6vpcxcOjGosw2HPulC7zknStiimrJDvmShlxX+PvUoX74OPWYG02j2LHqWusLp0//AD/WoX6ZH7+ak3benS7+WFPgCTK6xcZw7rVq1yvOvw+S9BVfv2IFeVf/kP+2b0nb0Wkx9v8N/UVcK+l1QW4/5bFszHLu9k+jStDEd394EvZez44ehWa8MNfUY1L8mSYk16De4UQGvB61o+dnvrB5mwZa3X6dJq5H8ou5Kr9qax9+3/tyfdW9XImRWP5rVbUyvmaG4frSBde/XKd5Mq7osQ75ciJeVPz71ylO+Tg9mBjdi9qyelLpymtP3ivKHZ2FvWzzmb2PNcDv2TupC08YdSVfZDn4Y6oIaM1w6DaKzzSE+6dKbOSeKXtVo1fpz/Ne9TaWQWfRrVpfGvWYS6voRG9a9T50nmYK29WD+tjUMt9vLpC5NadzxbTbRm+U7fmCoixrQ03zaZn5905Ztb79Ovfod+ehged7f+DNjXcs/nY6LbLtoko8v5+0Js9l+7QkH6kXaKH80NYYystIuxrVpSOs310G/79k63wO7J5QiX8mKE29FYeZCp0GdsTn0CV16z6FIF7Nqzef+63i7Ugiz+jWjbuNezAx15aMN63g/Xwczo0FPD37p7sIrKbF873cc3wM3SXR8Bd//tGdcuRLcJjUv8fE77fmgni26+JscuGJGj+FN6KABVbblLCVDRbmWjfmwhh7uXmPhrydYebss77W2RytJnIpKwICaGg0qUU8PCedPM3nd2azTtkrCE8ivdqjB0nENaWuXwpF9J3nvx+N8fToZ57qNWdXfhbxzM/nIarDCa0R7JtW25N7ZM0z7JZAN19TUbduaH7qVLla+LCqvFJ13HnD4m7cZP3c3t/M7E1LnxsfLp9IyfhWDmzXC46PD1Jn0Lq9l3iBsuzD315k0vfwV/V+tQY1XB7Aotj3fbJxJG/0/kPeyY9mMqVt+45N651k4sDHlrHWY29egy8wwXN9fz9YvWpfwpDVLmk3dwm+f1OP8woE0LmeNztyeGl1mEub6Puu3fkHrUgBqyg9YxYFNE2mWuIu5Y/vg2bEnIz/fQUr72ezw/5Smyjj9qVGJPPsFDwoK/w3urOyEy7Ty+EV/R2dlCZyCgsJTYkp6wOmYhzzQWVG7gg22JZzKMt2NYcm+W6TZ2dGqWWWa2qgwJYTjMfYwf1jXZOvX7nR50pVFplQuXb7DVayo/4oN1vnIlpIQT9CNVKwcS1PnJW2JZ+KeSn5jChevxHMlCexecqB2GfNCB9j5y5p+hOSZO0ZKlSlN3Zd0/9XZRNOtb+k10sS3v7/1P3v+d/Kts0Scu8kjs9JUqVuL8qWesiPJtzgbcY6bj8woXaUutcqXUmZ4/8som0kVFBQUFBQAtYU1dV0LPXC68Os1Sfy58wS/JaqpElSfkTW1XA8/wyEj2FQpS6OnueOqdVSs5EzFQoqY2znw2lO8Enkq+c3MqVTJmUrFbCt/WdU4OJXBzenJ5H86kjmxfC/lhy7KZ7nO/w76MtVpUqb6s6yQ6k3K8AxrVCghyoy6wv8s8au6U/mzcqw7uxxP5fWagoLCc8fI2cOH8PrpLEEPTBkHhKh5qVJ15k9ojXf5J1v88t/jf13+p8SEsiBY4YVDGagrKCgoKCg8S4wpXLl+j+tJgoWNLTXK6vmfmkv4X5dfQeFfhDJQV1BQUFBQUFBQUHgBUV7yKCgoKCgoKCgoKLyAKAN1BQUFBQUFBQUFhRcQZaCuoKCgoKCgoKCg8AKiDNQVFBQUFBQUFBQUXkCUgbqCgoKCgoKCgoLCC4jyg0f/FozRbJmzkmstP2JsK/snrsb0MI5N+yPxP3+Xq48EKxtbGtWvxqhW5Sifw1uMxERewC/8LvFmljRqVI3uFfU5fmLa9DCOLUcuEXQPyrxSkcGvvkTpPI+GBoIPnuLXq5Z06V6Httaq/KTi2vnLHLtjRvU6LtQtlV8ZBQUFBQUFBYV/F8rxjP8WUg/xTi1PQsb9zcH3CvvtuoK5dz6YgfNPsPtu5g9dZGFfpT6rP2hBFwcVkMbRjf503XSTuxkFVWal6DmiGxtet0cDmOIvMNJ3Lz/GZv1oRuWWr3NgXDUqZBusP4wKoONnARxLc2L2gl5MzOd3m1OvBOMx7Rh/Jtvz8Wf9mVX1X/6jGwoKCgoKCgoKKEtfFDJJvMyHi46z+64Jh2p1+PbT/lz4eiCHxzfkdXs1CRdCGfbdGS6bwBR3lun+N0nQlWbooDYs8ixLadNDtmwIZncqgJG//I+zOtaEg2tt5g6pSytrE9F/HefLvw0ZDabx919H8JgdyPHkQuRKvcXsbwM4+OifV4GCgoKCgoKCwouEsvTlefLoHNuWLOLHPWHcSLPFte1wPvqwDzWtABKJ/H0RX/20j4hbgoNrawa/9x8G1bNNv9YUT+DPc/hq3TFiTOVp7dOelFzVp17eyzdzl7Mj5AZpttVo4/U+7w+uh20eQYQbx8NZd1tQ21dl6Yet6G+bvrykcpnX2GyfRpPPIzgfEsEPMTWYYmFNR49aVLCtztddndE/VLNn/012JKVwxwCYxbEz7AEGVSn69nPjg3oqXo27zOu7HrDv1G1S6zhxxu93Xtt4mxQLCxy1Sdwy5aegNI74HWD2BRM6M0hR3v0oKCgoKCgo/D9CmVF/XhijWTW4Df0WR1Le04cRPV2JWeVFx1EbuGkycHpxT1oPXMo5544M8e6G6601jGzTiRknHgGphM7tQYfxv5HYsA9eXSoQPuMDfo4xZlV/eQ3erXuzKNKZDt5vMqiZsH1CW7rNDs4zoAcjgWdvkwg41K1GV9uca8Cta1Sjq5MKMd7lxPlkzMq8wvtebVnZ1YmLJ0/x9qJA9qWpqdaqBp30QNo9zt42gboUlcuoATVVylqjRoiJvccjhKRkIzaVavLt5FZ0tcpfRQlhxxm1LR6bRo0YVVFxVQUFBQUFBYX/Xygz6s+J1IDlzN9lw+jdW1nYJn2k2rumNaPX3uBSwi5WfnmY8h8cZufMpugBRvbglY6NmPbFBsb84sjXXwdSbWIAflPqoAFGejjQptGUzNo5vvgztji8x9EdM2ioA/ChS5nO1Jk6F/+3fqVvjml1I3EPUjChxsnBEl1uYdWleNlOBTeEO/eSAcv0z00P8PcP4OtzJjT2Lgxr6ZS+WTQllYcGADMsdSpAhaXODBVgTErhvklN7c7dODvYClvDZY7nox/T/Yt88N1pztlWYc0b1bi0MOjpla6goKCgoKCg8D+EMk35XDBxNziYizbNcW+WNZ1s5zGd9T++Q5NrgYTcqUBbj/rpg3QAs4p4dqxNcmgAoeeDCL1Tntdauz5+0jKr2gH3ahl/ma5zIvASxut+jHN3w83NDTe3VgxYHoEhIYLg8wZyosZco0aFkJxiJO8qFANJqen/M9dlf7Yzp/OgLmx/qz7N0mKYPGsnsy4ZwUyNOmNSPnO1iilzz7JKjQYV1g5W2BbkfaZE/H48zE9xpRg2oiX9HYpUqIKCgoKCgoLCvw5lRv05YUgzglaLNr+TBlMNGFQadDmmtlXotBowGkgzGDBghia79VR69PrM0XEyySlgU7c7b3hVz3FkImobarvkHiGbUa2cDRriiYmO5YqpHFXVRs79fZWkl12oyy0Cb5hAZYFrOUvARGLCA66ZLKlTy4U6tZyRyPN0P3Cb3wLuMrGHOQ7mQHIa9x4JOAj3ktIwARal9NgU8XhoSrjA8uMPMaJhy8oN7EB49MAEpv9j776jorjaB45/d1m6AmpQETVWbLFrNKIIFkCxxC6ioLG+tvySmKiJBY1GjdGoCWqM7bWj2IIt9hYbhK6iIoIdBQQFhGV37+8PmggImEQx7/2c4znJ7sy9z9w2z87OLIl4zd+EX4/uHO0hs3dJkiRJkv7d5BX1t0JJudo1KBd/lRTEZXIAACAASURBVLDonPvK085OpkX1PqzTr01NwzsE+D984ep2Ipf8wqFaberUrI+NyT2CAh7kvP8sjLBbmVfK9SpTp2ZpkhJNaT1kGMOGZfxzbWZEzCMNBiYvd7uSxi3fp44eqK+HMPnkE1JT77FkxUGaf7qd7kv8OZACeu/VYGADFY+PH6TC6M00//kqt3SA7jm3YtUIwEBfD4WqDA0qKlHoEgmITEVHOgG3EtGipPb75XK+JXhF+5gY61PaQIE6LZ3kNE3mg6QCtVpDqibfJ08lSZIkSZL+VeQV9bfEyGEEHnU7sXiMJzUXuFE//U9WffkrkbVm49DgY6q6zaXn7MFMNpvLkKb6XN85m0m7Vbj8OoDqZcsyYUQNnOYOZVr5ebjaxHN4zlR2xQpaA1AK59HDqOW8CPcx77FgvANWT07z4/99gY/ZdLp9ljcegxpNmN8xir6Hn7B7lQ8fnKpMC+syWATHceAygAo7p0Z0MAJF01o4lY5m1+ULdJx9jya6xxy6pgHjSvRvaY6eEnq1Ls93Nx/iu8GXrmcVBIU9RxhWpH8ri0IHnbLsB+xb80HOC7onzJ/hzdSb5nw2I/N31DXXOLj2JMnN+tG3hby6LkmSJEnSv4+8ov62GLVm5u4tjDTfx8SOjWjs+BWnrL9gx4ax1NIzx2nRPjYNs+DIVBdaNndk4k7ovfIA64ZUQYkpbb/dw8ahxuyd2JEW7UawWdmNXg1yUmBTu7n4bptI9aB59GvVkOa95hBs8xXbt33BB/llykpjXIb1YJ9rLZqW1hIZfgvvwDjidArMzI0ppdBwZute7DZHoyxjg9f45nQoI4i6eovd15LQlrHi8/EdmWid8Ssv9brY81O7MpgkxfF7cCyP9MzoM9iOiZX/piGXeoGVEycwf/+9v6c8SZIkSZKkEkb+ZVIpL10at+8mcDtZh6m5OfUq6hN18RLjN18Hl94c7ZL5kzHpz7kW/YQYjKn3fhks9fMUROKjWMLiBRUqW1KrlPxcKEmSJEmSVFQyUZeKTqshFRVGeoVvKkmSJEmSJP01MlGXJEmSJEmSpBJI3osgSZIkSZIkSSWQTNQlSZIkSZIkqQSSibokSZIkSZIklUAyUZckSZIkSZKkEkgm6pIkSZIkSZJUAslEXZIkSZIkSZJKIJmoS5IkSZIkSVIJJBN1SZIkSZIkSSqBZKIuSZIkSZIkSSWQTNQlSZIkSZIkqQSSibokSZIkSZIklUAyUZckSZIkSZKkEkgm6pIkSZIkSZJUAslEXZIkSZIkSZJKIJmov226VILOB/DZzwdxnr2XzgsO85/tVzkTr82zaVrsAzbv92O6tz9el2KJ071UVFIsuw/5M93bn58u5H0/S+qtcKZvPM/Pl1MLCop7N27hc+E2oUki/01SLrJ6qifbrmiKfqwlQhLnV01l9vZwCoo88Y+VTJ27+y/VEROT9Bf2h6SYGLJKSLm4mqmztxNeAppac/s6Mzb+wZQjD/7RfYoqKSElu53+yXqKRRvHFu9zTNocxh8pL7yemkJMQVOuBEq5uJqpntsKfF8buZd5U5dz5skbDCpTSZoT/6ikGGJyFgJWT53N9n/yoJPOs+qVdaRwcfVUPLddAV5aKxP/YOXUuey+mffclU9FhazDifyxcipzd98s/jG8BYXNlXdaYed6bSR7501l+WsvBFoi985j6vIzBW/y4jz4HyQT9bcpJYYf5nvz4ZILLDlzi98v3+NoQAQrd57AftJuvghIJivXTrrmR4ev9jBkgx9zdl1i/CIfmi6+wrXMNVEXf5MRX/vQZ90l5uy6xMQfffjQ6wa3X07WU2P4fs0Z5u4LZktEWr5hqW8HM/i7g/Rb+gdbHhaQ7aujOO97kMCHRVmUSxBdMkE7lrDycGQBJwgdSQHbWbr66GuWf4dNg5rQ/ecbBX4QKKQA7mwaRJPuP3Mjs4DnITtZuvIwkSUgKdHcj+bn/cH8eP7xP7pPoVJiWb92Dw0XhBKu/QfreR3aBPb/HsSi/TcJSBVAGkEnT2M/aT8/3StgPpVA6qjz+B4MLPB97d3jrFnqjX/imz+mkjQn/im6O5sY1KQ7P+csBOxcupLD/+BB65KD2LHkVXWoiTrvy8HAh7y8VuqSAti+dDVHo4sQX2HrsC6JgO1LWX00+jWP5M0qbK680wo712vvcnzNUrz9E1+zAi13j69hqbd/vu/mmQf/g1RvO4D/XWkc2HiYqcHJ6EpVYKxrK0Y3NEP/yUM27DjPorBHLFl+ivrznBleLpmNPoGcT9ajYbsWjKuZzMadoZz1v8T3wTasaabgD98LbIzRUdamAVM+VPLb3lDO/HGBBQ7V8fogo5uT7t5g+i9n+OlGOqKgz2jqR8z/xY9TKbz6Y5zFANaEDfjbW+Wdp0vg5vX7pNV87QJIuHmd+69fwD9K36YhqydUQ2Nu+Y/uUxj17XDmHbnPPWurf7Se16KqwPjRnemmM6a5qQI08WzYc5lT8WVo+3YjKxaLAWuQU/zt0SXc5Pr9NErWSmDBgDVhZAyLd+dD5z/tXz1X3vK5vmTOgzdLXlF/S3RPbuJ17hkahQkDRnThp06VaVTBjHp1bZg3qSOjrRTont1m+cl4NAiqNWrIqA4f4jWqGaO6tGRYLT0UQk38My1oYzkY8gyNohR9+9kyqXsb5tiaoRJJHP3zMWpAE+WHw5QjLLmh4z0zPRT5RpXOWZ8TzL+pw0CvkANI3M2ENp3xPK0GQPvgFD996kpXe1vade7L2AW+RBTwNX/i7gm0G7SMQ9unM8ixHXaOA/jil3M8emHd18acY/XXw+jZoS2tP7Knm8d0toUlAckcn96JNsM3cOeF7dUXvqOb3Th8HulAG8O51V8zrGcH2rb+CPtuHkzfFkaub87S7+A7awhO7drSqd9nrDz3qODTjjqaI4vH06dTW9q0d8FjxhZC8rt4oLvPpjHu/BqeRsS6wdh6rCVKC5BM+J7vGN2rA7a2DnQfNpOt+RfA/U1jcP81nLSIdQy29WBtVNZVDA33Dy9gZA972rbvisdMH66+cFuFOvoIi8f3oVPbNrR38WDGlhBeeX0jPZHffI7QduJaSg36hbLjfXDdGc3trOpSIpkwbQetfvTHa+MurNx/pcaPV4m4F83PvkEvXLXWcTvgIj2+WIep269UnXaClaf96Pn1DtpsiMqI/H7ufdJCztN+yg667ohgx+Z91BvxC0ZDN9B6eRiBWWNGl8KpvYdpPX4Nxq4rMHRfR93Zp9lwJx3to6uMWJ3xbZEmJhyPaQdZFKV7vXqKEH8eaXFsWPMb9Uf9ioHrSkqP2kKHX68QnFWmNoEDvwexaH8EgSmJrF15iq2xArRPWe+1k16+sWgAbWw0sxZtp7LHSoyGbqDFYj8OxRYwChN3M6HdIJYd2s70QY60s3NkwBe/cC570sTjM7YdHos2Mm9oFxwcPfD6Mw2Sw9nz3Wh6dbDF1qE7w2ZuzR67CfsmYW/3Gb8lvFBP0u9M6eDAl/sTSdw9gTadPbPf0sX7s36KG87t7XAcNI0dL38j98p5UkB8WTSX+alfGwatvEbGENRy/ZdBtGozlh2PM49RfZ65Xe2ZtC+r0FfPiVfGk7ibCe2GsOKkL/NG9MDe1o6u7jPxCX+xgFwdwO4J7Riy4iS+80bQw94Wu67uzPQJJ2ePos7zHMnhe/hudC862Nri0H0YM7dmzFvd/U2Mcf+V8LQI1g22xWNtzljU3D/MgpE9sG/bnq4eM/HJvRC8fh+8IP2OL7OGONGubSf6fbbyhXGWyO4JbejsefqVxwWvWsNzVVTkdbh4a5yWB6d+4lPXrtjbtqNz37Es8I0g55SkJvrIYsb36UTbNu1x8ZjBluyGyttOC5f8X7HmCinX2bdwHH07t8PWvhvDPHdyNbkodReusPNnvM9Y2nksYuO8oXRxcMTD60+g4LFGwj4m2dvxWe6D4/cpHXD4cn+ecz26ePzXT8HNuT12joOYtiOC3KOosOPTEe+/niluzrS3c2TQtB0U8OV+wfPgFevav5FM1N8S9c0H/JkGylJVGNDMJHdHGFsxsJkZKnRcuRFDvNKMLt0/YuXoJrR+FMm8dUeYE6rFwMqGT5oaQHoi1x7rQFmKGuWVgJKaFUujRHAnJpEUQKdOJ9XEkuEju/NTM8N8E/WEkAuM2hePWbNmjKpWyNDQxBIRGEJUgg604Sxx7cn80Ao4eoxhmFM5Ahf2o8eMc6jz3TUC/32eDJ0eQo3+YxnR0YjjU5zoMuNcxkkv7RKzXZyYfEyPNoNGM9ajA2VDf8a9x2SOpZrSrFF5bm5bx87orKwylbOb1nDGoB4t30vn0mwXnCYfQ6/NIEaP9aBD2VB+du/B5GNZy7Qgdsdkpp63xNmtPx9qDjDJuRuzLubzyUIbzSZ3O3ovDceqszsjXVsh9k/Avvt8Al9eXJRlaTt8HJ2tVVg5jGfmGHss9TRcXvYxdgOXc93KkcHu3bF5tIkR7bsw++LLSYGSsm2HM66zNSorB8bPHIO9ZcYnJl2sN19NOUe5Tu4M7VqRsGVu9Jl1PjPETbjb9WZpuBWd3Ufi2kqwf4I93ecHku/6p0thz2pf+u64waVUU+yaWVNNHYv39oN0XhOVseBrU4m49Rg/P38+3/eQh2kaFOZmVEx+SlDUYwIePM/oy6gA+i/5E9+76VSsXZnmyrt8tSqAQzcfExCTUbtIyr2PNvkpQbcec8z3BKMvaqhXrzyVtElcPPUHnx1NBARxF//AdWsEAWoznD6qiVNFQcTlMMZuvM4DrY7nal3GCV1oeZ6mQa19nXqKFv9LjYffriOMPHyPWItK9GlTjRZGSZw6epoB3vczEgGRRmTUY/6MTOSRFtLVGtIzgkWt1pCi0YE6htk//M6sS/ForarQ5X0FVy/60XeRP5fynzRE+O/Dc+h0Qmr0Z+yIjhgdn4JTlxmcSwF06Ty+4Ye35yxOWXXD1bkd9ayus+xjOwYuv46V42Dcu9vwaNMI2neZzcUUMGvZEIuwDfx3X1x2NQmHNrA+yJwPWpZGExtBYEjmiVEdzMKenRm/K5mmfdxwqRrK7EkbuJM1BQubJ/nFV0U/5/hUNald5g6/7TpOjA7QPeL4rj34XdzF/nMZ81ITso9tZ5W836h0oXOi0Hg0sUT4+zLDfSqXynVksLsTZYOX4Nbbk3P5tT8aYiP88Z3hztRL5eg42B2nssEsceuN5zk1UJx5nlni5WV8bDeQ5detcBzsTnebR2wa0Z4usy+SWrYtw8d1xlplhcP4mYyxz/yWSBeL91dTOFeuE+5Du1IxbBlufWZxXv039EEWEcuOyVM5b+mMW/8P0RyYhHO3WWQsjxpiIwIJiUrIu9+LXrmGZ1dU5HW4uGucNnwJrj3nE1rBEY8xw3AqF8jCfj2YcU4NaIne5I5d76WEW3XGfaQrrcR+Jth3Z35gWr7t1LRT46LPFW0kawa1p9+ycKydPRj+sQ131rjhOGo7D3WF1F0Erz5/6kh/fAM/b09mnbKim6sz7epVeeVYSzFrSUOLMDb8dx/ZR5dwiA3rgzD/oGXucz1qghf2pPP4XSQ37YObS1VCZ09iQ85CUOjxqYMX0rPzeHYlN6WPmwtVQ2czacMd8ruxRpnfPNBcfuW69q8kpLci4fg+YdjfS+h/cV5c0rz8rk5E7dstDPp7Cf2pfuKyNut1rYjYs1Po9/cSioHrhPOueyJGK4RICBWOrl4C1z3ipzidEEKI+KO+wrC/lzDwDBLRWiG0KUniXrJOCJEu9q9YJ5T9V4iP9iRk16hNjBTDJ6wQemN+F1sfx4t536wQDNwiptzIE1yG2FXC2ai88Nj7XIjkHWKghblw9rol0oUQQmhEpO9SsdA7UDzNd1dnYWjQXMwMSst8RSMil3UQpcv2FVvihdDc8hZf9B0j1oTn1J16eLSobGQrFt7UCPHMV3xibSLaLrwhNEIIkXxQjKxiIbquui+0mlvC+4u+YsyacKHJ2VmMrmwkbBfeFBrtQ7G8k6EwaD5DBGZXHy6+tzUR77luFwlCK+4ucxDG1cYKIYRIO/u5sDFqIqYHpGXHor29QjiZWQrXHTntly09RHg2NxaNpgVktEWSr/ikkqFo8s0l8TxrG02EWNrBTFj0WJfRf7kLECGezYVxo2kiIP2F9tJvIqZnB5wqjvynqjCyXSiESBNnP7cRRk2mi5wQteL2CidhZukq8g0x2k+0cPUSymG/iZ/uZbRS2oMQ4TTMSyhctwvPKK0QTy8L50Fegv6/iA+33BE3H8aIoEda8fz8YVFmgJcwmBUshNCIk2s3ClX/5cLqx+vigVYIoU0W25asE3r9vYTh9+FCCPHSPkIknzskzPp7CeXwg2LjE50QQiP+2LBZqPp7iYrLbwkhdOLhjRti+W9/io0RaiGEVsQFnxJ1BnoJ1adnxR/pQqRdPSNsBnoJ/S8uCL/Mji5+PUWLP7dUsXb+CqEYsEY47bojbiRpheZxlFi2K0is8o8VCUIIkRYhBg3LmI/L4nRCpN8Xn326XOC6VXwTkdHhzy4cEZYDvIT+5AsiQC2E0D4Vq+b9KpQD1oqhfuq81cauEs6GBqL5zCCRPWwjl4kOpcuKvlvihdA+FMs7GQgD24XiZmZ7JPl+IioZNhHfXMoeeUITsVR0MLMQPdbFCK2IF94DywuLnuszx2Gc2NLvPWE5YJuIzxx3RuU9Mtpy33BhbdRSzA5NzypJXF1gK4wN7MTiW9rC50k+8b3s2e4hokLZfmJrghDiqbcYUL6+aNnUQtT54g+RJjTi6txWopTt9+KGprA5UYR5G7tKOBvqi+aeISLriJ4fGC6sDVuLedfyCzBWrHI2FPrNPUVIzg5iuLWhaD3v2mvM8yTh+0klYdjkG5HTPRoRsbSDMLPoIdbFaEV6iKdobtxITMtZCISzob5oMj0wewykHvmPqJq5Lv4dfaB9uFx0MjQQzWfk1KEJ/17YmrwnXLcnZLaDkSjvsVeIl9ZK7d1lwsG4mhh7LLXwNbywdVh7VyxzMBbVxh4Tr7PGJe8YKCzMnYXXrcy200QK36ULhXfgUyHSzorPbYxEk+kBIqe422KFk5mwdN0hEvJtp6LPlbTzX4p6hjbi05NJ2fE8OTRD9PdYIs4/LaTu/Lsll1efP7Xi4fJOwsAgs52FEEUZa/HeA0V5i55ifeZAjdvST7xnOUBsyzi4F871+8RwayPRcnZo9rzRXF0gbI0NhN3iW4W3rUgW+4ZbC6OWs0XOUnJVLLA1FgZ2i/M93pfnQeHr2r+PvEf9LVHp66EC0tQanuf5YRXBc7UGAaBSYZz9ugKLpq04UOUZB/f8wZJt++gpenPKUYlSAQjIKkonMv9LoUQFKI1NqVRQMLpkfNaf4b+xpRj6eVv6l03j++IcjJEdA/tVYOCE+lRZ0Zr2Dp1w7tmX0V1tKF3ALno1OuBUzyDr/6hi15ZaKdvwv6LG1bY/P+xw4Y7/cXzWXyPixlWCz/xOnK4C6elAqU649axAt50+3PhsCpWPerM/2YH5H1dAqaek/w87cLnjz3Gf9VyLuMHV4DP8HqejQnp6dn3V2jtSP7v6mtjb1WD6Hn/C1X2onNMw3L/oT5T2Pj7jHDiW9TWESCZak0DZwBto+rZ45YMemkh/guKqYu/UGKPsg6+Gs2MDJq/wIyx9KB0MC29ihXkjmtfNaS9Ly3IoUp6B7j4X/aPQ3vdhnMMxckKMRpNQlsAbGvq2yB1h4o2HhGlBv1ZNXCtlXLE3qFibPrX/4HBQHOdvpEGrrKosGdDRmhrlM0pOzfUjDGrC7yehQUHTRlWoqAQwwblxeQzORRV6B6tepQq0MVMASt5/zxQlCaSlawEFFWq9j33CZX7df4ilEY8IiUlDDehptKgL+CGi4tfzOvHr06aRFeaB9/h922/Y7DCgejUrOjS3YXydspgXKSIdN6LiSBBgaqLlz7NXCUIQa2CIUiQTFJmIpsV7eceVXg06ONUjexRUsaNtrRS2+V9BPaAWoKSMTV0yulRDpH8QcVXtcWpslFNENWccG0xmhV8Y6UM70HWQC6buPvg+GsIwvf3sOGZA17VdKQM5V9fQcisgmDjrNtjZZEWlR63ODtSedZoizZPeVV6KL69S7bvQTjGZ4+dT6aV/Ej+Ljnj2+ZP/7D9DlLoKR45dpZ6zC9X1IIFXzImixOMAKCxo0KR2djurLCtQRhHA89SCBpgCiwZNqJ2zAxXKKAh4nlr8ea6JxD8ojqr2TuR0jx7VnB1pMHkFfmHpDM7vUQuFOY2a180ZA5aWlFOk8OyZ9m/pg6y42zvWz6mjpj12Naazxz8cdb9ar9jxxSIKWcOzjrfAdbhNTmGvscYZ2Q2kX4WBTKhfhRWt2+PQyZmefUfT1aY0uqiL+Edpue8zDoechiI5WkNC2UBuaNrl005lijhXdDwJDOSWWWscWplmv2rhNAtvJ9BFLWbyK+vuS4siZGWvOn92AJRlbKibFXwRxtrQroNwMXXHx/cRQ4bpsX/HMQy6rqVr7oNDeyuA4Dhr2tjZZM8bvVqdcag9i9OA7n4hbZtWj4DgOKzb2JGzlNSis0NtZhV+NxVFXdeKcEp9p8hE/S0xrGhBdT24HPeIi7E67CoqUd+/xzF1WTpXBb+bCWiB8lYWWClBm5pCdLyO8lWt6VQV2vKArd9f5c9LkYR3KUdZQyA1ncQUAWUFic/T0QHGpYwwK+QuFl3CTVZeSEKLir2/bucAgpRnOtAl4jV/E349unO0R9mCC1CWp+fKSwT28mbr3kMcP/wjY7xm4dl3FSe2eFA9n5OCwtAIoxfj0tNDiQ6tDnTxJ5jZcyALgw2o27Qx9eo1pKldI85cisn8JGJEW7feVF23C5/wUdT1PojGcRndLJWgi+fEzJ4MXBiMQd2mNK5Xj4ZN7Wh05hIx5JyADQwNct1uZKCvQiEEuU/RgtTUNDBrSI9P3KiT6ziUmDWoUvi9Y2oNGoUKA4MXX1RgoK8CrYb0gvZ7ub309cnnS2oQqWSE2INP3OqQO0QzGlR5OUKBRptx24ieSklOWEoM9BS53gdQ6BlRwSz/JxrQCXSZDSaKmTwDKAxUmGT+t0rvxTp0XD1wANsN90g0LEXzeu8zupmaA79HEa1UoldAOMWu57XiV1LHyYmjpYJZdvIWh6/Hc+tmNKtvRrPtzwROftuS5oWWIUhL1yGA1Lu3+PngnczXDWjwviGVDLT5f0hQGGKUe9KgpwSdNru30NfXz05k1BoNCpUBuYeeARlDL2PklersRs8yfdj52wO6qnZwonR3tnV++eO1QKPRgJ4q1wlDYWSEkSLj/aLNk9zx5WHekS5tnrHoZADB+udJbT2T7h2Nmf/DWc5EWnI0sAbOi2yyx3iBc6JI8QSCQoV+rgIUZB5OARSocu+AImuHYs9zNRqNAlXuHVAY6KNCi6aghUGh/1LMWf6mPgDAAEODXKsj+ioFohiTvPA1PLPkoqzDxV7jQFm+JysvBdLLeyt7Dx3n8I9j8JrlSd9VJ9jYKpU0zGjY4xPccjcUSrMGVFGCXz7tVLS5App0Lejro59PI4vUwusuiledPyFzbmTXX4SxVqozbj3L0GfnbzzoqmLHidJ039Y5z4U2odGgQQ9V7oUAo4yFoPDjU2jIWEpyFYCRkVEhYzJHUda1fxuZqL8lqmrV6VYpiMt3Yli6OZweE2oTdeAEPY+mUreJJWmhanSK0nxsa43R0yt0G3+SA1iz9IfuTCivIObRM54JQKXCUL8MDSoqUUQmEhCZiq6yHgG3EtGipPb75XKu8BRIiYmxPqW1oE5LRw2ZVy0z7qlN1bz62qgu7hLbNoRi7TaCWV1GMQs1t1Z+TLP/28TBx0MYWzHv6qONDiE4XkfT8kpAR/yfgdzUr8MYGyX3Ns9hUUhjFoUcYFy1jCGa4D2ABUJkJ1QGH7rRz2YlB7av4/IxFV1+6UIZQHdvM3MWhdB4UQgHxlXLGOAJ3gxYIF440Wi5c+UKT3QtsVQCulj8A6IwrNOA2ga88MCRHpXr1KR00nVMWw9hWOav55AazNYlh9E0NcknUVfkWnBU1etQ0/AOAf4P0bWqmrl9Ipf8wqFaD2rlMwMVxUlE9SpTp2Zpkq6b0nrIMHJC3MqSwxqamrwcoQIL6zJUVtwlOuoBp1Pq4mICpDzgbJQOoTSjYVWjnOPSU6IqKB6lIfWtS6EKfUpgyB1iHGpTgWT2B8aQBgUkUbljybdoXSJ7zz3gCcYMHjuAja0MUV8/x9HfASWZ++RcrSlcAfW8Tvy6ZM6dv8X5WFM8JgzgvybPCQ0NZvTSQM5H3eV0XAuaW+QXwYvRKqlWoRQGPMHApgVHPq+DpVJL8B/B/P7UmKaNy+U+CWXRRhMSHI+uaXmUgC7+TwJv6lNnjE0+C7mK6nVqYngnAP+HOlpVzezRxEtkDL1aGfsYtcOttxUuezeyXnsGy157sTfJW1a1+jaY3Asi4IEO2/czynoWFsYtDRRtnhTh5lHlezg5teDz9ZvZaHybZkNtMWtiRJtS/2X/9wrOWznydf2inLJeZ97+NcWe56rq1KlpyJ0Afx7qWpHTPX6EU40etVTwvFgLwd/TBwDaO1y58gRdS8uMcRbrT0CUIXUa1M5/XOahK9IaXtg67Jd9aMVd43TEXdrGhlBr3EbMosuoWaC+xcqPm/F/mw4S36sONUsncd20NUOGfZA5d1IJ3rqEw5qm5CkuS5HmipJytWtQLv4qYdFautpkJKtpZydjOySC0QcGvl7dLyn4/KmCsJc2LspYQ492br2xctnLxvVazlj2Ym/eg0NVrT42JvcICniAzvb9jHH+LIywjIUAvcqFtK1BNerbmHAvKIAHOlsylpJnhIXdKvjnjHOdEIu4rv3LyIdJ3xZVeT4fVJ+6+oJ7l07y4aR9/JJUhvqm6YQF3uO6BkzrNuT/PtCHmd5IHgAAIABJREFUUu8zoLERirR7TJm9l94/7Kb9prskoY/tR9WppbKgV+vymIg0fDf40vW7vYy/8BxhWJ7+rSwKHbjKsh+wb81IEtdn/lvbl5k1laC04LMZQznb+71X76+K4eji8Yyc6MXR0JtEXj7HodM3SKvagAYW+Q8xkXiAGcO+Y69/KH675zJ02iHKDBhDnwpK9I2NUKljuBoUweP4B4Qd/IHh3+zhiVCTlpa5yqsa4dr/A4J/ns9hIxdcs65s6BtjpFITczWIiMfxPAg7yA/Dv2HPE4E6LS07rUs6OItRiw4RfOUSO2cNYcZRS9z+05NyL8VZynk0w2pdZpH7GFYcCSI87ASrxrkzat5vRKuMyUNhiqmJjpjgY5wIuk1K2R6MdrPizOzBTN54hpCwC/jMcmPSbhUuowbk822DAlNTE3QxwRw7EcTtQs+tpXAePYxalxfhPmYFR4LCCTuxinHuo5j3WzT5hWhYpx7DaqjQxYUzfN4JZu31Y8T846yPE5Rt0JAxL10JKThd0OMjh7o0N4SHF09gO/sgH8/cyX/80oqUPhfMAHNjJQqRyonf/Viw9zyuKy9zTQciVUOyAKWRPiYK0MbdY81vIfx2/3V+Ku514hdcO3eRr7adYfCPp/j2SAT7Qx5xOx30LMpQ3zyf1lLoU8pAAbokThwP5Cf/RMq1sMG5NCT+eY5ev/qxcPsx3H65wJStV/DXFLAsi0QOzBjGd3v9CfXbzdyh0zhUZgBj+lTIdyEv22M0blZnmD14MhvPhBB2wYdZbpPYrXJh1IDqmVcmDfjQrR/Vzi7g+7PW9HFtne/XxubdJjCixgXmDp2G94VQAg8sYvjUXcRmNlSx50m+lFR0dqLh5bWsCaxP+/ZlURq1pkPrNPZt/B3zzi40LVqm+DfFUwzFnudl6THaDaszsxk8eSNnQsK44DMLt0m7UbmMYkB1PRSmppjoYgg+doKgwheCv/GYkzg4axSLDgVz5dJOZg2ZwVFLN/7T8+XVsWBFWsMp6jpc3DVOiSrmKIvHj2Si11FCb0Zy+dwhTt9Io2qDBliYOTN6WC0uL3JnzIojBIWHcWLVONxHzeO36BdvNX1Z0eaKkcMIPOoGs3iMJzv9wrl6bjNTvvyVyFoOONh0LbTu1Cv7WLVqN0Gv+BWTV50/8yp8rEHmxa9qZ1nw/Vms+7jSOv+FgAkjanBh7lCmeV8gNPAAi4ZPZVfOQlDI8ZnTbcIIalyYy9Bp3lwIDeTAouFM3RVb4Jr78jwo2rr27yIT9bdGgWWzthyb3JoB1Y1Ji3nA7vPRBCcJ9IyNKW8IKVcv4DDzPAeTTXAb3omvG5iie/yA3X4Pua0zwa5bJ/7bpQx6KKnXxZ6f2pXBJCmO34NjeaRnRp/Bdkys/Aa62NyFhVvm0DL6R/p/WJe6Hw5gaUwnft4xh/YFXM5XWnamV62TfN6pJfajt6Lruxrfpd0og5KKgxewxM0UX49GWFt/QM85gTSbP4+PS93m8uWs1UuPOgMH0PJ5AmV6Dsq+sqGsOJgFS9ww9fWgkbU1H/ScQ2Cz+cz7uBS3L1/O/DkvFXWHjKD6oXG0b2rHyG3Qb+1vLHLK51KoqR1zfbcxsXoQ8/q1omHzXswJtuGr7dv44oN8PgLpVaGLa1fMTn+NS+/vuZhmjtOifWwaZsGRqS60bO7IxJ3Qe+UB1g3J79YZPap0caWr2Wm+dunN9xcL/yUAU7u5+G6bSPWgefRr1ZDmveYQbPMV27d9QX4honqPKZ915qtGpUm5cRXPLX6svZ7O+80+ZMf4htQpxpAxqNaMreOb4FhRj3s37hGqX51lfSpjAOgpi3mPShalKYN6N6Ftabh/OYSpW68QVacx7tZKdE8fc/GBDlWlqvSoqg8pMazcdpGNt17vD28VO35lKTyGd+KrBiY8Cb/CjA1nmXroHvFlKvPNmA/pnN/JTc8C5xblKI2a80cv8s3px6jL2OA1vjkOFmrOHffjq50RhOuVY+jwDnxRtYAOUFrSuVctTn7eiZb2o9mq68tq36V0K1PAwZk7sWjfJoZZHGGqS0uaO05kJ71ZeWAdQ174jl3VyJX+9Z6TXLcfg5oVkAmbtuXbPRsZaryXiR1b0G7EZpTdetEga3wVd54UQK9aFxwbaEl/vy127+sBZrR3aIFKVKSjy4dFvKL798VTdMWd52DutIh9m4ZhcWQqLi2b45ixAwfWDaGKEvSqdMG1qxmnv3ah9/cXCw/h7zpmVV2GjKjOoXHtaWo3km30Y+1vi8hvecxfUdfwoq/DxV3jzF0WsmVOS6J/7M+Hdevy4YClxHT6mR1z2mOEKXZzfdk2sTpB8/rRqmFzes0Jxuar7Wz74oNXXtgq0lwxas3M3VsYab6PiR0b0djxK05Zf8GODWOppVd43c/O/MzE8Qv5/XHBa1rB58/8FTbWMg8O1/71eJ5cl36DmhUw10xp++0eNg41Zu/EjrRoN4LNym70ylkICj0+07bfsmfjUIz3TqRji3aM2KykW68GBbZ7nnlQxHXt30QhinPjmfQP0ZEY+4Tw2DS0hibUsjbH9PFNZq49zyYa88c3jaipBNDy+H4s4QlQvvJ71DF7+bOjjsRHsYTFCypUtqRWqZI5aON+7UKVmdb4RK6ma+H35RRId9sLx4bLaX44kAWtinwKl7IJnsXGczlWjVHZsjQsb1jMqxGCByGh/HJTR0UrK/p8WAFLpeDh7768v/Yu5Ry6cn9MtdeOTvf8KcHRyVC2HI3LG+RNdtJTuHIrgUTD0jSsUpriD/e/Er+OhEdxXI5VozApTf0qZli8svG0xNx9zPUUFdWqlqNK5j2daFOJjH7CXbU+1d4vR1XjAj7cxP1KlyozsfaJZPVfmTSSJJVsukf80msEul/28J98bhv9u86f0rvj33g7zztIifl75Wj14h0m1rX4YXoN5qh54aERPSwrVcCywJ9vUWJevjy25f/RYN8+dSopuif88eOv/FnfjaUtZJL+ehSUfq8crV99Z9Mr9zdIvM8y70gSlGbsd6mPnVEyR0/cJx0DWtT5a38hVGlsRtO6ZgVvoG9CfZu891EW3V+JX4lFectizDU9KlSuSIU8LxtRo4YVNV4rfkmS/m1SL67kiPUQlpYvmRfapDdPJuolmhKjf2EOqlDqY2Cg4nXvjNCEfEurNt9xxbg5X+0dR4N/401p74hyH7Vi2ZVnfH7qMft+u8A+Mn4ppplDG75vZ1ro/m/bOxO/Qom+gQGq1500kiS9E4w+mobPRwUn6X/1/Cm9e+StL9K7R/eMO1duklKhPnUs/4WfZN5BmuRnXHuYzFOdivIVy1Cz9Lv16eldj1+SJEn6d5KJuiRJkiRJkiSVQPImKEmSJEmSJEkqgWSiLkmSJEmSJEklkEzUJUmSJEmSJKkEkom6JEmSJEmSJJVAMlF/q5KIiUnK+M+Ui6yeOpvt4Zq3G9K/RcpFVk/1ZNuVN9WeKVxcPRXPbVfeUH2vQRvJ3nlTWX7myZuslMi985i6/MwbrPNd9MJakPgHK6fOZffN1/trq5IkSdK/h0zU3xbdHTYNakL3n2+gAXgews6lKzkcKRP1v8XzEHYuWcGhiDfVnmqizvtyMPDhG6rvNWjvcnzNUrz9Ewvf9u+rlLvH17DU2/8N1vmOeWkt0CUFsH3pao5Gy7VAkiTpf538g0dviy6Bm9fvk1bzbQci/T0sGLAmjAFvOwzp3SPXAkmSJKkA8or626C7z6Yx7vwankbEusHYeqwlKvNbbs39wywY2QP7tu3p6jETn6spOfupozmyeDx9OrWlTXsXPGZsIeQVF0e1D07x06eudLW3pV3nvoxd4EtEava7xJxbzdfDetKhbWs+su+Gx/RthGV++07ibia0G8ovp/cyd5gL7dt1oPfE1fgnPMF/7Rf069iWds7uzDlwm+wv6Iscn4bLP/WjzaCVXMvcWXv9Fwa1asPYHY/RZRTG+bldsZ+0j0QgOXwP343uRQdbWxy6D2Pm1hCyi473YWw7DxZtnMfQLg44enjxZ9pLNd7czJgObej93Rme6DLKjz6ymPF9OtG2TXtcPGawJTvYeHzGtsNj0UbmDe2Cg6MHXi8XmEciuye0obPn6azG59RPn+La1R7bdp3pO3YBvjmNn1tB8b+yPRPZPaEdQ1acxHfeCHrY22LX1Z2ZPuFkjxhdPP7rp+Dm3B47x0FM2xFB7qN4VRtAvM9Y2nksYuO8oXRxcMTD689C9wEd8f7rmeLmTHs7RwZN20FEYU2Xcp19C8fRt3M7bO27McxzJ1eTs95MJnzPd4zu1QFbWwe6D5vJ1uz6itAGQMr1fSwc15fO7Wyx7zYMz51XSQZ0j7wZY9uDBX7q7G01gT/Qq81wNtzR5d8vD/LvK3X0ERaP70Ontm1o7+LBjC0vjM/E3UxoN4QVJ32ZN6IH9rZ2dHWfiU94yivXAoDk49PplBVPdrdd4LtudozzeVRIw0qSJEnvOpmovw3KsrQdPo7O1iqsHMYzc4w9lnqALhbvr6Zwrlwn3Id2pWLYMtz6zOK8GtBGs8ndjt5Lw7Hq7M5I11aI/ROw7z6fwPwSIW04S1x7Mj+0Ao4eYxjmVI7Ahf3oMeMcaiDt0mxcnCZzTK8Ng0aPxaNDWUJ/dqfH5GOkAmhiifDfw7TBMwiu2g2PfvV5uHksvew6MmKblo8GutHB6A/muE1gwwNdMeNTUbN2Ge78tovjMTpAx6Pju9jjd5Fd+89l1h/Cvm1nUb7fCOPLy/jYbiDLr1vhONid7jaP2DSiPV1mXyQF0KU/5oafN56zTmHVzRXndvWoov9CU9zeyZhuYzlkMZRvP29HGaWW6E3u2PVeSrhVZ9xHutJK7GeCfXfmB6aBLp3HN/zw9pzFKatuuDq3o96LBeZLQ2xEICFRCYCW8CWu9JwfSgVHD8YMc6Jc4EL69ZjBOXXePfONX1lYe2qIjfDHd4Y7Uy+Vo+Ngd5zKBrPErTee59SAmuCFPek8fhfJTfvg5lKV0NmT2HAnKwsspA3Qkf74Bn7ensw6ZUU3V2fa1atUyD6gDl5Iz87j2ZXclD5uLlQNnc2kDXco8G5rbSRrBrWn37JwrJ09GP6xDXfWuOE4ajsPdRouL/sYu4HLuW7lyGD37tg82sSI9l2YfTGlCG0A2sg1DGrfj2Xh1jh7DOdjmzuscXNk1PaHkP6I64Gh3H6W8zffdM/uEBp4jRi1yLdfrMn7WqX7m3C3683ScCs6u4/EtZVg/wR7us8PzPhgpIklwt+XGe5TuVSuI4PdnSgbvAS33p6c0xSwFmQybdaI8je3sW5ndHYbpp7dxJozBtRr+V4hY1KSJEl65wnp7UgPEZ7NjUWjaQEiXQghYlcJZ0N90WR6oEjL3CT1yH9EVSNbsfCmRqSd/VzYGDUR0wPSsovQ3l4hnMwsheuOhLzlJ+8QAy3MhbPXrYzyhUZE+i4VC70DxVOhEbe8vxB9x6wR4ZqsHVLF4dGVhZHtQnFTkxNP4+mBmfsni70eFYTKykPsfpqxhybyB9HWqKoYcyS1+PE92y2GVCgr+m1NEEI8Fd4Dyov6LZsKizpfiD/ShNBcnStalbIV399IFL6fVBKGTb4Rl55n7awREUs7CDOLHmJdjFZoHy4XnQwMhO3CmyL7cGJXCWej8sJ9zU4xvrGFeL/3KnE5a/+0s+JzGyPRZHpAdlsL7W2xwslMWLruEAnah2J5JwNhkNUWRRIrVjkbifIee4UQyWLHQAth7uwlbqVntZWvWLrQWwQ+zbtnfvEX3p6xYpWzodBv7ilCMusQzw+I4daGovW8a0Ik7xPDrY1Ey9mhIuttzdUFwtbYQNgtvlV4GwiteLi8kzAwyBh/RWo3kSz2DbcWRi1ni9CcSsUCW2NhYLc431ZLO/+lqGdoIz49mZT92pNDM0R/jyXifJyv+KSSoWjyzSWR0/URYmkHM2HRY52I0RbSBiJNnP+ynjC0+VTkFP9EHJrRX3gsOS+0d5cJB+NqYuyx1Jx4Tk0UNY1sxfcRmnz7Je9raeLs5zbCqMl0kdNVWnF7hZMws3QVGV2VMZeae4aInDCHC2vD1mLeNU2etSB3XM+E7yfWwqTtQnFDI4QQyeLgyCrCousqcV+bb5NKkiRJ/yLyHvWSRGFOo+Z1Mcj8Xz1LS8opUnj2TMv9i/5Eae/jM86BY4rMDUQy0ZoEygbeQNO3Re4HDozsGNivAgMn1KfKita0d+iEc8++jO5qQ2mgdP8f2OFyB//jPqy/FsGNq8Gc+T0OXYV00rPjKc0HTetmlquiTJnSqKrWoZ5JZnxmZpRSpJOu1nI/pJjxlWpPl3YKJh8/T2ovfU76WdDRsw9//mc/Z6LUVDlyjKv1nHGpEs32oDiq2jvR2ChrZz2qOTvSYPIK/MLScW8AKMtgU7cSei/WIRL47Qt3nj4txcefd6Vu5v66+xfxj9Jy32ccDjnBkhytIaFsIDc07QAlZWzqUilXgUVlhN3AflQYOIH6VVbQur0DnZx70nd0V2xKF7BLrvh1Rejv6oACiwZNqJ3VsCpLKpRREPA8Fe2tAILjrGljZ5Pd7nq1OuNQexani9QGvakCKMvYUDezEQrdJ60eAcFxWLexwyanUjo71GbW6fwOWseTwEBumbXGoZVp9qsWTrPwdgJNqCfj4qpi79SYnK6vhrNjAyav8CMsvfsr2wDdEwIDb2HW2oGc4i1wmuWNE6C751dwF+bbL/m8prvPRf8otPd9GOdwjJyuikaTUJbAGxoyusqCBk1qkxNmBcooAnieKni1UnRy60mFbjvxufEZUyofxXt/Mg7zP6aC/D5UkiTpX08m6iWJQh/9fO+wEKSmpoFZQ3p84kad3FkDZg2q5L2HSVmenisvEdjLm617D3H88I+M8ZqFZ99VnNgyBPPTM+k5cCHBBnVp2rge9Ro2xa7RGS7FQHbqoDDEyPDlcpXkzV1fIz7M6dilDc8WnSQgWJ/zqa2Z2b0jxvN/4OyZSCyPBlLDeRE2emo0GgUqA4NceysM9FGhRZP1qUKhj76+4qU6dJRq/y3fV17NxK+/wLvTFlwrKRGpqaRhRsMen+CWO1iUZg2oogQ/FOjr6/NyiUWjpHzPlVwK7IX31r0cOn6YH8d4McuzL6tObMGjej7Zf674i9qeClQvDRiFImN/odGgQQ/VizNcYYSRUUYdRWmDjLD0yQqr0H0UGjQa0MtdKUZGRgW2oyZdCy/UkYtag0ahInfXKzDQV4FWk/mBsuA2AA0Zxb+qH8ULAx6ERpv7Np38xtWLr4lUMrqqB5+41XkpoTejQXZDql6a2wqywyyEUVs3elddxy6fcEbV9eagxpFl3SzlfYuSJEn/A2Si/tYoipEE6lG5Tk1KJ13HtPUQhn2Q2W2pwWxdchhNU5M8J21d3CW2bQjF2m0Es7qMYhZqbq38mGb/t4mDMfZo5ywipPEiQg6Mo5oKIAHvAQsQQhQld/jL8YGS95ycaPH5ejZvNOZ2s6HYmjXBqE0p/rv/exTnrXD8uj4qVRJ1ahpyJ8Cfh7pWVM0sKPGSH+FUo0etVwxhRVk6fvIfRtrVI+D3nnz1pQ8OG/tTsXIdapZO4rppa4YM+yBzEqQSvHUJhzVNMfmrGZAujkvbNhBq7caIWV0YNQvUt1bycbP/Y9PBx3iMrVhIAUVpz3xudn+Bqlp9bEzuERTwAJ3t+xnt/yyMsFsZP/mnV4Q2SHmpzEL3MahGfRsT7gUF8EBny/sZlRIWdov8f2hQSbnaNSgXf5WwaC1dbTLS3LSzk7EdEsHovT2oaXiHAP+H6FpVzRxDiVzyC4dqPailgtuvagRlOWrXKEf81TCitV3JKD6Ns5NtGRIxmpsr9NEXKSQl5Yz4p1G3idMVWGJeepWpU7M0SddNaT1kGDldtZUlhzU0NVFSSFdR6Fpg8CFu/WxYeWA76y4fQ9XlF7qUKUaMkiRJ0jtLXpR5WxSmmJroiAk+xomg23mSopeVch7NsFqXWeQ+hhVHgggPO8Gqce6Mmvcb0SrjPNsrVTEcXTyekRO9OBp6k8jL5zh0+gZpVRvQwMIQYyMV6pirBEU8Jv5BGAd/GM43e54g1GmkFT9TL3Z8AMqKzjg1vMzaNYHUb9+eskojWndoTdq+jfxu3hmXpgZAWXqMdsPqzGwGT97ImZAwLvjMwm3SblQuoxiQ39Xpl1k4MnvhIJQ7JvHV7hh0pZwZPawWlxe5M2bFEYLCwzixahzuo+bxW7SK/KOF1Cv7WLVqN0GF/Qy5UkXM0cWMHzkRr6Oh3Iy8zLlDp7mRVpUGDSwKj5fXa89czLsxYUQNLswdyjTvC4QGHmDR8KnsihVZFRS/DQrdx5xuE0ZQ48Jchk7z5kJoIAcWDWfqrtgCP/wZOYzAo24wi8d4stMvnKvnNjPly1+JrOWAQ4OPGe1mxZnZg5m88QwhYRfwmeXGpN0qXEYNoPCuN8JhhAd1gxczxnMnfuFXObd5Cl/+GkktBweUFg2oXyWBQ14/cCj0GkEHfmDMwpOF59W5GwXn0cOodXkR7mNWcCQonLATqxjnPop5v0VTlK4qfC1Q0ci1Px8E/8z8w0a4uHYm+w4qzTUOrvoFH//4YkUtSZIkvSPe9k3y/7vSxeXlvURtc32hX32cOH5vlXA2thLD9z/P2SJohmhq3FTMCMp4BC0tcq+Y3ru5qGJuIFQG5qJK875i9qG7Iv/nHbUi9vQPYlDr6qKMkUrom5QXdTqMEWuCngkhhHgeukYM/6iqMNPXF0Zla4g2g+aIHYt6iTJl+4hNsSLjAbhc8aSJ0/9XSxh9ND/zoba82xQvPiGE0Iiw2S2EvqqBmHIx4xi197xEJ2M9UXX04ZwHCMVzcW3HZNG9sbUobWAgSls1FF0+XZf9YKb24XLRybiyGHUo56HArIdJPfZmlqK9Jzb3ryT03/cQu2K0QqRFir3Te4vmVcyFgcpAmFdpLvrOPiTuaoQQ2odieSdjUXnUIfFCieLRSidhqP+RmH8jvyN68WFSIbSxp8UPg1qL6mWMhErfRJSv00GMWRMknuXXU/nFX2h7xopVzsbCavj+nHZK9xPfNDQSTWcEZRZwU+yc3EXUL28iDEytRNO+n4oBH5hkPEyaUUHBbZD5MKlx5VEiV1iv3EcIIdLEzZ2TRZf65YWJgamwatpXfDrgA2FSwMOkQgiRdmuvmPZxE1GptL7QN60kmvaZI45mPSn5/JrYMbm7aGxdWhgYlBZWDbuIT9cFiqdFbQORJm7tnSY+blJJlNbXF6aVmoo+c45mPoipFQ+PfSt6N68myhibiPINeogZ/50u7Eu98DDpS/2Sf1+lici900Xv5lWEuYFKGJhXEc37zhaHsholz1wSIt3vG9HQKGtu514Ljt7M+5Cr0NwUi9sbC1XNieLki1U/Wy96ZD6oKkmSJP37KIQQr3H9VJL+B+ke8UuvEeh+2cN/Ksovo6Q3SHcbL8eGLG9+mMAFrTAofA9JkiTpX0BmG5JURKkXV3LEegg9ystpI70palJTUnlw7Ed+/bM+bu4tZJIuSZL0P0ReUZekItMhP9tKb5TGn2+atuG7K8Y0/2ovx+bZY/62Y5IkSZLeGJmoS5IklVg6nt25ws2UCtSvYymvpkuSJP2PkYm6JEmSJEmSJJVA8nt8SZIkSZIkSSqBZKIuSZIkSZIkSSWQTNQlSZIkSZIkqQSSibokSZIkSZIklUAyUZckSZIkSZKkEkgm6pIkSZIkSZJUAslEXZIkSZIkSZJKIJmoS5IkSZIkSVIJJBN1SZIkSZIkSSqBZKIuSZIkSZIkSSWQTNQlSZIkSZIkqQSSibokSZIkSZIklUAyUX8bdHGc/HkK3/w3EPWLr2tC2DzjS75a4EuU9sXtH3J0yRRmbw/n6cXVTJ29nXDNmw05KSaGJABSuLh6KrO3h/OGQ3hNGfF6brvyz8WbcpHVUz3ZdqX4NaRcXM1Uz23Fr/MvjKG/1g6F9/9rH1OBkoiJSfoby8tH2m1OrJrGyL5d6NihM91dxzNn00UeaXNvljMPiqa42//TtJF7mTd1OWeeFLzNm5jrSQkpRW8XbRxbvM8xaXMYf6QUZ/vLnE/9C0G+ko7Qsxf5cuN5VoanvfB6OjEJ6Xm2WXU9Pb9C8qUJ3si0KV6cjtcBWq75fMtXk75k1var+fSDlsi98/hq0mR+PhmX8Ur0Pr7/ahKTJuX3bworzya+/mH/nQpbN7WR7J03leWvGqzFrvJ116ac80hJVvLO08Vdu9/AWv8Okon626AshebKVn74YQfBL8witf8m5n6/lB89f2TvXV3OG0+Ps3LWT5yNMyMtZCdLVx4m8o3NPh13Ng2iSfefuaEBeE7IzqWsPBz5jiTqzwnZuYQVhyL+uXjVUZz3PUjgQ23h2+bZ9Ty+BwOLX+dfGEN/bdIX3v+vfUz50d1h06AmdP/5xj/Xf9oIVvVrhfPX+4h9rxFt27WmtsEV1o6xo9WQzURrIe88KDTwYm7/ZmjvHmfNUm/8E3X5vPsG5npKLOvX7qHhglDCizpdtAns/z2IRftvEpAqirV9UFG2fy06rgeEsXhfMNtvZSThiVHhTPDcRrdDTzLbK2ebHVHp5Nfi+VGH+7LsR2/8EgWg4dbhX1i86AfmeK7HX/3SxpqrbPp2Jj8s+pFtfgkAaB+cZt2Sley5eI3/Z++8w6I6ugb+22UpgiKiqIhYomLHrkgHURAUbNhQ0KiR2N4vMYmxozGxF0yMJbbEimAL9h41KoI0NSJiQSKKgmIUpOzufH+AoEjXvJq89/c8+4i79545c86ZM2fnzr0bGxv7xivhyQcSkCXlTdWfnFjnT0DYu/tiUf7clMWd88EcjHjwznR5t3yA83RZc/d/I9f/Q1G8bwX+N9Gmk4MllTaGEJKkpoOJHFBy4+hJ/rTwxOPWfo4fT2H8x0bIgcywM4RmmPO1p9E9AAAgAElEQVSpYw3kp//buqpJvRlLYmaD/3bD/xwMBrDuyoBynrqO8p36FjFULk1LT/n7VAjqVG7GJvJ3hl9W6BqWHdHH99BZ/O0rvmyYr1y9aDd0Nv5jPFliLS/jOPgnjpu/X+esuzHMPZrIPRPjv62N94OKy79dYtW1NJo2effS5fXMML0TzO7wb7Cw0Mp7X/lHEL/eNsJYP+X1E2TV6T47iO8dtN+9Mu+Kt8ib5W+yvLnJgAHrrvDf1bYsfID5pqy5+7+Q6/+pSCvq7wk9Wwc6aERx/nzutVz1nxw9cZ0mTv9Hfxstzh89RRoASmLOhPCwgQNdGmjknq0k8ch8RrnbY23nis/MIK69ekk4K56jS8bR18kaSzs3fGZsJfrlosTT3Yy3GcrKU8HMHemOvZUtrt4zCYop7JqymsTNvnj/FENm3AaGWPmw/uV+CmUiR+aPwt3eGjtXH2YGXSNfQhbxR5cwrq8T1pZ2uPnMYGt04asiyqvf42k5mFXXc+WqYlk9uBOWYwJ5lLsElXX+W1ztv2DfU4A0YvZ8x+jejlhZOdBz+Ey25cl+TNAYG3wWb2LusO44dPNhxaXMAg3eZIuvI5Z9vuPME3WuuY6yZFxfnKwtsXPzYcbWaPK0fRzEGBsfFm+ay7DuDnTzWUFBkTzdzXjLrvidzgJU3P/te/4zyBV7Kxu69hvD/OA4iroC/3T3eCy7+pXDN28XQ6qkc6ydMhwPR2ssOtvTw2c626+8vORYij4U4/9X+/R093hshq7kVPBcRrrbY2XrivfMIF7tkjo1ii3TvHG1t8Gx72f8dPJnxtkM5MerCWz29eanmEziNgzBymd97nae4mLgKbvH2zB05SmC547E3d4KW1dvZgbFUNSuCZH2nHQhQy6XvfKunJq9JrN80f/RrSaFjwNVEufWTmG4hyPWFp2x7+HD9O1XeF7MuCk21t5ARdK5tUwZ7oGjtQWd7XvgM307eW4qRbyoH4ex8WsvXOxs6TZ4GoFxBYM378hyjvXS90n18Boj197grhqUSTH4TDvI4jtqQE1CRCh9v/4Z/cGrMBgTiGfQXRKKWYJWJccza/EOavusQmfYL7RfEsqh5IInCO5HXMDts/Xoeq2l3oyTbExQllqG+uk9FvgHUf/j1WgOXEWlT7bSZV0MV98woZo7J0/y6e/PUaHm5qnjdF4USeQrC8WqJ/FMmbcVoyGrMBi7i09OPS4yJxSGhnF3PNreJXh3+Ctb3ZRc2fkriQ4e2OiVQVih5IybwcsPsWP6YLrZ2NJtwERWn3uYdyXgcdAYbHwWs2nuMLo7dMNnxSWKHYup+/jC3pbPfk19pZ3nHP7aEYcv9xfIm4D6MWEbv8bLxQ7bboOZFhjH66Yufl4pXL8CvXw136ru89v3/2GQqz1WNl3pN2Y+wXFFZmp2j7ekq9/pPDkl5bXXefuxTFoMe74bTW9HK6wcejJ85rbcef3vmadLY88ibahOLDR3FznvFHF8WWqJfzNSof6ekFezx75lOmHno8gC1MnHORZpikNXcxy6dCL7zBHOZgDqh5w9F0sN2y6Y517/UCcH8NXX56jq5M0w15pcWe5F31nncz5UxbPZ25Y+/jEYd/Vm1KBOiP3jse85j4hMQJlMXFgwM7wnc7FqF4Z4O2MYtQyvPn6cK3hZFTmG1iMY29UEhbED42b6Ym+kAahJDviKr89Vxcl7GK41r7Dcqy+zzucUqvGbvbHt40+McVe8Rw2ik9jPePuezIt4s0hQNGhElYRf2XUiCTWgfniCXXtCCdm1n3MZAEqi923nrLwu5pWUXF3eC9uBPxJr3I0h3j0xe7iZkXbdmR2SDupsHt0IJcBvFr8Z92CQiw1NTTXzG1PdZadvD8YcMmDYN59jU0WOKn4z3rZ98I8xpqv3KAZ1Euwfb0/PeRFkAursR9wIDcBv1m8Y9xiEi01TXhUJuTaNiOZOqhpVzDIGeczjco1u+PgOx7lqBAs93ZnxpnFzT40jIvpOvpxS++YtYijzIrPdnJl0XAPLwaMZ4+OI4eUf8HafxPEMStGH4vz/ep+UyXGEBc/Ae/JFqnYZgrezIVHLvOjjdy63z1fw7+PAqK3JNOs1hN5N4lk6cAIbQ/4g8UUVrEeMpauJAmOHccz0tcdIo4QYQElyXBjBM7yZfLEqXYZ442wYxTKvPvgV4QPtzkMY2vIe3/dsQ5dhk1m6+TAR99JQa5vTd8KnuDTUKmQcKLk42w3nScfRsBzM6DE+OBpe5gdvdyYdzyp03JQUawXJvDgbN+dJHNewZPDoMfg4GnL5B2/cJx3PKfJKipesKBZ6dGXcrjTa9PXCrc5lZn/xCwmF7jQoz1inbH0Sal5kqXMKP6HiRaaSLBVkxIXRe0kou++qMWtVF3P5E3YGHqJPUFLhxWxWErMXHWbWxceojE3pXlfGtZBQ+i0O4+KrLlYlMu+XW7wwrYVFVTUJ168x/udrxKtLIUOdwc6fjzLlXDIZ1U3p37kODdVPOXnkNF+cTntjG4taqSRDJfL+Ts9UvXL5Xs2Zvb+zK8sQO7OKqFIesHb9WdY9KsO2HI1auPdqR0LwbsJf9lF5mZ2/PsSxnwMViz25NOSMm31+w5ge/RH9x4yki84Jvnbuzoxz6YCa7Ec3CA3wY9ZvxvQY5IJNU+Pix6J+B1oaXOGXn/eRt96feohfNkZSuUWH1/ImZBG10IOu43aR1qYvXm51uDz7C37JC9aS5pXC9DN9s5d5uUlFzLJBeMy7TI1uPvgOd6ZqxEI83WcUmmtz7BNB9J3UPDnF5rUCvPVYVl5leS9bBv4Yi3G3IXj3NOPh5pHYdZ9NSPrfMU+Xxp7F2FBp+GbuVhYz72QVcrxG2WqJfzVC4j2RKUImNRO61ovETaUQqdsHiGp1fcXRDCFUt5cIO10z8dmZTCH+2iEGVqsuvHY+E0IIkbzGRWhrthbTIzJz5WSIo5/WETpWC3Oknv1cmOm0FtPDM/NaUt1dKZz1jcSgwFQhktcIF21N0c4vWmTnfv7iwAhhom0h5l5XFqJntoj2aycqmE8T4dlCCJEs1rhoC83W00W+CkfFp3V0hNXCm0JknhWfm+mI1tPDRZ4GqrtipbO+MBoUKFLfkP9M7B5aQxh6bhOpQoi/AgaI6s06iDYGjcXE3zOFUF4T33aqKKwW3BDK58Hi41raovXUi+LFy9OVccLfUV8YuG8QSdkPxI9OWkLLaqG4mdeVZLHGRUdU914ndo5rJQzq9hFrrr48O1Oc/dxM6LSeLvLNpRJ3VzoLfaNBIjBVCNWDH4WTlpawWnhTFGadXKcIF53qwmfvC5EWOFAYVHYRK27nWld5SwT7LxQBEX8VcaqL0Knuky+nTL4pXwwpbweIif18xbqYfJkZR0aL2jpWYuFNZQl9KMH/BfqUE6/thF90Xo/EgREmQttirhBCiLR9I4RJhY7im8svP1eJOytdRGXNlmJqaLYQ2dHCr10FYT4tPMcmJcWAKle/dn4iv8kDYoSJtrCYe70oDwpVykWx/st+ovNHBkJThpDJKwjjtn3E1J3Xc9spMA6Ut0XAxH7Cd11MflxkHBGja+vkxkrBcVNyrL2OUtwOmCj6+a4T+W7KEEdG1xY6L+O7hHhJ2zdCmOh0ELPzbKsU1+ZbiQpatmLJbVUhVijjWC9zn4TIvHZGmA1cITQnXhChSiGEyBI7l68T8v4rRdvtD0WGEEL16KpwHbZCyEcdE3tfCCEy48Tg4SsEg/aI5Slq8ezCUWE0YIXQnHRBhGcJIVR/iTVzfxLyAevFsNCs/OMHrBN9TqcJlRAi++YF0XLQCiEffULszxIly1CliZBzl8XC3TEi9IUQQvVCHF23RSj6/yjMfkkUmSJbBPmvFfL+K4XDgWdCCKU4s3GzUPRfKVpuS8r1x8tjVohqi2LEA5UQQpkkpk5cKRiwQYy4VHhGSdvuKSpp2YhFt5RCiAxxcJSJ0LFeKG7ELRX2FZuKr87nGDs7dIowr+0j9iTvEyOMtYXVgrgcG5//UjRRyIWmjq7Q1S3wqtJXbHpWWKs5vtZqN1NEvvSl8pZY7lhJGPbbKh4LlXjwo5PQ0srJEUKIUoxFIR4HDBTVDTzExqSceEvZ6imqGQ0Q2x+L1/KmSNsnRpjoiA6zL+fFsvLafGFVQUvYLrldinmlEP0K62VebkoTgQMNRGWXFSI/zQUL/4UBovBUnTuP+OzNk1NcXnudtx/Lz4M/FrW0W4upF1/kS43zF476BsJ9Q5JQvfN5ujT2LMGGBXJ3SfPOG7m+zLXEvxdpj/p7Q4tWDtZUXXOeC8/SMTh6Frm1PxbaIK/thEOTqew7FUe66gyhSgum2uSvmcgqm9Ouyct9ihoYGVVFlv4MUJMYEsYdVSJBYx04/vJKvkgjXpmKYcQNlA6AzIDmrRvl3aCgMKpBFVk4L0p945WMyubtyFfBCKOqMtKfPUOdGELYHRWJQWNxyFeAtHglqYYR3FD2o/1rUVcRu+42yCad4HxGbzRPhWLQxY++lz5l/5k7ZJke5fi1pri41Ufc2kxkSh3snVuh8/J0jXq4dGvOpJWhXMnuDsipYtaEWhqvtiFI/XUi3n/9RcVen+PaJPdsdSIhYXdQJQYx1uE4+eaKR5lqSMQNJX1MAXkVzJrU4jWRRaBjOxDPGgMZ38yUlRZ2ODi54NFvNK5mlUpp2rL4pnwxpFGvP4sC3UgIO0HQxuvE3bhG1JnDpKhrkJ1dUh9SKM7/hXepOa0b5fUIoxpVkIW/AJTEhoSRUs8ZJ7OXn8up7eyEuebPhcpS3gorIQZ6AjIMmrcmv0kjalSREf6i6M0GcsMODF8QyPAFSlJvhXLq6GF+3bSWhQOdeRB0ibXu+q+foFGP/osCcUsI40TQRq7H3eBa1BkOp6ipkV3IEz5KEWv9XhsYGtTrv4hAtwTCTgSx8XocN65FceZwCuoa2eS1UGS8KLkdHkWKiSW2ebbVoGFXBxrNKsuNLsX4usx9KgRVKpEJWahlCipnP2LryWQQL6igJ0P9OJlLD9S413rNkNy4k0KqAD1dFZfOXiMSQbKWNnKRRuStpyjNcw+VV8GqcYWcy8YGuhgBZCnJEKWQ0b4aHdvU4sHRP1i6OJqQmyncSlMjkJGdraZst6jKadrYGCM5oNajpj6AiozsMkox7UWvDjNYvTucbyzaErkzmCfdvsNJT0ZwwYNlNegxZw2jmhXIWvLqtKpQVAsafOToTNM8X5tia92Q9O1h/JE1gIaAvIoZTXKTa8ljcRiOroNx0/MmKPghQ4drsD/wOFqu63GtAryyrV51O5yoFBMsbc3yYlmjYVccGs3iNJRiXumDaQH9ikcH24Ge1Bg4nmamK7Gwc8DJxYN+o10pfaouKq+9ade3G8vZ3AqLJKWOPc6tdPKl1nOhW/NJrAy9QvYw28I0fIt5ujT2LMGGBe4ILWneKUjZa4l/L/8j3fww0bZwwEJjGudDL6A4k4bF17Y5lzAVjeliZ8ris6cII4SHrQfhWDX/PJmmJgV3X+QgyMjIBP2WuH/sRePXxpcc/eamyIkAmQLN1wTIcibZUs8bMjQ1i9AgI4NM9Gnp/jFeryuAXL85poVstqrcpTuWzxZzKjwKzfMZWMzsSZcK81h09gy3jI4R8ZELi800IEqJUqZAS+vVs2VoaSpApcxNeDm6yQq0oa5oxzcLarN2whQmBjixdVAt5CKDHHO587FX49cLcbk+zV8qK9NEU7OgxMKRV/dg1cUIegdsY++hExxZ6suKWX70W3OSrT71Sy72y+ib8sSQ+vFJZnoMZGGUFk3atKJp05a0sTXnzMUkECX1QZ/i/F94lwrEq+ylLdVkZmaBQhPFK3Eh09EuIr6BrNLFgKKAfrIijZhF6Kr/sPJJX5ZOdqIyCgw+6kyv0Z3pNawHtTpa8mPASda6e7x+mvoxJ2d6MHBhFFpN2tCqaVNatrHF/MxFkgprp7Sxlt8Aj0/OxGPgQqK0mtCmVVOatmyDrfkZct2U27Gi4kWgVCpBQ/Fakpfp6KBTulDOk1ekr8vcp8JkqMhQChAq/gi7jH907vu6hrSqqEcFZUFbCjJzC+WMP2/zw8GE3Pe1aF5Xm1paqle2pWhQ4WWcyGV5+zxFaWSoH+O/YDefX81Er2p1bNo0p8eLeFZceoaGXPZGfikJba2XXpChkauIKOsDaTTq0KtXe6av2kX4DNgd/BfOCxzQ47c3j5XpYNK2K93LdDOpDG0dndf2w2poyEGdb1OZpiZ5qbA0Y7FiV7w8qtB356/cd1UQeLISPbd3pWAtLJRKlGigeD1Y0ckN1tLOK6/pVyxyqnus4mJEbwK27eXQiSMs9V3BLL9+rDm5FZ/6JRf7Ree1grztWIYspRKZQovXTa1FjqmLevTn28/TxduzBBsW2ClT0rxTXh3/F5AK9fdJJTsc2iazaXcgWffbMDSvGteirZMNlQN/Y4OIxcy+CyalCkoNajduQKXnsehZDGV4i1z3ZkSxbdkRlG10y3VTQpH5pzANajemQaXnxOpZMHR4i9wAyyBq2zKOKNugW4gC8mrOOLf/nI1bNlHhbluGWenTWseSij/vZ4HsPMbdptBMAYr6jWmgnUB42APUnerk9uUpF0NjoJ47DRVwq/AeYNjlYz4dZUvT8MN4fPUlQQ6b6F+zNo0bVOJ5rB4WQ4eTb65tLDuipI2unCLvQCwUNSkXt/LLZRO8Rs6i+yezIOs2q3q15f82H+TR0DHUfNfJpcwxpObeljksjm7F4ugDjK2X0+nUgAHMFwIh1KRcDCimD+/yuQdaNGreGJ3VUUSnqGlfI8c4LyIiiVVCZyBvssqlNDFwt0w6yFHcO8+WlfexGeLI8Fezv4Y2mpoydHVz7tR7dRyo721hzuJoWi2O5sDYejlxnhrAgPkCkVuBvTZuNEoRa6+ivseWOYuJbrWY6ANjyXFTKgED5iOEKMV3agX1mpmhey+S8PtqrOrmyH925Qq3i3n2WVnGepn7lNNC7r+5PZDr06CaBrJEOZZ93AmyrYA8O5lt+++SXNkI5zoFCyY59WpURIsnaJm15+jnjTGSq4j6PYrDf1WgTauqaJX4hPaSZWg8iGZ7TCZUNmPjIif66Kq4sPlPVlwCeRFGevl2mQvwUiPH1KM3HaatInBjFgdfuLDU/q3vIn0FFfHRUTxWt6G6HFA/5lLETTQb+2JWSKVQmrEIOth49cHYbS+bNqo4Y9Sbvfa6b8qq1wwz3XtEht9HbVU3R9azK1zJDdbSzCtlS9UpXNz+C5dNvBg5qzs5aW4Vvdr+H5sPPsJnTM2ySCuhrbcfy/UbN0A7IZywB2o61ckdV08vkmPqhih49/N0ifYsyYafvJq7S5p3oGCuL08t8W/lf6irHyDy6jjYNeWPrVu51tgBp9r57tC1cqJz+kF2XayBnVPjUn+jqugymuENr7LY25eVRyOJuXKSNWO9+WTur8QrirzmWQwy9PR0USdFcfxkJHdLGr0VXRg9vCFXF3vju/IokTFXOLlmLN6fzOXXeAWFaiCviYtzS66uX0dEMzvsDOXoWDhikbmPTYcr09WtTc5KgqE7o72MOTN7CJM2nSH6ygWCZnnxxW4Fbp8MoORFEAO6zV7IYHkgX3y1myR1RVxGD6fh1cV4+67kaGQMV06uYaz3J8z9NZ6ym0uOIukYS8aNYsKKY1y+eYur5w5x+kYmdZo3x+DvGG3liCHNCjoospK4FhnHo8f3uXJwESOm7uGJyCIzU/Zf7YOhx2gGGh1j5vA57A69QsTBZYz4bCv3BDk1nUwPPV01SVHHORl5l/S3joGCKGjlOxlPvQOM7+LORP+t7D9+ksM7VzPVsx+LbrTmk08ceGMcZFdAR5FF0rVI4h495v6VgywaMZU9TwRZmZmIN8ZNWWNNkwo6CrKSrhEZ94jH969wcNEIpu55gsjKJLMUxWDlHuMZ+dEFvh02jYALl4k4sJgRk3eRXOS5ZRzrlH38yHU00ZWBKuUe636N5tcH2rhb16EaWQRvPsjooAhmrjjKqG0XmHz8IVlv+FNG9fZmuFSCp5fO0funUBbuOI7X6gt8ve0PwpSlCdCSZch0tNDXAPHsHisCw1mw5SgjjuY8Hz0tM7uQ4kqGno4CGWr+vHqNhQdvE1vaB6eXAbmpB7073mX9jE1kunhi92bNm4PIIunaec6ePVvg9TvnYx4VdRJPD8xg+Hd7Cbscyu5vhzHtUBUG+PalRmFmLeVY1OrohWe9s8xfcBaTvoOwKGyRv3IPxo/8iAvfDmNawAUuRxxg8YjJ7HoZrOWZV4pDriDp2BLGjZrAimOXuXnrKucOneZGZh2aNzcoq7QSePuxbOg+Gi/jM8weMolNZ6K5ciGIWV5fsFvhxicD6qPx35inC1KSDQvk7uxi5x3xZq4vhY4Zf+xjzZrdRP7LHwQjFervFQ0+crDGOC2dOvZONHp1Uqpkj1NHNWm61ji20SpSwhvo2fJt8HYm1I9krmcnWrbrzZwoM77asZ2JLcpzAUUD0+6DcNU/zRS3PiwIKeluaz1svw1m+4T6RM71pFPLdvSeE4XZVzvYPrFFEV84NKjXvRvNVdnUtbalrgagb4dDewWiZhfcOr7sf2WcF+9j83ADjk52o0O7bkzYCX1WHWDDUNNSBbPcyJ1v5/ZGtX0ik/Y+RM/2W4K3T6B+5Fw8O7WkXe85RJl9xY7tEymPuSq7LWTrnA7EL+1PxyZN6DjAnySnHwicY5e/j/OdUtYYklNzyHyWeekR7GOOiUkLPOZE0HbeXHpVvMvVq0//u32o7MKioB/o/vxnPrZph/2nu9Dv25vGGgo0FICGKd0HuaJ/egpufRYQkvn2MVAQuckA1p3cyaROaRxaOIa+Lt3oNfJbDmQ6Me9AMNM6aFNwHCyK92T+Mi/0gn0wNzGhhcccItrOY26vity9epWnhYybMsWavCZD5i/DSy8YH3MTTFp4MCeiLfPm9qLi3atcLc3EpGfNN3s2MazCXiZ0aY/NyC3Ie/SmeZFxXdaxTpnHj6JWHdzraEJ6Equ2h7Dpthpja1t+6WVCzfQHrA08z+zzqWjWacKPY1rTopAvXvIqZqwY1w4HgyzOnQjlq51xxGhUZdgIRybWKV0ElCRDbtiIae7GVCONEwcuMOX4X1i6NaaZhuDhrSRi33hyjpwmretjrgOpN64ydfv1/KezvEvktfHoY0H2X1Vw87QuejyKewSOdcDGxuaNV9epR4sSjlHX3jQ89TlOHewZvU1Nv7XB+PeoUsTxpRyLCnMG9W/Ki7QmeA5uS+GzmR7W3+xh07AK7J3QhfY2I9ki70HvvGAtz7xSHJVxW7iVOR3iWdq/I02adGSAfxJOPwQyx+4dZ7l3MZYrO7N432aGGxxlslsH2nWbwE76sOrABoaayvnvzNNvKFW8DV/L3YuI9yx+3nkz15es47MzPzBh3EIOPyr7jw3+k5AJ8fddqJOQkJAoDvWDaM7e0cO8Y4O81frM42Mw63mdL+OOMq6WtJbwryM7nT9up/JUuxItTStRMdfFyudPifozjQydSpjXqUSlklyvyuBW/BP+zNKkXt2q1KlQ1p3jJckQPHuYTNRjqF23GvVKIT8z9THh97PQM6pKi2qa/6CVsBR+6m7KTJMgbq11/ZsWFSQk3jHqh6zuPRL16j18+s73lX44SHvUJSQk3hvq+4FMsN9Cq02/8ZOnKVrPL7PWfw+Pmo3Gpvq/N/H+T6OpSzOzQvYpV6xMuyaVSy9HQ4ePPjLmo7fRpVgZMipVN8K6eunFaRsY0vld75yQkJAolIyQVRw1GYr/v3yukAp1CQmJ94ai1TjmfX6Wkd4NqDbGAI3nqdDQk6Wbv6CVlJ0kJP5LyJBraqGlkJf5iTYSEu8Lnc7TCOr87y7SQdr6IiEh8QGgfHKHP24kka1fj6ZNalDUPXISEhISEhL/S0iFuoSEhISEhISEhMQHyL//moGEhISEhISEhITEPxCpUJeQkJCQkJCQkJD4AJEKdQkJCQkJCQkJCYkPEKlQl5CQkJCQkJCQkPgA0fDz8/N730r87/KcpKQsKlbUgvQQ1s5YT1xtK5pXe9vvT2pSTq1g9k/XqGrTGuO8X/dTEr3Fj0WbL5LZqDON834PXs2DY/7M2XyX2lbNeZvm00PWMmN9XNFy0kNYO2MtsbWsaWH0br4nPk9KIqtixSJ+8e5dkMndk+tZ+N1cFvqv4uegQ1y8lUHVJs2prfdKH54nkZRVkYqlVuQV/5cDZdQmZiw7i6Jte+pWUHM96FsWrN/HuVRTrJsbFfgWruLW3vnMXbuP61pt6VhPm/h9i/huzW4OHznCkYKvE7fQ7dCeOoX98onqHofmTuA/fsv4+cwLtB7sIuhGLexbGJWrHx86z8+vYeaGm0XGdHrIWmasjcXJvgU8/Z1VszaRUN+KpobP+H3VLDYl1Me2qWGR8tXPkwk6GM78fVF8f+w6QREPuP5CCzPTSui/1p6KhJg41p+M48D1JzytUBkzA8VrflY/T2bPiT/YeimRq8+1aFhLF903nrenJOK3UJb8/gSt+tWpp13IA/nUzwkJSyDkkcC4ui7l+S2hfNIJWTuD9XG1sWpeTVodkpCQkCgDUs58X6gT2Dy4NT1/uIES4EU0O/1XceSW8h0Il1NR+QfbFi0iMOoVeVlhbP52Af5L/Vi690/UeR/8xYlVs/j+bEqBwqDsvIjeif+qIxTZjaw7nA8+SMSDd/GTv2oSNg+mdc8fuPEuzFYoKuLWeNLJZQr7kqthbm2DRSMt/ljvi22noWyJz+mHOmEzg1v35IfSKlLQ/+UgKyaY5UsDCH0qACW3j6xmyeJFzPHbSFjBny9XXmPzNzNZtHgp20NTARX3T29g2ao9hFyPJTa24CuBJ0p1Ia1CWvAUfGYd40UTGyw71uX5hWAORjwoZy8+dNSkRXP2WPUAACAASURBVAayrJiYzrpznuCDETlHPw9nh/9ajsUrQf2c8B3+rD0WX6T0pzcicPsiiAFbo9kUmsDJq3+y7/xVZq/aQ8sZv7P/8cuHcmVzLnAvrfyO8XnQJeYEnKHvlB14Hn+SFz/qxzcZOSWIvhsuMmfXRSYsDaLjihvcLeDG53ERjF1/iUX7YwlJK+yhXyou7z+Gy+LDDNwUy43Cw6AMvCB6pz+rjtwqd6xLSEhI/K8i/aTI+0Kdys3YRDIb/D3itTs5YFlpIyEhSag7mCAHlDeOcvJPCzw9brH/+HFSxn+MkRzIDONMaAbmnzpS4+/+6mYwgHVXBrwjYWpSb8aS+HcZESArlDXLjqDve4iz/vZUfNnyV654tRvKbP8xeC6xRp56k9jETEqtyd/kf3k9M0zvBLM7/BssLPJX6pV/BPHrbSOM9VNeO15WvTuzg77HQbu0LahJTUjgr5o9mLz0G7pqA5+4MuKd9eCfh8GAdZQrpNPi+dL/AoefCAwbteC7Ac1wqiEn8fp1/LZEceJmFMPWViHsi2aYPr7OrOAHpGpVZWifFrR/cp1vDj9g744IDts44qal4vfgC2xKUmNo1pyvO8r5de9lzvx+gfkO9VnRQgFk88fvIYzacJkLGYBG4Wpl3AxnVGAiqUKaICQkJCTeN9KK+vtAnchmX29+iskkbsMQrHzWcyd3gVmZeIT5o9yxt7bD1WcmQdfS88/LiufoknH0dbLG0s4NnxlbiX5aRBt6tjh00CDq/HlyJKj58+gJrjdx4v/626B1/iin0nLbjDlDyMMGOHRpkDN3q5I4t3YKwz0csbbojH0PH6Zvv8LzXNGq+7/x/X8G4WpvhU3XfoyZH0xcxquNK0k8Mp9R7vZY27niMzOIvG483c14y674nc7K+dtmKCtPBTN3pDv2Vra4es8kKOaVPqtTidoyDW9Xe2wc+/LZTyf5eZwNA3+8SuJmX7x/iiEzbgNDrHxYf0cFpBGz5ztG93bEysqBnsNnsu0VIz3dPR6boSs5FTyXke72WNm64j0ziFebfA2RxvN0gUz++i/2yWv2YvLyRfxft5qQuBlf75+IyYxjwxArfNbfAVQknVvLlOEeOFpb0Nm+Bz7Tt3PleTH+L4t/i0DDuDsebe8SvDuc/EV1JVd2/kqigwc2emWT9zpKopb0o+fiS2Q93MN4y86M332X3eMt6ep3GoDHQWOw8VnMprnD6O7QDZ8Vl3JsPmw1p/d+y3A3O2wc+zBhbRipT8JYP9GTLtY2uHjP4cDdwq+ylOd8VdI51k4ZjoejNRad7enhM53tV54DaZyY7oTliF9IeGWlOOvCd/SwHUvQw6KWj7NJCJ7FUGcbrJ08+WzVOV4e+nT3eCy7lnUHoeD+hctsfySQV2nIj1/a8EnLanxU3RBrm87sHteMRnJIibzChgQ1Ql2Jbs7NGNHfljW9mjPBsymdFCBeZJKiBFTJHIx+hlJWkX6eVnzR05I5VvooxHOOXXpEFmqigvbQfnk0F5Q6GGkWoVbGfWatDidUKS92K5ny6vd4Wg5m1fVcm6tiWT24E5ZjAnmUa5es89/iav8F+17GsDKRI/NH4W5vjZ2rDzODrpE/7LKIP7qEcX2dsLa0w81nBlvLMm6zQlj92X9YdDipjH6QkJCQ+LCRCvX3gdwQ6xFj6WqiwNhhHDN97THSANTJBHz1NeeqOuE9zJWaV5bj1XcW57MAVTybvW3p4x+DcVdvRg3qhNg/Hvue84jILKyNatjbtyQ97DxRWTmyjx+LxNShK+YOXeiUfYYjZzMANQ/PniO2hi1dzBVAJhdnu+E86TgaloMZPcYHR8PL/ODtzqTjGaCKYdkgD+ZdrkE3H1+GO1clYqEn7jPO5RWG6uQAvvr6HFWdvBnmWpMry73oO+t8zofKZOIiormTqs75OyyYGd6TuVi1C0O8nTGMWoZXHz/OZQEoueLfB4dRW0lu1oshvZsQv3QgEzaG8EfiCwytRzC2qwkKYwfGzfTF3khwdXkvbAf+SKxxN4Z498Ts4WZG2nVndkh6bvNxhAXPwHvyRap2GYK3syFRy7zo43eucF9pd2bI0Jbc+74nbboMY/LSzRyOuEeaWhvzvhP41KUhWobWjBjbFROFMQ7jZuJrb0Tmxdm4OU/iuIYlg0ePwcfRkMs/eOM+6TgZhfmfMvq3KDRq4d6rHQnBuwl/6RDlZXb++hDHfg55VwTKh5w6rv/hyx4foTC0ZNQsP3zaa5McF0H0nVRATfajG4QG+DHrN2N6DHLBpqlpjs33TGPIjCjq9PDBs9kDtozpjW2XkWxXdWaglyM6v8/Ba/wvhbZa5vMzLzLbzZlJxzWwHDyaMT6OGF7+AW/3SRzP0KOteXVubt/AzviXhX0GZzev44xWUzoUcYOGSA5k0uTzGLl40b+jkgNfuNBjVggZufpFRN8poy1VhF1/RBpg2LIRPSq/vgm8UpNG9KghQ6ieEHIjA43qdZnoZc9PPWpw++IlJviHcSxbTiObJnTXAbKfcv2RGuQV+ai6HJDToGYl5AgSkp6SjuBFhgr9+k1ZPdWGHoV+Ycvk2LZTLLmrhVuv5rQuYsUdQNGgEVUSfmXXiSTUgPrhCXbtCSVk137OZQAoid63nbPyuphXAlCTHPAVX5+ripP3MFxrXmG5V19m5SQ34jd7Y9vHnxjjrniPGkQnsZ/x9j2Zlxv8JY5b5X2iTpzg4p20MvpBQkJC4gNHSLwfsqOFX7sKwnxauMgWQojkNcJFW1O0nh4hMnMPyTj6qaijYyUW3lSKzLOfCzOd1mJ6eGaeCNXdlcJZ30gMCkwttInMkEmima61WHRTKUTqdjGgWl3hezRDCNVtscROV5h9dkZkir/EjoHVRHWvneKZEEIob4uAif2E77oYoXwpKOOIGF1bR1gtvCmUaYFioEFl4bLido7eQiluBfuLhQER4i8hRPIaF6Gt2VpMj8jrhTj6aR2hY7Uw57/Ja4SLTnXhs/dFXp/b+UXnyhLixYERwkTbQsy9rhQibZ8YYVJBdPzmct7nqjsrhUtlTdFyaqgQIltE+7UTFcynifBsIcTzYPFxLW3ReupF8eKl7so44e+oLwzcN4gk1Uv92gm/6LwWxYERJkLbYm7RvlKliIvrvxT9On8kDDRlAplcVDBuK/pM3Smuv3jpTj/RroK5mBaeLYRQitsBE0U/33UiJt+I4sjo2kLHaqG4qXzT/+Xxb9p2T1FJy0YsuqUUQmSIg6NMhI71QnEjbqmwr9hUfHU+R1Z26BRhXttH7EneJ0YYawurBXFCiExx/ssmQiHXFDq6ukK3wKtK30058fCmMcTdZQ6iQv1x4kSGEEIkizUuOqK6z14hhEo8+NFJaGnlxOxLcmzeSkyPyLV52l7hU0MhjH12i79ynCRuLbIWOnV8C22xrOcrbweIif18xbp844uMI6NF7dyxJJ4Fi49NdIX1whs5MZ52UIwyNRCuaxKFqpD+PvjRSWhrtRMz8mJaKWIWWAndaoPEjtQc/XSq++Qc/edy4VChnhhzPEMI1Z9iuUMFUW/M8UJ6lSHWz1sp6L9StNj6IC++85v9SyyZmfN5h6CUV95PFfOnrRT0XyEUo38V3/2RlqNz6mXRbdAKwaA94vsUtRBCiMfHgoV2/xVCyy9SxKvU4q+U5yJVJYTIvCNGfLJCMChIzLv/ssdq8TD0hGgw6EdRe1msiP/zkrAYtEIoPj8nQt5QTgghnondQ2sIQ89tIlUI8VfAAFG9WQfRxqCxmPh7phDKa+LbThWF1YIbQimSxRoXbaHZerrITwtHxad1cnKKyDwrPjfTEa2nh+flPqG6K1Y66wujQYEiVZRz3EpISEj8C5C2IH5IyCpj3q5J3iVnDSMjqsrSefZMRWJIGHdUiQSNdeD4y8U3kUa8MhXDiBso+7V/Yz+pVisHrKuu4fyFZ6QbHOWs3Bp/C22Q18bJoQlT950iLl3FmVAlFlNtclZbNerRf1EgbglhnAjayPW4G1yLOsPhFDU1srNBx5aBnjUYOL4ZpistsHNwwsWjH6NdzagEpACyyua0a5LXC4yMqiJLf1ZEnw1o3rpRnu4KoxpUkYXzIkOgjA0hLKUezk5meZ/LazvjZK7Jz4WIUt4KIzKlDvbOrch7WIlGPVy6NWfSylCuZA+jFSAzaE7rRnktYlSjCrLwF0X7RW5Ih+ELCBy+AGXqLUJPHeXwr5tYu3Agzg+CuLTGHf3XTtCgXv9FBLolEHYiiI3X47hxLYozh1NQ18gm+40G1OXyb5HqmvaiV4cZrN4dzjcWbYncGcyTbt/hpCcjuMCxsho9mLNmFM0KrJ7Kq7eiQinbe6P9KmY0qfW6QFmlFrRpktsDRRWqVFJQp3FTdAHQQF+/IrLsNy1TnvM16vVnUaAbCWEnCNp4nbgb14g6c5gUdQ2ys4GKTnh51KDHziBufPY1tY8FsD/NgXm9ahR5iVGjnh3dmuXHdAN7Wz6avoewmCwcy2Mk5Ggr5MhQkZGp4s0NN0pe5F4R0dZ61fPauA5yo8XDu3y3KYqpcw+int2LqdXkyGWAgJe3h6pF7l8yOQpkVDIset+T+vFN/m99DHerNiFoWENM0iJK0L8idt1tkE06wfmM3mieCsWgix99L33K/jN3yDI9yvFrTXFxq48GqYCMyubtyE8LRhhVlZH+7BnqxBDC7qhIDBqLQ37wkxavJNUwghvKftSnHONWQkJC4l+AVKh/SMg00Sx076ggIyMT9Fvi/rEXjV+rgeToNzctvMDQtsDBQoNp50O5oDhDmsXX2FYEUNC4ix2mi89yKgxCHrZmkGPVnHPUjzk504OBC6PQatKGVk2b0rKNLeZnLpKEAHl1PFZdJKJ3ANv2HuLEkaX4rpiFX781nNzqgz4g09SkqC2wb/ZZUaDPspy94ALUmZlkoUBT8UrvZDpoFyU8S4lSpkDrtc21MrQ0FaBS5hXIMkUB/WRFP3suK3QV/1n5hL5LJ+NUGRQGH9G512g69xpGj1odsfwxgJM/uOPx2llqHp+cicfAhURpNaFNq6Y0bdkGW/MzXEzKL6TyKad/i0KjDr16tWf6ql2Ez4DdwX/hvMABPX5741CZjgltu3Yvw82kJSPT1ESzgEll2joUbEIuL2ZvRUGZZThf/fgkMz0GsjBKiyZtWtG0aUva2JpzJs/4Olh79aHOhl0ExXxCk4CDKLstp0dxjwvV0kbr1Y+1NFHIBKKwh6aUCg0a1dJHwWMSbiVxV12LhnIVsX/8yYvaprTkIWH31SCrgFktXUBNWuoz7ql1adHMlBbNjBExN3A/+YhdoU+Y5KGNoTaQkc3TdAGGgqcvslEDFSrqlPA0J8H9kKsEpQjQvo3vV/GgVpKiAtX9K7iNf8hXU3rypenrQip36Y7ls8WcCo9C83wGFjN70qXCPBadPcMto2NEfOTCYrOXPpKhWXhyQ2RkkIk+Ld0/xuv14Eeu35yXzZZl3EpISEj8W5AK9feGjNJPMxrUbtyASs9j0bMYyvAWuW7LiGLbsiMo2+gWUchVws6hLcmbdhOYdZ82Qx3JLcfRauuETeVAftsgiDWzp4tJjgT1vS3MWRxNq8XRHBhbLydAUgMYMF8ghECdcpGAXy5j4jWSWd0/YRZZ3F7Vi7b/t5mDj4byrp7nAqDVqDmNdVYTFZ2Cun3uaueLCCJjldA555hX52pF/cY00E4gPOwB6k51cm3ylIuhMVDPnYbliHa54h7nt6zkvs0QHIe/WjBroK2piUxXFz1ZAUXU99gyZzHRrRYTfWAs9XKMSMCA+Qghcgv1V/1fXv8WqTWmHr3pMG0VgRuzOPjChaX2b3UX6T8INfe2zGFxdCsWRx9gbI7xSQ0YwHyRX1hrdfTC02wVB3Zs4OpxBd1Xd6dKMVJVCX/wxxM1HYzkgJrksHDuaDemeSMtuFwePeW06lCXxsGPuRobzaRT9dhi+YxlKw+y5rkBzvVVHE8HDaOPGNhcwaMT+6m/Oh5Zc2uip5lTnxfcTs5CAFqaGsgUVWheU47s1lPCb2Wgrq1B+O2nqJDTqG5VCnsc/qvIFAoqVdAkGxVpmSoQ6pxVfnXOin9WIffYyqs549z+czZu2USFu20ZZqVPax1LKv68nwWy8xh3m0KzUow5jdqNaVDpObF6Fgwd3iJ3UsogatsyjijboCuHgk8blZCQkPhfQSrU3xcyPfR01SRFHedkZFWsTIs/vKLLaIY3dGGxty/V5o/DwfgJp5f+HxOD9Jne47MizpJT3cGOppMXsDW7MV841c4v+HStcOqczie7LlJr5Awav4wEzQroKLL481okcY/0qZwUwpaZU9nzRNAsMxOZIoljS8ZxNiSdH6e68pE8gcOnb5BZx43mBu/43mRDD0YP/IbeM4czp8os+tRL5tj8z9h6T9AQGSBDT08XdVIUx09GUtXKndFe3+AxewiT9L9laBtNYnfO5ovdCtx+GkB9DXhSRhUUrXyZ7PkLQ8d3wf3KWAY7tsBYkUrs6c0sWX6D1l+uxEEbZHp66KqTiDp+ksgqDaigoyDrz2tExj1Cv3ISIVtmMnXPE0SzTDIFb/q/XP4tGrmpB707TmH6jE0YDtyBnS6Q8eZxIiuJa+fPolkwE8g0qGbWiSbv6Eep/ptoVtBBkfUn1yLjeKRfmaSQLcycuocnohmZmbmVusKcQf1bsGTxPK5X6sPWrpWKF/r8ILM+WUwNPzcM4wKYOuMYRl578KgK5f1FAK2PWjOvyx36HXnC7jVBtPitNu1NqmAQlcKBqwAKbJ3NcdQBWZuGOFeKZ9fVC3SZfY/W6kccuq6ECrXo36EyGnLobVGd724+IPiXYFzPyoi88gKhXZP+nQxKSPQyanV1I7lr/juqxHCsv7hAmHErjs/vTMfCBMhr4uLcki+nr0Oj/Ww2GMrRsXDEItOHTYfrMvaLNqX7EbKKLowe3hCXxd74VpvPOAdjnpxeyv9NDEJ/eg8+oxSFuvI6B9efIr3DAPq2MShNqxISEhL/CP55s/C/BQ1Tug9yRf/0FNz6LCCkpCd76NnybfB2JtSPZK5nJ1q2682cKDO+2rGdiS2KnoY1PnLA2jiN9Dr2ODV69bJyJeydOqJO08XaMX9CldccwvxlXugF+2BuYkILjzlEtJ3H3F4VuXv1Kk8ru7Fw6xw6xC+lf8cmNOk4AP8kJ34InINdSct2ZaYyLouC+KH7c37+2IZ29p+yS78vvRtroNBQABqYdh+Eq/5pprj1YUGIDs6L97F5uAFHJ7vRoV03JuyEPqsOsGFoGbePvERuwoB1J9k5qRNphxYypq8L3XqN5NsDmTjNO0DwtA5oAxqm3Rnkqs/pKW70WRTPkPnL8NILxsfcBJMWHsyJaMu8ub2oePcqV5/ypv8V5fNv0XrXxqOPBdl/VcHN07rIFVVxL5CxDjbY2BR8dWXq0UIq+w8eOTWHzGeZlx7BPuaYmLTAY04EbefNpVfFu1y9+vKRfxo0HjiADi9SqeIxGHvd4qUqmgxlZP1DjLVrg+2o7eC5nl8XO/NWJaG8Am7D3dk3qCFtKqm4FXObgIgUUtQy9CtXoKJMyZlte7HdEo+8ihkrxrXDsYrgzrXb7L7+HFUVYz4f14UJJjlPeWna3Z7vbaqg+zyFw1HJPNTQp+8QWybU/rvSvAb1unejuSqbuta21NUA9O1waK9A1OyCW8fS/uKuHrbfBrN9Qn0i53rSqWU7es+JwuyrHWyf2KJ0q0kZF1g1YTwLDtwvf3ckJCQkPkBkQpR/l6WExN+K+gHRZ++gZ96RBi9X6zOPM8asJ9e/jOP4uFrvVz+JfzTquyvo1vJH2h2JYH6n0haVf5cymdz9M5W7aWr0KlemaU1N7oRcZNyWWHDrw7HulXOOy37B9fgnJFGBpnWrFPI8dDVPHyZz5bGgRm0jGlaU1mIkJCQk/slIhbrEh4syguntO7Ol1SZ++8kTU63nXF4xGOcvExl9/gIzW0k7tyTKQVYG6eon/D65O/0v9Ofs2Sk0L/19rf9dVEoyUKDzoeonISEhIfG3Ii23SHy4KFoxbt7n1D3uTYNqRlSvYkS7abdxWLqOL6QiXaKcKKO/oZN+LVzWK/CdO/bDLdIBNKQiXUJCQuJ/GWlFXeLDR/mEO3/cIClbn3pNm1CjhP3EEhLFon5Gwh83Sa/RjMZG73nLi4SEhISERDFIhbqEhISEhISEhITEB4i09UVCQkJCQkJCQkLiA0Qq1CUkJCQkJCQkJCQ+QKRCXUJCQkJCQkJCQuIDRCrUJSQkJCQkJCQkJD5ApEJdQkJCQkJCQkJC4gNEKtQlJCQkJCQkJCQkPkCkQl1CQkJCQkJCQkLiA0Qq1CUkJCQkJCQkJCQ+QKRCXUJCQkJCQkJCQuIDRCrUJSQkJCQkJCQkJD5ApEJdQkJCQkJCQkJC4gNEKtQlJCQkJCQkJCQkPkCkQl1CQkJCQkJCQkLiA0Qq1CUkJCQkJCQkJCQ+QKRCXeIteE5S0vOcP9NDWDt5NjtilO9XpdKSHsLayX5s/+P96fv091VM/nb33yA5nZC1k5m9I4Z/iDfeID1kLZP9tr9vNSRK4nkS+SlgLZNn7+DtUsArOaUg/7Qc8454npTES4u8Gxv/k1Fxa+9cJv945n0r8jeSTVJqdimPVXP5bAhfbjrPqpjMUp2hvBvLjE2/8/WxBxQx0t4eVQpbA87xxZYr/J7+yvsZ6SRlFDzmKuczChMi8RKpUJcoH+oENg9uTc8fbuQUgy+i2em/iiO3/iEzyItodi5byaG496WvmufhO/Bfe+xvkP2C6J3+rDpy6x9bqGfdOU/wwYj3rYZEMagTNjO4dU9+uJETZS+id+K/6gjlTgEFc0pB/mk55q1Rk7B5MK17/kCuid/exv94VPx5Yh3+AWHvW5G/had3Yhjvt50eh56UMneriQ2/wpJ9Uey4XbriXpkYzw/7o1h6IZk09dtoWwyqVPYfjmTx/puEZwggk8hTp7H/Yj/f31O/cUxkhvibFPl3IBXqEuVDncrN2ERK9x1eQqJsGAxYx5WQ+e9bDYliUKfeJDbxHWYAKacUQE3qzVjepYklPmRUXP7tEquupf37xoDyMb/sucpvj1XvW5N/JFKhLlF21Ils9vXmp5hM4jYMwcpnPXdyx58y8QjzR7ljb22Hq89Mgq69ct0rK56jS8bR18kaSzs3fGZsJfppYQ0oufq9J5aDV3E9V64qdjWDO1kyJvAROd/Hszj/rSv2X+zjKUBaDHu+G01vRyusHHoyfOa2fNmPgxhj48PiTXMZ1t2Bbj4ruFQgEypvbsHX0ZI+353hiTpHfvzRJYzr64S1pR1uPjPYmi+QoDE2+CzexNxh3XHo5sOKggIBVEmcWzuF4R6OWFt0xr6HD9O3XynicqOK+799z38GuWJvZUPXfmOYHxxH/hXBNGL2fMfo3o5YWTnQc/hMthVuvFc6lciR+aNwt7fGztWHmUHXyPeGiqRza5ky3ANHaws62/fAZ/p2rrxUTnWf377/D4Nc7bGy6Uq/MfMJjivm+mSxfX3K7vE2DF15iuC5I3G3t8LW1ZuZQTGkFyHu6e7xWHb1y/vbZuhKTgXPZaS7PVa2rnjPDCKmqJNfnjN4OYd2TGdwNxtsuw1g4upzPHx1Bam4eCw0Zt7GR2W3QY6KR1kyri9O1pbYufkwY2t0Tryj4s6mkdhYDOD7K1k5Byuv89NQK+xGbyVeBaqkc6ydMhwPR2ssOtvTw2c62/McnKPPsNWn2fvtcNzsbHDsM4G1Yak8CVvPRM8uWNu44D3nAHcLmVvViZvx9f6JmMw4Ngyxwmf9ndxPlCQemc8od3us7VzxmRlEfgooJuaKySkFKTbHlCIOBy8/xI7pg+lmY0u3ARNZfe4hL8OiNHFTtE+Ap7sZbzOUlaeCmTvSHXsrW1y9ZxKUF6wlxVCehUnc7Iv3TzFkxm1giJUP6/MMUpyNS9DvDUrQpxT2LGsMlU0/NY/DNvK1lwt2tt0YPC2QuAKptug4T+PEdCcsR/xCwqv+u/AdPWzHEvSwkOXkknJ2GfNi8WPw9X7eOXmST39/jgo1N08dp/OiSCJVgPoZBwMP0c73J7S91lLn60PMjnxGkSVvaY9Xp3Fg2z6ajlyNzrBfsF4dw9WsfH0SIkLp+/XP6A9ehcGYQDyD7ubbUZ3Ob3uPYDFuHRUGrUTbewNNZp/ml4RCVvXVf7F+1W9sSxag+ouNK3bSOzj5lSsGgvsRF3D7bD26XmupN+MkGxP+Zy8ZFYpUqP+LSbsWwKQ+1rRuZUGPCeuJKKGuKzVyQ6xHjKWriQJjh3HM9LXHSANQJxPw1decq+qE9zBXal5ZjlffWZzPAlTxbPa2pY9/DMZdvRk1qBNi/3jse84j4o0aV0GDRlVI+HUXJ5LUgJqHJ3axJzSEXfvP5Uwiymj2bT+LvK45lZRXWd7LloE/xmLcbQjePc14uHkkdt1nE5IO6uxH3AgNwG/Wbxj3GISLTVNMNfNbU93diW+PMRwyGMY3n9tQRa4ifrM3tn38iTHuiveoQXQS+xlv35N5EZmgzubR/7N35+ExXf8Dx98zmSQTISIaS5Giat9pLSHElhBLrRHRhKJibb/VWmoL1S9qKWqrUooiRFH73tJSpLLXFiS0CEEsiSwz8/n9kc2SZWLpV/3O63k8T2TuPfdzzvmce8/cOXdy7gQB/pP4pWR7vNybUuXhAgFI5vhkD9xG7ceicS8GDvalhUM48306Mmr/kyd24+k5eHWaRnjxNvj69cWtaDAzundkwpEUwEDkvHdx6bmQsyXb0NunAxWvr6Z/s7ZMPpbTNM9EXMBIRh8pSiufPrQrEcE8765MOpp2Jk4+PhkPt1Hst2hMr4GD8W3hQPh8HzqO2k8SRk7P8aLTtHCKt/HFr68bRYNn0L3jBI6kZHesvOpqIC4qiK0TfBhzvVtZrAAAIABJREFUvCgte/vg5hDKHO8u+GdfIIa4KILDojN/Dto6AZ8xxynasjc+bg6EzvGmi/+RHOqevs82f/qMD6N8j8H0b6nnwGg32k44kjYxziMfs8uZ188/Sx/lvw2MMavxcenC3NMlae0zAK8GwvZhzekwLZhkLCjbdQAtDNuZMGw+pwwpRM4bxMhtFrQb3JU3DMeZ7OHGqP0WNO41kMG+LXAIn49Px1GkpV9aPJvH9WZCqBPtfbtT9doPDO7sQsv+6zA26ol3Cz2/TfFm2MqrT8SmdWhCvyGtKaUrievQifg1d0zLurgARo4+QtFWPvRpV4KIed50nXQ075zL6ZzyuNzOMWbm4Tb/PowPK0+Pwf1pqT/AaLe2TDiSaFbe5N4ngCGOqKCtTPAZw/GiLent44ZD6By8u/hzJCWvcf5IC+PQpB9DWpdCV9KVoRP9aJ7eILm1cZ7xPZ5jucZjXnvmJ4fyG19K6Aw6tR7Kjwl16OrtgVP4ZD5ZeTlr0pmcW57bUrdmMc6vW87GmIw9kvh19TIOW1Xh7dcen/7kVd98nhdzjS2b1DYYSDJK5s+JyUYMGDgeuItugRcIN9nTpk5RdH9fwH/2LiZnu2zT/O1TTwXz8XEj1aqWoIzpPr8dOMRHB++ltVJUEJ1nn2DTJRMVa71BTe1tNm7YRZfAWJIQbh77Da+1UZxMscOt0Zu4lRCiIiMYvOosV7N5/5OaYiDVBCCkpBhINDy0kfEK01Ze4EGZ12lY1MTlM6cY9v0pYl7Uspx/I1FeTfE7xa+8pWhAAAELKdlznVwzPqfyU8PEv56N1Bx3UlJFROKWiLu1pdQeHyzJ6Zsk7R0kTnpnmXHeIMm/fiwV9bVl/MnkzCKMlxaJm52jeG2If7L8e5vkveIO0n1tvIjclQDPYlL17TpiX2mE/JYsYjj1hTQo6CxfnjPI/a3vy+vWtWXs8QeZuxui5koLO3vpuDxWUq8tlFZWVuI847wYMjaIWyLu+mLis2yjDK1lL290WSKRGbsn/yofV9RL7fEnM+sixkuyyM1OHL02SLzxmixsZSVWzjPkfGaBjzFclIAR3cRv2emsYybtkYGl9elxGOWvea5iU3awiIgkbOgp9oXdZcHF1PT9L8jWuTMkIPiuyP2t8v7r1lJ77HHJrKEhSua2sBP7jssl9ok+jZMl7tZiWXu8BGd1hgxySju2iEEuBoyQbn7L5HRWcLJnYGnRO8+Q84YE2dDTXgq7L5CscLbK3BkBEnz3aeqaHk89fwlLL08e7JB+payl4dQz2TZf3BJ30RfzzfzZ2rKe+GftLDv6lRLrhlNzaPz0fazqycSQjAYwyIV5LaSQQzdZc0vyzEdjNjnzbH2U3zZIll8/rij62uMlK0SjXFrkJnaOXpIxZB4ETZYGhYpK64+HS2P718Rt/mlJFRHDxQAZ0c1PlmV1sCTtGSil08djZo7UGi/B6fEkbPGV4rqS4rvpbmb9ZjbRi5Pf3mzbODXMX+rZ1JRxJ1Mf6qfaMj4r6WTvICfRO8+QvHNOnjynPC6Pc4y5eWhVb6JkpcUFmdeikDh0WyO3JK+8MaNP0mOs5x8mWd3cT0pZN5SpZwy559CTLSxh/vXEpuY4SW/iPNrYvJx5WK7xmDuuzc6h/MaXINv6lRL925MlPKMxDadkurONWLnMTvtvXnl+b6u8X6qANJlxLq0OCTtlQBl7abfkijxx2syzvvk7L+Y9Bp/YQw6vWC26HoukxtrYtPx5ECW9+y0QjVeAjL9gEBGTXNq3Vew9F0iJBRfkvqRK4Nylou2xSFx33DNje5EHR/dIEc8Fou23U1bdNomIUYLWrhXLHgvk9UXRIpIiG+ctE22PRVJ33XVJEhHjjUhp12eBaAfsky0PTHLt3DlZ+NMfsioqRUSMcjP0F6nUc4HoPvxVfksVkeQo6dV3geC1WebdNImkXpH/fLhQ8ForY6PSWz5jG89l0uVQghhFJPX871LDa4FoBx6Q7SnZNNH/U7r/9RsF5cVIPrmN3TGpZD2iYSR2z1aOpHjSWf+CDqopTM16lbFK/6+FoyNFNYncu2fkyrEgoo1XCBziyn5N+gaSQIwhHofgcxi61eeRZCzYjLZNNYw6cJSkzpb8fMKelv5d+WPQdg5Hp1Bm735OVXHHo5xwYXUIN52a41Yrq2IWZd1pU20Ui05EkNoW0BahYuXXeeQmncTz0wgf7t4tyLsft6Ny+u6mK8cIijZyJXAIrlnBkhBjIN4hmHOGpoCWIhUr83p2d/3SAqDHzA14XA7iQOAKzkSd41ToYXbfNFE89cmPB/UuPelevCfDqpZhUcNmuLZyp1O3gbSrWAhDeBAhN51o7lYL/UPlu7epxqhFJ4hI7UML6yc6g8I161E5qzNwLKoh8d49wIKyPWayweMyQQcCWXEminOnQjm8+yam4qmkoselZ3eK9xxG1TKLaNjMlVbuneg2sB0VCz1tXTXYV6vNWxmdrHOkeBENJx+Y97i/xr4atbN2xrF4ETQnHwAmYo9vYlfk3fTlCxYUf6cLDQCL8i1wq5LZAJRxaUKFxHUE/ZlEo7zysSlP5Myz9VGH/LWB6QrHgqIxXglkiOt+skKMwRDvQPA5A93q69DXG8k3Y3bTdOx8CnRaxjG/SmnjqGwPZm7w4HLQAQJXnCHq3ClCD+/mpqk4WemnoVD1OlROj0dXpAiFdE5UqlIgPX477ApqSE3N/o5/tv1UuCb1spIOR8eiaBLNyTmzD5DDOUbMzEMLyrdwIystyuDSpAKJ64L4M8WLyuSSNxHRXM2rT8oBGnuq1X6LrG4uThHNSR4kSa459MxtbGbOPCz3eAqZNa7NzqH8xme8yMnQm5Rq7ELFjF9bVKC161tMOpT+37zyvGArvDsVp/3GQM79ZzSl9wWwPcGVae8Wf3I5QZ75k7/zYp6xmcFwNY7wRNBYW5N04SzLo8F0V0cRDfwVfYNzxjL53L4clTPiK1WCJnZpvVDS3gYNkJRqAGM8IZdTMGl0FE69wZqDcSAPsLHVYLoVxx/XhI4V3qB5fCTfbt/F3KjrhMUmkwJYGIyk5Pe5UG0RnCvZpPWHfQEcAVIMqOdLs6iJ+ivKwrEYDloNF41Z2a4tWgzHF7nYSWOJ5eMrQAAQkpKSwa4GHd/3ptIjk1stdtXKZLMGqzAt2zbm3qyfORlqydGkhkzs0BKbaTP59fAFHPcFU959FhUtINRgQKOzyrx4p8VihaUOjIbUh2LTPHYMEwWbfc6XpZcy/LMRBLRag9frWiQpiWTsqNHxfbwfDRatXTXKaOEEGiwtLXm8xKyib3FwYid6zgjFqnIdalWpQo06LtQ8fJxYnjwDaYt1YvHxYDoHrGXLrgPs+cqPBZP86bbkICurGzBodFg9WkGs0iqYwyQnLb4cguPWwYl06jmDUKvK1KlVhSo16uBS8zDHY0HQUqzTYo4HdyZg7RZ2HdjDV34LmOTfjSUH1+Bb7rF3J2bVVYPusXg0GiCbtsi2NjpLHtlbk9HyBs6uHU3/OVHpax4taTKjCRsLg8Zaj/7hxLKwQIsJo8mcfDzxRM48ex/low0kibQQO/K+d6VH32Bq7ahWJqNiqdy/m4AB4d7l81xNgjdswXTrIBM79WRGqBWV69SiSpUa1HGpyeG0Ds6Mz1r/+Ds8Ldqc3nyaQWP5WD9lyivnzD5ADucYzM5Da72eR9NCCyZj5jr1HPPGaGafaHSPxagho5tzy6E1vuUwp+lzbGOzc+ahX+cWz3uFOWRWe5qZQ/mNTwwYDGChe3iaokGv12eed/POcz1NvLvgtPxHAk9/QOWAnRjazKN9dhfCPPMnf+dF88Zg7kypaRNfSb3Flt1h7En/vV2ZotRw0JEqT7+9xlKHTfrPFtq0FhUBxEiSQUCM/BkUztyw9I0KOFCroC02BiOnduzAeeXf3LEuSL0qbzCwbgo7dkcTo9VioSEfAxrAApuM86ZWkzk21Tw9i5qov6J0VT9gwgeB9F4Uzj0TaGzeoufE4TSyyntf82hynqQ+wYLSld6k0P2z2DZ8j77V09MuKZS1c/ZgqFMgm4m6ltfc3Kj/8Qp+WGXDpbp9cLarjb5xQb7f/iWaoyVp81lVdOgoV+lNrC+fJOiaiQZO6SXdOc6J01C2YwV0XMihCg60fH8QA1yqcHJ3J0Z+Gojrqh6UKF2JNwvd56xtQ97rWz19kCQRunYOewx1KGDGmx3T3z8wZVYYtWaFsWNI2bQy4gPwnC6IPH4KMnHz+DpWhpfCu/8k2n4wCVIusvjduny0eie311biTevLnAy6hqmBU3pb3eF4WgWpkN9RbPqbH6bMIqzWLMJ2DKFsWnAEeE5HRBDTTY4HrCS8lDf9J7UlLZzFvFv3I1bvvIHv4BLPUNfnzQrn6eHcmWJMP7Fr0FkX4P5yMMaEEXrLRJ1iWsDErT+COW9ZCb+K1pS+nt98fPY+upSfalmUptKbhbh/1paG7/UlK8S1zNljoE56Et47NIlB8+Lo9PVcjFNH4/e5G79Oa8ztH6YwK6wWs8J2MCStg4kP8GS6CM+tSzTmnwHyzLm0AvNxTsnuEObkoZGYsFBumeqQlha3+CP4PJaV/DLv2uaYN1XKUiSvPsn1wwcTN4+vyTGHbrw3mBKPJV5+mtjcnHk0npxzOra58fmO6/zGpytL1YoF+DvkJFdNzryhBbhHRMTF9DflJv42I8+t3vGme8XF7Fi/nMj9Otp+05Yi2YSXZ/6YbnJ8nbnnRfNie1xGf2e8ritWGCcdnNGVYNw4d96z05AcfY6vQh9QvJwTNR47r5izfZ60drz5mgWaK1oad+lIoIsN2tQ41m6/RFxhR9xK3+fHFVe5jQ29B3uyqoE1KWePsG83oCXHMZz12bSSX+ph0leVtgQd5x8l9Of1fLd0DXtPnuB777Jm3bExi8YW2wImYkP3czDkUq7fXAFQ0H0gfStEMsvHj0V7QzgdcZAlQ3z4YOpPxOhsst1HW8IdtxqRfLcsmKrNmuGg1dOwRUOSt61id+HWeNRJe9fh0HEg3iUPM7n3KFYdDiPi90AmeX/CJp0HH3iacZfKvg2TZ/RCu+ETRm6KxVTQnYF9KxA5ywe/RXsJOR3BwSVD8PlgKj/FZN2FyJWlDXpdCrGnQoi6cYurETuZ2W8sm28LKcnJj52stOhi9zF76ACGL9hH+PkLRB7ZxaFzyThVq4b9ax0Z6F2Sw5N7M2rVYcIifidwkjefbNLh8YEnj9/gNiM4bPQ6UmJPERJ1g1tXI9g5sx9jN99GUpJJ1uiI3TeboQOGs2BfOOcvRHJk1yHOJTtRrZr9M9b1+dNa6Slga4utrS22tgWwTr8YyZ0dTOj7X7YEhXNi0xf0GbeLIp5+dC2ufYp8/Kf7qCDuA/tSIXIWPn6L2BtymoiDSxji8wFTf4pBZwPcOciEQQu42X46swYNYdZ/3YmdN4iJv9zD0kaPLiWWUyFR3Lh1lYidM+k3djO3JYXk5OfTIxpbWwqYYgndf5CQS3mdAfLIOSHf55QnD2FOHgp3dkyg73+3EBR+gk1f9GHcriJ4+nWlePrVMOe8scu7T3KVRw49cTXWYGtbAFNsKPsPhpBnE5uTM/mJx/p5j+v8xleY9sP6U/73L+gzLoDfw4PZMasfY36Myzy2WXmuq4lXj+qEzp/GHr0HXq1zWGaUV/5o83dezP8Y1GCr16HBxF+Rp5ix8yJRBcviXVsPidF8OvNnJv90HN+vD/LZmt/59rzxiTutWrv8bZ8trQ0dmzjxGilsXb2TgYHBTFywlwFrf2fM/uukWFhR2EaLRpI4uPsE07ccxWtxJGdMIEkGErKtmiUFrTRgus/BA8F8HRSf87fWKE/6H66PV/7VUiVyYWd5q7ClWJYbIgf+XiLuNiWl3/asBzpTQyZIHZs6MiEk7cmb5AtbZHyXelKmsJXorApLmXrdZPKuvySn5zFFDBIxub5Y6qrJ6GNpZRj/XiCtbCzEaeCerIf2ROTBmQ0yqkMtKVXISqwKlZQabT+U5elP+BivLZRWNqXlg11JWTukP0zquyW9FOPf8kOP18XyDV/5MdYoknxBtozvIvXKFBYrnZUULlNPuk3eJX8ZRMR4TRa2spHSH+ySh0p8zAMJX9ZPGjnZiaWlXhzKN5ZeUzbIrM5FxKHraol77GFSMcbJoZm9pGG5IqLXWUqBYpWkhd8yCbmXWUHZMKqD1CpVSKysCknJGm3lw+XBkt0jaGkPCtpIyX7bs9ooNUQm1LGROhNC0ooLXyb9GjmJnaWl6B3KS+NeU2TDrM5SxKGrrI4TMcYdkpm9Gkq5InrRWRaQYpVaiN+yELmX7fHyqmt28ZyQsTX0mfE8UYPHHia1KdlPslIrVU6MrSH6OhNybP24Je5iU6ydDB/eUsoXtpYCjlXE7aPVEpGQtU1u+ZhtzjxTH+W/DUSS5cKW8dKlXhkpbKUTq8JlpF63ybLrL4OI3Ja9QyuJdYnO8n1M+sNZhouytIOj6KsMl31Xw2VZv0biZGcplnoHKd+4l0zZMEs6F3GQrqvjso0n+dBHUkHfSKadyxiRWdtkKzVSFnZ+SwpbWkq5IQey7aeQCXXEJr2f8sq5J84pjw+uuLzOMeblYbF2w2V4y/JS2LqAOFZxk49WR0hC5iHyypvc+iSHGE+MlRr69BjzyqEnmnihdH6rsFhalpMhB5LybOM843tcrvHkf1znnUP5jE+S5fzGUdK2ajEpYGUrJet0kw89q0uB9IdJ5UFeeZ7GcH62NLPRyZvDf36Gc3Y+z4tmxvbILmeOST2fBUKPBaLx2SlrH4gYb8fI2EkrRN8j/fee30rNhafkdKqIPP4wqeS1fdbDpFafh6d/uYRJru3eIlY9FkiRuVHpeZEgO9dultLeaWXQY6HYf7Jfvv87rZ/i/zwmTfstFE2PBaLxXCp1Fx+TPv9ZJBqv9TIpxvjkw6SSKkcC1kshz7TyCs06K/czt9kiC2+b0mMPl1ZeC0Tbd48EJouSTiPywj+bVhRF+Ufd/LYtZSaWIvDCUtq9qIenlX+Zm3zbtgwTSwVyYWk7sksLlTevJtOlBbSpsZB6e4KZ3uC5rf98IZLjb3Hyagq2jkWp/ppl+rIHE7di4zh100jBYkWp8ZpVHssh8rt99gz37xD6VwJJ+kLUdCpEoYcKMT24S2hMAjgUpVYxc8o3EvvXDc4m6ijrVJQy+mdZ6Pb/i1qjriiKoijKqycliUTTbX776lv+qOrN3Pov9yQdwNregUZPrKTR4lC8GM7FzS0lv9tnT1ewMPUqF87+CDZ21Klsl4/SLCheugTPGNL/S2qNuqIorxyN1hIrKx1addNGyaRBa2mFlU6b8wNvKm9eKYawz2lg9zru3+nwmzqEas/tIS1F+eeopS+KoiiKorx6TPe4/Od5EotXpZLjy383XVGyoybqiqIoiqIoivISUktfFEVRFEVRFOUlpCbqiqIoiqIoivISUhN1RVEURVEURXkJqYm6oiiKoiiKoryE1ERdUZ6JgVPrJ/HZ0mP5/5PniqIoiqIouVATdUV5FsZLbJ83jfXhSeqvhymKoiiK8lypibqiPIvEYxyLtKJG/Vqob+lVFEVRFOV5UhN15emlxLB39lC6tmpC42Ye+E5YQ9gdACPRq/rTtKEnX0ekpG1rOMO37znTbOAaYoyAMZYjSz+jb6cWNGnYiObtfRm/LoL7ANxh07Cm9PnmEFu+6ItHs6a06DKcpUHx3A76jhHdW9KkqTs+U3ZwyZifeC+wZXxX6jvZY21ljb3T2/T4Yh9XTemv39/OiOaezNm9mYldalOyoJ4iFTsx6/j99A1M3Px1Dj6N3sDe1p7yLT5l486jhCRVpG7dQs+lSRVFURRFUTKoP3ikPB1jDKu9XRh09C18B/egXuFrHPx2LttsP2X/3tHUMR5joktL5hWazJG9QzHNc6fJ5wZG/7yXUbXg+ERnWs63wHPkAJqVNHBx3xK+WhdPr51/sqBlAt+2Lc2nQY684doXP/eiRC6dxJLLpahetAQuPt2pdGc7M6f/QvVFf7Klb0kzAr7HgY8a4PFtKs37+dK2sh13QwL4esVFPH6M4rv2BUg58gk1mn/PveIFqNDahw7V4df50/mlzgpiNvZCHzKNVq7+RNf2pb9HOW7tWczqYze5W9CTny4spa31C291RVEURVH+H1HLapWnkvL7PD7f4sB/juxgcp20RR++HsVoV30CM7YOYk23Boz5ZhS7Xf/Lh6NiSPgunAZTfmVELWswRhOdUI7eM6Yw//1KWAB4vsmVgx0JDb6CsWVhQEgs1Yfv10yitg4SXztJYNc91Pz6N+a8WwiMrUg8UJV5xyPBnIm6KZECb/dnRpsuDGpXNu2YCSWI2NCXW7eMgIm44BBiTNZ0mnaYNd5OWJBEpfAl7LueiNF0iRVjphNSZRyHd46jth7wq0FClU78ULU+dSxfVEsriqIoivL/lZqoK0/BxJVjQUQbrxA4xJX9mvRfSwIxhngcgs9h6FYffb2RfDNmN03HzqdAp2Uc86uUlnAWZekxcwMel4M4ELiCM1HnOBV6mN03TRRPTU0vTEOh6nWonJ6huiJFKKRzolKVAmm/sLDDrqCG1NQU80LW2lOiuI7o74fjNu0G8ffucPPyRS7dd+KjN62BFE7+EYnUHsQ4T6e0ibzxb86cu0fpBlUocG0rgYd0tPtuSNokHUBfmlKOlrxZrx6vqUVkiqIoiqI8Z2qirjwFISkpGexq0PF9bypZPPyaFrtqZdIffkjl/t0EDAj3Lp/nahK8YQuYbnFwYid6zgjFqnIdalWpQo06LtQ8fJxYMlZiabDWP76WRIvWgqdg4vomP5p7BmCs3ZLmdRvydsmSvHZ5PeM2luftmlZgCOeP0HjKt2xDpYxRkRhE0J/W1BhcHe259Vw0VcLtbbusYhPOcPayLTXrVVUDSVEURVGU507NL5SnYEHpSm9S6P5ZbBu+R9/q6WmUFMraOXsw1CmAFrh3aBKD5sXR6eu5GKeOxu9zN36d1oQCf//AlFlh1JoVxo4hZdOSMD4Az+nCi3lk4gEH1vzITddZnN45iFJawHSJbztOw1S1B/ULAHdPEnzOhtqjq2d+e0tK+AlCHlSmb72CcF2DRu5z505GfAZOL1/MzrtVGV9Xn/1hFUVRFEVRnoH6wF55KgXdB9K3QiSzfPxYtDeE0xEHWTLEhw+m/kSMzgbuHGTCoAXcbD+dWYOGMOu/7sTOG8TEX+6BpQ16XQqxp0KIunGLqxE7mdlvLJtvCynJyTzVVD3pT7YtWcKmkDvZvGhBgYJ6ks8dYOPe4wQd3siMPh35dOcdCr1ZkdIWkBz6B+GpValb1yZ9HxOxQSe5XKw29ctaYFW5HjVsIlk+fgbbjh5m85fedBr7Cwmla1O/1FPd5lcURVEURcmVmqgrT8fWhS+2rmN4uRCmdm9AjXqdmRJakZHr1zGi+n32jRvEolvuTJ3Rk9e1Wsp4z2JKq1gWDhrHQX1vps/xxnarLzVLlaJ6pykE153G1HcLcikykuym2nm6d5j5w4cyY/eNbF7U4/bhaFyTtvCRewPece3PKoMnA1wLYExKxoCJqydDuVKiNvVKZ0y6kwg6EYFFzbepYw049sB/shuavWPp4Nyc974TWrZ5g4I161NTfYG6oiiKoigvgPp6RuUVYeL6N53pb/qGnwaVyH6LezEEh/6FhVMtajoVfIp3qSbuXwoj7Iqet+pXxlEtHFMURVEU5QVSE3Xl1ZB0lMm9V1Fl7ny6l1IfFCmKoiiK8u+nJurKK8OEWsulKIqiKMqrQ81rlFeGSmZFURRFUV4lam6jKIqiKIqiKC8hNVFXFEVRFEVRlJeQmqgriqIoiqIoyktITdQVRVEURVEU5SWkJuqKoiiKoiiK8hJSE3VFURRFURRFeQmpibqiKIqiKIqivITURF1RFEVRFEVRXkJqoq4oiqIoiqIoLyE1UVcURVEURVGUl5CaqCuKoiiKoijKS0hN1BVFURRFURTlJaQm6oqiKIqiKIryElITdUVRFEVRFEV5CamJuvIM7hMbez/tx8RjLB0zmfWnDf/bkMyVeIylY/xZ9+e/JF4zJR5byhj/df/sQe/HkpUGSxkzeT3/ljTIPyN/7/qCPh4taN6mP9+dNmazzQseF8a/2fVFHzxaNKdN/+8IPvI8+9zE9QPzGP1P59D/hDl9+TT+ifNiKrHxqWZuayL812N8uuooi08nm7WH4dJZJqz6jdH7rnH/6YPMnfEmawKO8MkPEfyW+NDvkxKJTXp8m0iOJmVXSH4lcmzpGPzX/WnGpk9eI+7Hxj57e+Rablp8k9ef5pU9hSr5pibqytMxXWZ1r9p0mH8u7YTyIIyNcxez58K/5PTyIIyNcxaxK+pfEq+ZUqKPsnVn8D92PNPl1fSq3YH559La8UHYRuYu3sO/JQ3yLWErn/lOYt+DyjRt/A5vFdM8+vo/MC4Stn6G76R9PKjclMbvvIV9zPPsc+F20Aa+XrLnOZX3EsurL5/GP9D/d6JPM8x/He133TZzMmfi7MkIZm8LZf1F8yb3hisxzN8eyle/x5FgepZoc2GMZ/vuEGZtP8/JJAGSCfn5EM0/2c7Xf5ue2CYkSZ7DQVOIPrqVncHXzNg0mqNbdxJ8zQiYuLy6F7U7zOfcs3ZlruU+IGzjXBbvuaAm6kom3f86AOVfyhTP+bNXSH7zfx2I8jB7z2VEeP5zxzPFn+fslWT+v6SBKf4yl++WoP2Yr/i8tXV2G7zgcWEi/vJl7pZoz5ivPicthKZEeD2v8i2o9OEU/A7vel4FvrTy7MunK/QF97+R8F/+YPGpBKpUflHH+B8x3GLl5kh+uVWEJi/sIPZ4LovArFOkvSfLMk+mBuLPn+XK8+jYF1Wu8spSd9SV/DNdYbWfD9+eTiZqeW+cfb8jOv1TY8NrWkTVAAAgAElEQVSVPUwf0JHmTZrRzncigace+kwzJYa9s4fStVUTGjfzwHfCGsLuZHcAA5Ffd6dxr8WcSS/XePYbejVozOANN0i715LC0S/a0fyTbdwBSDjN5v8OpHMLZ5xdO9B34tqssm8FMripL7NWTaVPW1fa+C7gj8c+ATac/wG/Fo3p8t/D3DallR+zdzZDu7aiSeNmePhOYE1WgQQOborvrFVM7dMW1za+LHi8wBy3ya1cwHSbP1aOobd7M5q28mT06l9YPrAp/VZeBkxcD/DDueN0TqRktVXwzM407rcSgDubhtG4tX/u9c61H4xc/eVrPvRqR3PnprTuNpjpW6PI7lNn05XV+Pl8y+nkKJb3dsb3u+jMmK7smc6Ajs1p0qwdvhMDeTQN9jJ7aFdaNWlMMw9fJqwJI9s0AEzXA/Bz7sj0rApjCJ5J58b9WHnZZEa8ebR3NhJOb+a/AzvTwtkZ1w59mbg2LT5D6Gy6dZjFHynX2TysMY2GbXo07qcdF2bHaCB0djc6zPqDlOubGda4EcM23cmzz39ZP4ymfb7h0JYv6OvRjKYtujB8aRDxt4P4bkR3WjZpirvPFHZcSrvDF7ttD+LVP/2Y5udD2uZX+eXrD/Fq1xznpq3pNng6W6PSt76ziWFNezFv13rG92pDU5c2eI74hiPXs27ZGmOPsPSzvnRq0YSGjZrT3nc86yIeXmyQyNltMxjSrTVNnZvTvq8/G08lZLWkmbmVU1/m1Pc5te0jw/6F97+J6IMHGfTbfYyYOP/zfhrNDCHECJjusXPDLur5fYu191KcRu9icsg9cl7MY+Jy8Am6jv4eu16LsR+8ge6Bl7j8+N1zUwI71m6jSv9v0PdZSZNvThOZYmYZpkR+2bKHhkOXYeO1CGuf5VSefIiVl7O5q2+6y3eLf2FtnIDxLisWbKTz1riH7ioLV4N/x+M/31HAeyllJxxkxeXs7jnHs+2T5rj85yfiH/rt/d2jaeH6Kdvv3GHTsMa09j+U9kJe+dq4Nf6Hkriy2g+fb0+THLWc3s6+fBf9cMvm83plTrmGK+yZPoCOzZvQrJ0vEwNP8XDGPMpI7JGlfNa3Ey2aNKRR8/b4jl9HxrC5s2kYTd9bxM9bp9K/Y3OcXdrhMzGQ0zkXqLxk1ET9FZZwKoBRXZpQu1ZD2g//juDc5yfm0zrQpN8QWpfSUdJ1KBP9muNoAZjiCBg5miNFW+HTpx0lIubh3XUSR1MAYwyrfVzoMvc0JVv7MMCrAbJ9GM07TCP4iWWTOt58qwiXf/qRA7Em0tbN/sjmE8f4cfuRtEmCIYxt635F+0ZNChkimfeuCz0XnqVkm974dKjI9dX9adZ2MscSwZR6g3MnAvCf9Asl23vh3rQKZSyzjma8tBG/9oPZZd+Hzz9uShGtkZjVPrh0mcvpkq3xGeBFA9nOsOYdmBacDKZUbpw7QYD/JH4p2R4v96ZUebhAyGEbbe7lkkLYzE60GroFQ5O+DO5dnejp3nyy/gRnYtOujqnXzxIcfol7mZ8Cm7h3OZzgM7EAGOKiCA6LTg8hm3prc+8H4+k5eHWaRnjxNvj69cWtaDAzundkwpEUHqd1aEK/Ia0ppSuJ69CJ+DV3TDtuXAAjRx+haCsf+rQrQcQ8b7pOOprW1jGr8XHpwtzTJWntMwCvBsL2Yc3pMC2YbFfPpl7nbHA4l7IqjOneZcKDzxCbInnEm0c/ZsMQOY93XXqy8GxJ2vT2oUPF66zu34y2k4+R5NSODz9tT3mdA40HTMLftz62jzZI/sdFvmLU4tTuQz5tXx6dQ2MGTPLHt75tnn1e/HYUQZvH0XtCKE7tfele9Ro/DO6MS8v+rDM2oqd3C/S/TcF72EpAS/GuXzC7V9odvvzkAxg5PceLTtPCKd7GF7++bhQNnkH3jhM4kgIY4ogK2oZ/n/GEle/B4P4t0R8YjVvbCRxJBJKPM9nDjVH7LWjcayCDfVvgED4fn46j2J+UVv6FZb1o1n0ep0u549vvXSpeXoZ3mw9Yf82Ur9zSZtOX1rn0fWIObfvIsH/h/Q8mg4Eko2T+nJhsxICB44G76BZ4gXCTPW3qFEX39wX8Z+9icg5L+5Kigug8+wSbLpmoWOsNampvs3HDLroExj7yJiz1VDAfHzdSrWoJypju89uBQ3x08J4ZZQg3j/2G19ooTqbY4dboTdxKCFGREQxedZar2SynSU0xkGoCEFJSDCQaHtrIeIVpKy/woMzrNCxq4vKZUwz7/hQxT5Rjx9s17IlY+T3bbmb8Lp5dK1cQUrg6bxcyEBcVTFh0vHn5GhxGdDw4NOnHkNal0JV0ZehEP5o7Wjx0zPxer/Iq10RcwEhGHylKK58+tCsRwTzvrkw6mt2Yg+Tjk/FwG8V+i8b0GjgY3xYOhM/3oeOo/SSRdk0I2joBnzHHKdqyNz5uDoTO8aaL/5Fsy1NeQqK8muJ3il95S9GAAAIWUrLnOrlmfE7lp4aJfz0bqTnupKSKiMQtEXdrS6k9PliS0zdJ2jtInPTOMuO8QZJ//Vgq6mvL+JPJmUUYLy0SNztH8doQ/2T59zbJe8UdpPvaeBG5KwGexaTq23XEvtII+S1ZxHDqC2lQ0Fm+PGeQ+1vfl9eta8vY4w8ydzdEzZUWdvbScXmspF5bKK2srMR5xnkxZGwQt0Tc9cXEZ9lGGVrLXt7oskQiM3ZP/lU+rqiX2uNPZtZFjJdkkZudOHptkHjjNVnYykqsnGfI+cwCH5PdNnmVm7Bd+pXSS/3J4WltKiKGqK/E1dZKnL+MEhGj/DXPVWzKDpb9SRkFJMsvw98UvfOX6dVyF30x3/QQnqx3Xv2QsKGn2Bd2lwUX0yMwXJCtc2dIQPDdbKuZGuYv9WxqyriTqZnHt7asLeODM7NA9g5yEr3zDBFJll8/rij62uMl6/BGubTITewcvSS7NDD+NU9cbcrK4KwKS/Ivw+VNvbN8GWXIPd682vuJo92Xre+/Lta1x0pWKhkkam4LsbPvKMtjjWK8NEdcbcrJ0ANJT+yd3iD5Ghf5j9Eol+a4ik25oZIRQl59ntYntWR8cHobJWwR3+I6Kem7Se6m1/HCzCaid/J74mj5y4cE2dDTXgq7L5CszbfK3BkBEnw3oy2spN7EkMy6Gi7MkxaFHKTbmltiuBggI7r5ybLTWYMqac9AKZ3ZVkfl0yrWUvHDn+V+xga3d8mEHr4y5+jd/OfWI31pRt9ndx553Avvf4McXrFadD0WSY21sWnHeBAlvfstEI1XgIy/YBARk1zat1XsPRdIiQUX5L6kSuDcpaLtsUhcd9wTkRTZOG+ZaHsskrrrrkuSiBhvREq7PgtEO2CfbHkg8uDoHiniuUC0/XbKqtsmETFK0Nq1Ytljgby+KNqMMkxy7dw5WfjTH7IqKkVEjHIz9Bep1HOB6D78VX5LFZHkKOnVd4HgtVnm3TSJpF6R/3y4UPBaK2Oj0i9UGdt4LpMuhxLEKCKp53+XGl4LRDvwgGxPyaYPbgVIz2L20mlFrBhFRG6uke6vOYrnulsiEidL3PVSzHeLmJWv+mLiu+WBiKRKmH89sak5Tk6mZnPMfFyvci83Tpa4W4tl7fGSdQrdK4Oc9OI843w2BzbIxYAR0s1vmWQNmyTZM7C06NOvPWnjv574h2UE/kB29Csl1g2nZlOe8jJSa9RfUcknt7E7JpWs+5BGYvds5UiKJ531L+igmsLUrFcZq/T/Wjg6UlSTyL17Rq4cCyLaeIXAIa7sz3hmSxKIMcTjEHwOQ7f6jz4wUbAZbZtqGHXgKEmdLfn5hD0t/bvyx6DtHI5Oocze/Zyq4o5HOeHC6hBuOjXHrVZWxSzKutOm2igWnYggtS2gLULFyq/z8H0QJJ6fRvhw925B3v24HZXTdzddOUZQtJErgUNwzQqWhBgD8Q7BnDM0BbQUqViZ1x8p8HGPbpNXuafPFyA8rgQNnN/KbAuLsm1oUWUsT71i+JF6m/LsB92HPelevCfDqpZhUcNmuLZyp1O3gbSrWMjsQ2oK16Re5cwswNGxKJrEe2C6wrGgaIxXAhniup+sw8dgiHcg+JyBbvXzd0rSu+Qcryk6r37sxiOHM1wgKOQmTs3dyEolC8q6t6HaqEWciEjF5618hZfRIDmMCzEj1x6L0RzZ5LqmUHXqVE4vSFeEIoV0OFWqQoH0OtrZFUST+uSShNza90l6XHp2p3jPYVQts4iGzVxp5d6JbgPbUbEQcBOwKE8LtypZbVHGhSYVElkX9CdGrx7M3ODB5aADBK44Q9S5U4Qe3s1NU3FSU8F0O5jgi3Y0dG2Q9UmGvRuTAtzAFM3sUc+QW+b0fbXs2zZPL7j/DVfjCE8EjbU1SRfOsjwaTHd1FNHAX9E3OGcs8+gOxnhCLqdg0ugonHqDNQfjQB5gY6vBdCuOP66ZaJMRa6kSNLFLi6ukvQ0aICnVYEYZQscKb9A8PpJvt+9ibtR1wmKTSQEsDEZS8vtcqLYIzpVs0pYA2BfAESDFQLbPlxZpRy8PW3wCt3L9vb5YbN/Afqt2fNeuCGlJmMGMfDWX2dcrCx5Zk5MtDYVr1iPrFOqIY1ENiffuZbOtBWV7zGSDx2WCDgSy4kwU506Fcnj3TUzFU8kY0Rr7atR+KyORdDgWL4Lm5IN8VFD5X1IT9VeUhWMxHLQaLhqzzmTaosVwfJGLnTSWWFpm94KQlJQMdjXo+L43lR65ymmxq1YmmzVYhWnZtjH3Zv3MyVBLjiY1ZGKHlthMm8mvhy/guC+Y8u6zqGgBoQYDGp1V5oUwLRYrLHVgNKQ+FNvj3+pgomCzz/my9FKGfzaCgFZr8HpdiyQlkYwdNTq+j/ejwaK1q0YZLZxAg6WlJbl/T8Sj2+RZrmYPorHAwuLhUm2wsXnsKMJDb8AEgzGXr5V7pN5594OuWH0WHw+mc8Batuw6wJ6v/FgwyZ9uSw6yxrecWRMUjaUl2adBEmmH78j73pUeLUtrR7UyOSXnIxVGDMbMtbfaYp1yjHdVg7z78VEpGAwadFaPZBIaK0t0GDGY+214j8txXJiRE08zXrPJdY21nscfl9Rq8+7N3Nr3yXzQUqzTYo4HdyZg7RZ2HdjDV34LmOTfjSUH1+BrB2is0esfrpQFFlowGU2Ybh1kfKeezAi1onKdWlSpUoM6LjU5fDw2rf8NqRjJbhzzDLmVwcy+z/Y8kocX3P+m1LSJr6TeYsvuMDK+r8euTFFqOOhIfXwyK0aSDAJi5M+gcOaGpf++gAO1CtpiY8jaQWOpwyb9ZwttWr1FzCnDyKkdO3Be+Td3rAtSr8obDKybwo7d0cRotVhoeGRM580Cm4yu0WoyrxfZF1GQ1t6dKNJ1Iz9dbYduw0EKdVhH6yfeW5qRr2Yz/3qVt7TrhnlM3Do4kU49ZxBqVZk6tapQpUYdXGoeJmPYAGh0j52TNc/hG46Uf4yaqL+idFU/YMIHgfReFM49E2hs3qLnxOE0ssp7X/No8pikPsyC0pXepND9s9g2fI++1dPTLimUtXP2YKhTIJuJupbX3Nyo//EKflhlw6W6fXC2q42+cUG+3/4lmqMlafNZVXToKFfpTawvnyTomokGTukl3TnOidNQtmMFdFzIoQoOtHx/EANcqnBydydGfhqI66oelChdiTcL3eesbUPe61s9fZAkEbp2DnsMdSjwlG92LPIot1C5alS2u0LIH39hbFY+bbKRGErYQ+tMLS0tkcT73M+8Qt0l+tJNzPsGtbz6Qc/t42tYGV4K7/6TaPvBJEi5yOJ36/LR6p3ceG8wJR6ve35O+BalqfRmIe6ftaXhe33JOvxa5uwxUCe7hrW0xFISuZ9VYe5GX+KmCcDEzeMBOcZ7q3M++1FXjkpvWnP5ZBDXTA3ISqUTnKYsHSuYc7rMz7jIOyeeNteeDxM3j68zPx9MNzm+biXhpbzpP6ktaZsv5t26H7F65w18PQFjDGGhtzDVKYYWMN36g+DzllTyq0DsD72ZFVaLWWE7GFI2rSXiAzyZLoIIaIu+RfmitzgVEYOxXcW08ZH8K6Oc3yNq4A565Te3HvZc+h7+if7PGHKSPiR0xQrjpIMzuhKMG+fOe3YakqPP8VXoA4qXc6KGDi49XIDWjjdfs0BzRUvjLh0JdLFBmxrH2u2XiCvsiJuTBcTlEXheZZS+z48rrnIbG3oP9mRVA2tSzh5h325AS45tlHVL4dnom3rTpaQHW1atwHjYkc5bmqd/evQQc/L14dhy7Vhzr1dPeqY5s+lvfpgyi7BaswjbMYS0YRNPgOd0ROSZ21F5OaiHSV9V2hJ0nH+U0J/X893SNew9eYLvvcvm7yPb3GhssS1gIjZ0PwdDLuXyRHqagu4D6Vshklk+fizaG8LpiIMsGeLDB1N/IkZnk+0+2hLuuNWI5LtlwVRt1gwHrZ6GLRqSvG0Vuwu3xqNO2rsOh44D8S55mMm9R7HqcBgRvwcyyfsTNuk8+MDTjLvA9m2YPKMX2g2fMHJTLKaC7gzsW4HIWT74LdpLyOkIDi4Zgs8HU/kpJusOU77lVa5tWwb1r8QfU30Y9cMRwoN3MrvfpwRcy5iGa7GvVpUy8btYMHMX4WdC2DHTjxk/Z/+QUfYh5NYPtuhi9zF76ACGL9hH+PkLRB7ZxaFzyThVq4Z9dpMGW1sKmGIJ3X+QkEt5ZgHuA/tSIXIWPn6L2BtymoiDSxji8wFTf4ohuzTQ2lejapl4di2Yya7wM4TsmInfjJ9JSW+PXOO1y28/OtBxoDclD0+m96hVHA6L4PfASXh/sgmdxwd4ljNj9ORzXOSZE3kf8QXKo30fzwetjth9sxk6YDgL9oVz/kIkR3Yd4lyyE9Wq2adtI3fYMaEv/90SRPiJTXzRZxy7inji17U41jZ6dCmxnAqJ4satq0TsnEm/sZu5LSkkJwvoXenvW5nQ2X74bzzB6VNH+GH0p3x7oQKurhXznVuPeg59D/9A/2uw1evQYOKvyFPM2HmRqIJl8a6th8RoPp35M5N/Oo7v1wf5bM3vfHve+OTkUGtDxyZOvEYKW1fvZGBgMBMX7GXA2t8Zs/86KeZUNc8yrChso0UjSRzcfYLpW47itTiSMyaQJAMJ2c0gNZYUtNKA6T4HDwTzdVB8Lt9akwerd/DuXpZfp3/Jr6W64tUwm6/fNCdfs4LD1rYApthQ9h8MIbtTnbnXq/yWmztLbPQ6UmJPERJ1g1tXI9g5sx9jN99GUpJJVjP1V4KaqL/SbCnXtDt9+3nRsnLh59vZFmVo69UOu0Of4dHlS47l9QfvbF34Yus6hpcLYWr3BtSo15kpoRUZuX4dI6rncLfKoixt21TDmPoGTVzewAKwa+ZKfZ1QoqUH72Sc9wq7MWvbavra72WMx9vUazOcjXRh8Y7lvGfW2gEtjh2/YGpnI+tGjGLLdRtcvtjKuuHlCJnanQY16tF5SigVR65n3Yjqz/AxlG0e5eppNGkzawc6sOs/rajfzI/NRTrQzinrymnlPJrFE5pwa1kvGtR1Y+Th6oz5qBFmf1CSRz8U9pjBmilvE/NVD96pXJl3POcS22o+G6Y0I7tHGyzKtMWrnR2HPvOgy5fHzDj8F2xdN5xyIVPp3qAG9TpPIbTiSNavG0G2aWDlzOjFE2hyaxm9GtTFbeRhqo/5KPOTodzjzau9n1TYbRbbVvfFfu8YPN6uR5vhG6HLYnYsf8+8ZSj5HRdPEeM/KX/5UBiPGWuY8nYMX/V4h8qV38Fzbiyt5m9gSrP0rbWOtO5cgZ8/bsXbzQey1tSNpVvn0r6IlhK9pzPH25atvjUpVao6naYEU3faVN4teInIyDuAnoYTN7FmQGG2DW9JzVptGPlLKUZsWMngChb5z63Ho3/Wvod/oP+1VK5djpp6iD8Xydh1ZzhpsMW7XyvGVCvAnTOnmPhDEOv/1lKjuQvLOxTNpgwNJZu4sPLdUpRIvMbSDUeZfDQeS6fKLBxcm+pmLs/ItQxLW3p1qU2TQnAlMowxa/8kulItfEppMd29wbHsvvbFwh73+kUpRApH9x1j7KEbOX8NaJ501PTqQZUHCVTu3ou62Z4gzcjXrOAo09aLdnaH+MyjC19m17HmXq/yW25utCXoPX0O3rZb8a1ZilLVOzEluC7Tpr5LwUuRRD6vb3pT/qc0IqLecynKyyrlEB9WdeOPgRH8+qn6oxjKv9jNb2lbZiKlAi+wtN2LeqL9/4fk+FucvJqCrWNRqr9mmX4TxsSt2DhO3TRSsFhRarxmlefNGcP9O4T+lUCSvhA1nQpR6Cnu5uRWhunBXUJjEsChKLWK5R0PGIn96wZnE3WUdSpKGb1aS60o/+sbNoqiKIqi5IO1vQONHl+dgRaH4sVwLm5+ObqChalXufAzxZJbGVobO+pUzs9TmRYUL12CfFRBUV55aumLorzUNOgsrbG0UHeWlH85jRZLKyt0WpXLiqIo5lJLXxRFURRFURTlJaTuqCuKoiiKoijKS0hN1BVFURRFURTlJaQm6oqiKIqiKIryElITdUVRFEVRFEV5CamJuqIoiqIoiqK8hNT3qCtKjoxc2PIl3/7dhKmDm2bzuoHQVf6svduGkYNccJAzBP53Gb/fteWd98fSo8pjw8t4gS1fLuZwvBPtRw6meVEhZtssFvx8nWz+Th/oKvDuGD+aPNvXHD8XiceW8vnOgkz175nt68YLW/jy279pMnIwTYs8p4Ma/2bXtLF8vT+a1PI+zPvmfSqb+ZfclX+agVPrv2DVXXfG9W9Agf91OIqiKK8IdUddUXJk5K8Dy5gbEJTD6ymc3jqPrwJOcEcAw0X2fDObWTOn4L8iiJTHtjacWs3nE2cy66t1nIgXwMjVQ8uZs3gzx86c5ezZx/9d5rYh2yn8Py4l+ihbdwbn+LrxrwMsmxtA0J3nF2/C1s/wnbSPB5Wb0vidtyimvn775WW8xPZ501gfnqTu/iiKojxH6pyqKM+VlrIVyxC9dRMnP29IQ6uM3xv4M/AnLjqWxO7mo3toirVlcuDXuFr/07Gaz95zGRGe/+QRTcRfvszdEu0Z89XntH6J20YBEo9xLNKKGgNrYZX31oqiKIqZ1B115akZY4+w9LO+dGrRhIaNmtPedzzrIu6nvXhnE8Oa9mLervWM79WGpi5t8BzxDUeum8x7nVsEDm6K76xVTO3TFtc2viz4IxlI4PTm/zKwcwucnV3p0Hcia8PuABC/7ROau/yHn+IfCvL+bka3cOXT7WnbpMTsZfbQrrRq0phmHr5MWBPGncyNTdwKWsFob3eaubSh17gNRCXnt1UsKNm2E3UvbWXTyYfuqRsi2PjTFVw7NcU2v0U+4Q6bhjWl17xdrB/fizZNXWjjOYJvjmQsoXn+bXdn0zAat/bPfMl0K4gVo71xb+ZCm17j2PB4Q6XEsHf2ULq2akLjZh74TlhDWGZD5xRfZmMROrsbHWb9Qcr1zQxr3Ihhm+7kGn/eZaYzxnJk6Wf07dSCJg0b0by9L+PXRXA/o2U3DaPpe4v4eetU+ndsjrNLO3wmBnI6MZfuyLGuRqJX9adpQ0++jkjPBcMZvn3PmWYD1xBjzCuetH7u880htnzRF49mTWnRZThLg+K5HfQdI7q3pElTd3ym7OCSMZf4ngyYC1vG07W+E/bWVljbO/F2jy/YdzV97N3fzojmnszZvZmJXWpTsqCeIhU7Met4RiuZuPnrHHwavYG9rT3lW3zKxp1HCUmqSN26hfITiKIoipIHNVFXnk7ycSZ7uDFqvwWNew1ksG8LHMLn49NxFPuTAEMcUUHb8O8znrDyPRjcvyX6A6NxazuBI4lmvG5K5ca5EwT4T+KXku3xcm9KlTIaIue9i0vPhZwt2YbePh2oeH01/Zu1ZfKxROzeroF9xEq+35Z1yzp+10pWhBSm+tuFMMasxselC3NPl6S1zwC8GgjbhzWnw7RgkoGU0Bl0aj2UHxPq0NXbA6fwyXyy8jL5mgMBFq935N16l9m66WTm8hdD+EZ+ut6Cbq4Fn0PjG4iLCmKbfx/Gh5Wnx+D+tNQfYLRbWyYcSXwhbWeIiyI4LDrthZRQZnRqzdAfE6jT1RsPp3Amf7KSyxkNZYxhtY8LXeaepmRrHwZ4NUC2D6N5h2kEJ5NDfJYP1U+LU7sP+bR9eXQOjRkwyR/f+ta5xp93mQDJHJ/sgduo/Vg07sXAwb60cAhnvk9HRu1PSmvZuCiCtk7AZ8xxirbsjY+bA6FzvOnifyT7rsi1rhaU7TqAFobtTBg2n1OGFCLnDWLkNgvaDe7KGxZ5xZPWz5vH9WZCqBPtfbtT9doPDO7sQsv+6zA26ol3Cz2/TfFm2MqrZmfPvQMjad9zNmGO7/LJjDnM+MQdq18m4TN2B4lASthBth05wJf9P+SgfQc+nvwpLoadfD79J+4AySFf8m6H0RzUu/OfSaPpoNvABwOWE+1Qi/oV1EMEiqIoz5UoylMwXAyQEd38ZNlpQ+bvkvYMlNJ6Z5lx3iASt0Tcra2k3sQQSc7Y58I8aVHIQbqtuZX368ZrsrCVlVg5z5DzGYe4v1Xef91aao89Lg8yA4mSuS3sxL7jcok13pKAnsXEvtMKiTWKiNyUNd1fE0fPdXJLkuXXjyuKvvZ4OZlxQDHKpUVuYufoJRviE2Rbv1Kif3uyhKdmlH1KpjvbiJXL7BxaIUHWdS8k/8fenYfVmP5/AH+ftdO+mJikZJmSvcl8LS0qUYqaLBOimCyRZWbMWAaRYWLIMIMSYYZByhiTfZ2RvbRTtCiNiFQobeecz++P095pEUbjd7+uy3UN53nu+3Ov53Oe8zxnhBbrKV1MRCUnaJquiMzXpVDqj1akYryArpYSEZVT5Le9qYPHH5R71JN0FMzoh1QxEZXS1W+6EZ8rIJGSEinV+aM5eg+9kFtvLgXZK5DQdDnFVnce/WSjSlpj9lHeG+87ovMHpjcAACAASURBVNwgexK19ZC1+qgn6Yo+oZXVHUVJa81IUWhJG+5JqPTSV2Qo6kvLqjuaJPcDyE5Nm8aHFsgf23okdH+jNSl2mk3nS5oRf3kzyhTfo5D5Y8grOJmqDik5TTM6iMhsXRqJK9qpIDClFfGVbSum4566pDDAT26RTbaViIqjVlJ/1TY09Ku5NEjjA7LbnEzlzYpHNs6CPssopiKcoiMe1I6vQx6Hn1e0KZ3Wm4tI3+tMQx1Zr18fXd1L/j8fo3tVlRZSiKsGKTn/Qs9JQg82DyEFni59tjezIq5iOjK5LSk5bKenkkwKtNcglYHfUUzlQLw4Sp4deCQaFkAPJc0Mg2EYhmkWdo860yI8g8+wPtQRWVHnEbb7DlJTkhAXcQpPpe1QXl55UGfY2BlX3bPK07OEedeXOBB1G2XDmnjdtSsALjQNu6F9xUU6cXoUYp/qw8quD0TVgcB+WA8sDIhEYvlkOExwhLJ7GMIfT8IU3jGEnhPCYacDNKXZuB6VAUl2GLytz6HyuUQqyoS4QAsxySkQxT2F7iBLGFauCl5XDLX+CL4XX7V3uND79FN84rMNh6O/w4CPY3EoPB/DvreFMie83tGcdiOwKmgaute5GMlt2weKDdbBQ2cbOxhXdx4szbvi5YEo3C6zebN9B6D6OrsE96Lj8FR3ECyrOwpdh1rjI9+LAKTIvh6FDEk2wrytca66o5EpLoBWTArEo/TqxdeUpuMf3nSZPAN8tj4UjllROB+2G3dSU5AUF4FTT6VoVzVpAY5GD/T9qLJtfGi30wQnulhOgc1o65h+EJkuwLbFp2CxZDOUnINx3ctI9nBQs+LhQLWnCbpVhMPX1IQqXx9GxhW/q8JTg5oKB+XldR9dbggXGh+2Az/jF8y1W4MnBS/w7GkW7t0vhP4XXaCAMvx98xao70wsddUHDwAkD3An5QU69DeG0qNwhF3kw2GnN/pWDoSoA3S1BehiaooP2He0DMMwbxRL1JkWkeZdwHLncVgXJ0Q3kz4wNu4FE8veiLiRA1DFQRwFiEQ137l54HEBqUTavNfBgUAgqEqqUSaGmMOHsNbTahwIBXxAIkY5AJWhbnDWHI1Dfz6EAz8UF1RH4sBQVYAeoKQUUOvlhM/djFArl+OqoUcHKY6JAR6fX6tskUiElvzYCE//U3zabxkCf4+GDw4j/LkdfrBWBv6ufyxHpIuPhw5/xYdJOVAQiWrdu8aTdV7FfepvsO9qIYjFYoDHr7V5cEQiiDiy10tkHQ2nz91gVLujodZDryLmOvE1pRnxN1mmNA8Xljtj3Lo4CLuZoI+xMXqZWKJ3xA3kVE1agMMXoNZNM5yGSmxuW8tR+LwIYhBeZKXhYQnQUbm58XCgIKo7MbjgtvAOE+njw/CyckWIpC+GWH2MAZ/oQOeDLBxcegidP+kNoTgFN+MK0HnIMBhVDvDLKETdVkCvWT3BTTmIe1Ij2H2iVl1o0R3czVJGb9Pu7A2FYRjmDWP7KtMCUjz4bRX84/vAP/44vA1k06ggxBVriUCVOYYkE/FxeZCatAUXgDTvJmLSBDDyMgQfyU28Xh+/kxG6KGQhOuoRpP31K5KgZ7gRmQwYOKErHwDPAm6jdOB4ZA92SyKg7XIEVkoA0AFGXVRReFcZAyZNQc+KCkri9mPjaTFM1Dqju6ESHsRG46HUDB25APACiYn3IG5JF3H14OzyCZYGhmJ32QkU2/8Iq9d/irQGCTLj45AnNUFbWefhZkwaBEZeMOQDiXWOfr2+q1USDLobQulBLKIfSmEm6yi8SEzEPTEA8NDBqAtUC+9CecAkTKnuaOzfeBpiEyVw0diTmfI1J/70JsqQPvgNq/zj0cc/Hse9DWRzrCAErmsJRNTE2fI0p63Ai4u+mPlTLpx/3gSJ3yJ4fWeHS2vMofTG42la8fl9+P2pNfyTT2CmLheAFPe3O2GNtDs+66cEvIhGTIoi+i7qWfVNV1lCJGKLu2GKqQrwmAMOFeLZs8r4xEjeFYgTz7tj2ceiBmplGIZhWop9Ucm0iEBRBH5ZDpJiU/Ek7yEST6yH55I/kE9lKC2teBOnZzjuMwXfH4lCQuRhrJ68FCc1XeE1up1s4jX1el1aTpjhpoOIlROxcE8E4hOvIczXDV8f5sNxuis68QBAiP+5jYXBpbX44ZIuRo8fANn1SBXYz5iCrrf84e4VgDOxyUi8EARv9+nw+zMTfEV1jJgzFZ2vrcbkpSG4lhCD4/6eWPx7LlqWMnGh5+yC/93fCZ89pbAfO7jB/wkMleUg6eolXLpU58/lq0h+0tDvkhOeHffBlO+PICohEodXT8bSk5pw9RqNdvI677X6rjb1EXMwtfM1rJ68FCHXEhBz3B+ei39HbkVHqdjPwJSut+Dv7oWAM7FITryAIG93TPf7E5n8hm/maVSz4m+CQBEifhlykmKR+iQPDxNPYL3nEvyRTygrLW3RODfZ1mcX4DNzC56OWAv/md7w/94eOT/NxPK/X7yVeFByG0eDgnA49pncl3lKKhCVpuD8oTO4ERWBQ+smw+mbE3im2gWGHXgojbuJhPLu+PjjynGSIicqGllt+6KfAQ/CbqbopXgLu5atw9GrEfjjBzc4L/kbRR36op8ue5CUYRjmjXvXN8kz/1HFCRTsOZD01QQkEGlR50ETaFWoP7loatHovbmyh0UV25LD3Lk0pLM6KShpk7HdF7Q3sUh2flOvSx7RVltF6jD9JJXUqvcOhS4cSX10VUkoVCWdXsNp3q4Yel7zGPFt+r6/AglMV1DVM4FERFRK6UeW0ShTPVIX8kmorkemY1bSyX/EVa+nHVpIw7u3JSWhMumYjKF5rj1J6ZUfJpU9mEiS+7TFVpn4XebQhYpGFB+T8zCp7Gah+n84yjTqtyI59eZSkL0itXWYS3OHdCZ1BSXSNrajL/YmUtFb6ruaD5MSEZWmHaKFw7tTWyUhKeuY0Jh5rtRTSfYwKRFRafoRWjbKlPTUhcQXqpOe6RhaefKfin5pIL5a6jxM2lT8zSqzmBKCPWmgvhoJBCLS6jyIJqwKJX8XTdIavZdyK9qpqONJx6qeWC2nyCW9SGTi02CpDbc1n87MNiKFD13ol8yKpyzF92jHSG0SGc+ls/lNxSMbZx3PY1UP0JZe/IK6igbSmpTKOVt9DBERPQ4kOwUBDVyTIj/YkhjaMEyHBBwQODzS6DWevv96CKlojKUDLyR0z9+SRAbedK6qE4vo94napDIimHJlBVDcT47UQcghcLikYjSWZn7aiTQ+/YXyGuwhhmEYpqU4RG/pO1bm/7en2zFcbzl0w9Kxw0HOV+JNvc404im2D9fDct0wpO9wAOs9ppoUj7e5YKp0G/6c+WEDh7xAZkwc/uHpo09vfai88veqUhTej0d8tggf9esGbXYDJcMwzFvDtliGYZj3Rcl1BJ7RxaRNbRs+hquKjqbm6NjiSrhQ0e+LQfotLoBhGIZpJpaoM28HhwuBUAg+t4FfzGjqdaYRHHAFQgj53Bb9Ig3zHhMNxNKwgezhI4ZhmPcEu/WFYRiGYRiGYVohduGFYRiGYRiGYVohlqgzDMMwDMMwTCvEEnWGYRiGYRiGaYVYos4wDMMwDMMwrRBL1BmGYRiGYRimFWKJOsMwDMMwDMO0QixRZxiGYRiGYZhWiCXqDMMwDMMwDNMKsUSdYRiGYRiGYVohlqgzDMMwDMMwTCvEEnWGYRiGYRiGaYVYos4wDMMwDMMwrRBL1BmGYRiGYRimFWKJOsMwDMMwDMO0QixRZxiGYRiGYZhWiCXqzGsoRE5Ooew/X17HjsUrcTBZ/OaKlzzAydWT4WhjhWFTAxAStBgrDtx+c+X/m6SPcf6nRbXjL8xBZfe1CjXieXl9BxavPIjXG84a8+O/rtZc3IlkybsOqLne8hr9t728jh2LV+DA7X+rDRKk/r4aC5bswLVndV8TI2GfDxZvv4qitxhBYU4OKlfRm1mXrclLXN/xH97XG1N4FUHv+3qTpOOI32JsjchvYQUSpB/xw+KtEQ0f0treJ98BlqgzLSPNwt4JfTFycwrEAFAcj0ObAnE6/c1tSkXh38LD9yyKu1lg0P86ovBaOE7EPHpj5f+rKB9RoT8j6HQaAECatRcT+o7E5pTWsYnXjac4/hA2BZ5Gi4ez7vz4j6s9Fz9CW867jqgZ/oU1+q8rjsehjQE4mfpvtUGMzLNB2OA3C1OWnUNBndfuHtuMjWFxKJK+jbqlyNo7AX1HbkblNvHa67LVKUPG1f/wvt4IaVEsQjf+x9dbWQauhp9AzKMGrkxI/sH54E0Iiar3KbaZJPjnfDA2hUTJfbW1vU++K/x3HQDzHyUtQNrdbJR2eWsVoCArC88/HIHFP36HoQoApjvA821V97bxjDBvlRciTmoDAKQFabibXYq31n2v6I3H89bnx79Jzlz8L3ivxuDd4vA5SNvmDR/na/hpiMa/VKsUBWl3kf1eD6AGXIMT4fquw2Dk03BFcOK7G53W9j75rrAr6syrk2Zjr5c7tieXInXXRJh57ERGxQducfZprJ3mBCvzwXDwWI6wpJfV55Vl4syG2Rhta45Bgx3h4bMP8XI/iIsRt2EMRvrfRNnjPzBn0EDMOXwfh+cMwtAVFwEAeWGzYOHhjz1+kzHcehg8ttzEs8NzYDF5Gy4eWY0pjoNhYTMKc3dEoSA/Cjvnj8UQcwvYu6/C8fsN37fw8u5RrPMeg6EWZrAaMQUrDiVVf60tycGVHd9iirMNzAcMhNUIDyw7kFjxtfQzHJ5jgUkBfyHcbyqcrMxg6eCO5WHJeAkA0hwcPU0YP7UfpNl74eW+Hcmlqdg10QweOzPqd/HjEHiZOWFtZFl1r8Ssh8sgT/yaJQUgwcO/f8a88Q6wMrPA0DGzsDY8FSXVnY3MMxswe7QtzAcNhqOHD/bJ7+xG4hEj+/RaTHOygvlgB3gsD0PN4ZTkXMGOb6fA2cYcAwZaYYTHMhxILGx0ftQkefg3fp43Hg5WZrAYOgaz1oYjtaIBzw7PgcWEn3Dy4DJMGGYBy2GumL/tCh5XXbmUIOfKDnw7xRk25gMw0GoEPJYdQGKNr0gbHcvXmovPABQh+Y/vMcPFBmZm1hg5ZTn21yhA3vyU0wONtuHZ4TmwmBSAv8L9MNXJCmaWDnBfHobkGmOAomT88f0MuNiYwcx6JKYs3y9rR0vXaKPzJg9hsyzg4b8HfpOHw3qYB7bcLK3VV7d+HotBEwJxp6Iuyd1tmNB/EGaFPoG0ovyrqx1g9fVRPGssflknYpaFB/z3+GHycGsM89iCWtUBEKf9Bi+bQRj1fQTypa8bf8P4fT/HPPMnCPL2wdmCRg5srD3yT2hgHkmRvdcL7tuTUZq6CxPNPLCzahE1vi7LMs9gw+zRsDUfhMGOHvDZF4+qEJrRp5A8xN8/z8N4ByuYWQzFmFlrEZ5aUrOCRtZO/T5et/ELWFl+iT9r9lvhKSyyscY3x2rv68CbWrdA5Z48edtFHFk9BY6DLWAzai52RBUgP2on5o8dAnMLe7ivOo7qt4RG1mTReSyzHQTPX7NQ/QVKGa59PwKW3mENjnB5Vjh8J9nBwtwWY78MxJXHNb9+af4+DTS9Lza07xQl/4HvZ7jAxswM1iOnYPn+ijlRcBRfW1niy9qDg1OLbGD9zTHg2WHMGTQUKy5WvA9J8xC1exHc7AfDctgELA1NRe3p01R7pMiL2o1FbvYYbDkME5aGIrWBJdjg+9Irr7H3ADHvrcLbB2iBixn16d2fHOcEU3TBmyq5mO5d2U6TDYXUZeJWOnYljQpzg8heQUAiTWNyWriJgrevoSkfa5DQeAFdKSUicQbtcdUnFf0h5L1mG+0M8KVJH2uRpoUfRZfULV9CeUl/0T7vviTUcaH14Scp8v4jCrIXUVuPI0QkoUdbbUlBQYW62C2izdv8afu5HMoNsieR+gek13ss+WwNpk3eA0lL0IF6mfShofP8KWirDzl3ViANp51yWyVO20HOH4qog81cWr89mH78cgh1UOhAE0IeElEJXfcxJRWt/5Hnmu306y8B5DvJhDQEnWjW2WIiyqUgexGpf6BHPT5dQBu3B9Iqt96kJjSmby6X1um+e3Rl+2QyFHahiVuP0ZW0wnqxSP75iawVDWjWuerOKf17LnURmdEPqWISJ62nwertyXrej7Tz12BaN30AtVGorEtMGXtcSV9Fn4Z4r6FtOwPId9LHpKVpQX71O1tuPLlB9qQgEJGmsRMt3BRM29dMoY81hGS84IrsnJLr5GOqQlr/86Q123+lXwJ8aZKJBgk6zaKzxXLmR73OTqL1g9WpvfU8+nHnrxS8bjoNaKNAxt9cplIi2ViqalI7Qydasn0f/bLGnfpqqNDHSy5TERGVXPchUxUt+p/nGtr+6y8U4DuJTDQE1GnWWSpuaixfey4WU+ImW9JW0CWrmX60NdCfvnLoTEoaA8n3WlGD87OuptpQNZ97fEoLNm6nwFVu1FtNSMbfXJYVUJ5Im2y1SUHXimb6baVA/6/IobMSaQz0pWtFLVijTc0bySPaaqtACipdyG7RZtrmv53O5UhqT6UT06iD8lDa+kBCRBLKDhhGihwutfP4g4qIiMoj6dueqmT9UyZJGo2fSPJoK9kqKJBKFztatHkb+W8/RzmPg8he1JY8jhSTODOMPLupUUeXbZRY/Gbir6+Ezs7UJ9EAP7p9+2caqqVARrPPUL6stRQ2QZNEwwIoR9LUeMgru7zReVR87wptn2xIwi4TaeuxK5RWSE2uS3HGHnLVVyH9Id60ZttOCvCdRB9raZKFXzSVUAN9WqsLxJS0fjCpt7emeT/upF+D19H0AW1IwfgbutycfVxOH59J2EnOmlo0ak9uVS35oROonaYz7c55XGNff5Prlqjmntx7rA9tDd5E3gO1SNChF5n0GUrz/INoq48zdVbQIKed2c1Yk/l0cHxbUrL6kdLFlRP+HHl3VqMhP2fUq13W1wJSVO9Cdl9uoIBNi+lTQ2VS/cSHrjVnvsprUaP7ovx9pzxxE9lqK5Cu1Uzy2xpI/l85UGclDRroe42KJI9ot7MmaY3aQ1Wjkx9KE9ppkvPuHKLc6vVGVEqxa8xJQ/kjcl60iQI3LiQnQ01SFArJcsO9ZrWnNHYNmWso00fOi2hT4EZa6GRImopCElpuqN9Yee+Tr7zG3g8sUX9fFZwgr84C4gAEgAAe6Yw7QI+ael9qrvJ4WmGqSL2XRlM5kWxBKwio77IYqkxLS87MJH2RGa1LE1Pppa/IUNSXlkVXJ62S+wFkp6ZN40PlfYKQ0P2N1qTYaTadLyGq3HRrJupCoazsSrI3sT60LKZc9g9FR8ijHZ90PA7TcyIiElP6enMS6XvJqa+Urn5jTAqG8+ivqqwyn076fEYeG68Sie9RyPwx5BWcTFU1lpymGR1EZLYujcSUS0H2CiQwXUHxFdVT8XHy1FWgAX535HTfCjJV7E1Lo8vrvUbUdKJeFDqONNTtacu9ivPF6RS+aR2FxDwnKr1EXxmKqO+y6KqxIMl9CrBTI+3xoSSvt+vGI+vLvrQspmo06cxMfRKZrZNVdy+E5o/xouDk6v4vOT2DOlSMd735UVdRKI3TUCf7LfcqXhdTevgmWhcSQ88r6xea0vLYyvrFlP6TDalqjaF9eWK6FzKfxngFU3X1JXR6RgcSma2jNHHjY/nac7EwnD5vr0B9l9yg4spDxKm0yUaNNJx2UY5E/vysrak2VI6BKa2onlB03FOXFAb4ERFRYfjn1F6hLy25UVxdauomslHTIKddOSR5xTXa5LyRPKKttkISVsQn14vDNKmdFo3dX0BEzynEtS11/8SENIzm0+VSInHSauqvYkY/pIibjL/80VayFQor1leFisTBPfgQze6jQR1HBdGtytPfRPz1VCfqyWIxJf88lLSEhuR9Op/qJupNjkfdopucR+UUv8KUFHsvpcptovF1WUqXvjIkUd9lVD21JXQ/wI7UtMdTaEFF8li3T2spotBxGqRuv4Wqt5Zw2rQuhGRbSxNrR24f51HIuLak4by74kPBU9o39gPSdj1AebX29Te9biv25D7LqPotwYPa8XXI4/DzysbRenMR6XudoeasyRfhn5OukjmtS5EdUHRiGulpOFBQdv03VlmiLiRTn+r1Jk7+gcyUPqDxBwtatE83vi/K23cKKfzz9qTQdwlVT0sxpW6yITUNJ9qVI6G8kHHUVsOZdld8Ynu6byx9oO1KB/KodqJedJQ8dUX0ycqEqj1dnLSWzBQrEvUm21NERz11SfTJSkqoLoDWminKT9Sp/vvSK6+x9wS7R/09VRp9FKcyy0FV/yJBzulwXClzhYvoLVXKUUdv024QVvyVp62NNpyXePFCguzrUciQZCPM2xrnKh/EoyJkigugFZMC8Zh+r/zABFfTEN3a82qHoNoTJt0qSuJrQlOVD30jYyjJIoKamgo45eX1C5PmIybmHtQGWKO/cuU/asDONwR2FX/7bH0oHLOicD5sN+6kpiApLgKnnkrRrqo8DjR69MVHlQ3ha6OdJgfRxSV400SW4zC23TjM6a6HgAGDYW1rD+cxM+BgqAppxnVEZUiQHeYN6+rORlGmGAVaMUgRj0G/ZnQ2R703TLtVjSa0tduA8/KF7G8Gn2F9qCOyos4jbPcdpKYkIS7iFJ5K20Fe98ppAMaNbYdxc7pDL2AABlvbwt55DGY4GEIVwFMAvM42sDOurl/P0hxdXx5A1G0Jxn+2HqGOWYg6H4bdd1KRkhSHiFNPIW1XjvJGx1KKjA0LX2suitOjEPtUH1Z2fVC1lHgGsB/WAwsDIpFY7o4ekD8/q/Fg0FgbKsdAowf6Vk8oaLfTBCe6GIAY6VGxeKpvBbs+1QuaZ2CPYT0WIiAyEeUTtetX2+AaJUizm5o3FgC40DTshgabpTIYwy04WHj+KkpcBPgrUgNDVozGzZnHEJFRBr0z55BkbA/HToT0vU3EPxwAVxOG3dqjVnVUgD/nu+P5cxV8+pUDulWc/kbibxQPRjN/hu+fgzB/9lI4X/+hxmvNGI/JNqj5eEPT82gi5Ixgw+tSmo3rURmQZIfB2/ocqqd2JsQFWohJEWOUHuT3aRURLMeNRbtxc9BdLwADBlvD1t4ZY2Y4wFBVioym9nFZBXX6WBMOExyh7B6G8MeTMIV3DKHnhHDY6QBNVN/a1/ge3NJ1y4FqTxNUvyVoQpWvDyNjpYruU4OaCgfl5WVozppUsXWDc7sROBSWgi8XdcDZkGMosl6DT9s1cBcxzwCDh3WvXm9drGDZeRn+iEpGySct26cb3hfLYIM6+444HVGxT6FvZYfqacmDgf0w9FgYgMjEckx2mABHZXeEhT/GpCk8HAs9B6HDTjhoQrYRV5Dci0bcU10MsjSs6mde16Gw/sgXF9GM9VdqjOi4p9AdZAnD6gIw1Poj+Fbf+dSIV19j7wuWqL+neNptocXl4J6kOlXntmkL7bf5VAJHAIFA3guEkpJSQK0XnD53g1Gtdwgu1HrotehhCY5AAEGdX9/gKIjqLVQutznvymKUSwCBQAC5P+ghzcOF5c4Yty4Owm4m6GNsjF4mlugdcQM5VR+HOODX6QAOB0CNj0uvhmqdSmIJKm+l5LZ1RuCNGLiE7MeRk+dx+kcvbPFdgTFBF7CnfwlKoYZeTp/DrXZng6vWA3rN7GyOQAC5wwlAmncBy53HYV2cEN1M+sDYuBdMLHsj4kZO85rLbQvnwBuIcQnB/iMncf70j/Da4osVY4JwYZ8H1CAbS1HNWHk8cCGFRCpF3oVlcB63DnHCbjDpYwzjXiaw7B0BWfWNjeUbmItlYog5fAiFNf+RA6GAD0jE1Um2nPlZTYq8C8sbaUNFGfw6Y8CpLrBMLAaHL0TtMISQhdHAp6UG1yhAJU3Pm0hwGl4jAAB1DBk+CC/8/0J0nABXSwZg+cghUFyzHpci0qF9Ngad7f1hyAPimhM/RwBBvU6UQmXwd/ihww7M/XY+Qmz3YXx77huKvwk8I8zc7IvwgfMxe6kdFteY6688Hs2cR3U1uC6pBLKp7YTP3YxqJ+JcNfSoXPhy+7TqQLR1DsSNGBeE7D+Ck+dP40evLfBdMQZBF/agf7PWTv0+VhnqBmfN0Tj050M48ENxQXUkDgyt/Ehe6W2sWw4URPXeESD/LaEZa1JkDrdR+tj1exiSp3dDyAkxhv00opH3VSEUhNxafxfwOSCiZs1XuS1qcF+seL3WvlMGsZgDfu1JBo5QAD4kEJcDUBkKN2dNjD70Jx468BF6QRUjDwyFap16SSyGGDzwa2aNHBFEIlllTbaHI4ZYDPBqFwCRSNTs9diiPe89wBL19xS/+3T4TA/DxIAEvJACHMWPMG75XAwUNn1u83Be4c2Ohw5GXaBaeBfKAyZhSs+KaVcSh/0bT0NsovTun2rmtsFHndsgLykRmRIHGPIAoBSXFpphUuoMpG0swSr/ePTxj8dxbwPZwikIgetaAlELEnFOE70nEEBAL1FYWF3284z7eCoFACme3gjBrwm6cJvqi+HTfYGyewj89GN8sfcE8lyM0EW1EHeVB2DSlJ4Vi7wEcfs34rTYBEryOrupeGqR4sFvq+Af3wf+8cfhbSCroSDEFWuJIOuOxueH9OkNHPg1AbpuU+E7fDp8UYZ7gZ/i4y/24sSTSXAFIMmMR1yeFCZtuQCkyLsZgzSBEby65uC3if6I7+OP+OPekFVfgBDXtbI3wCbGMmHC681FficjdFHIQnTUI0j761cc/ww3IpMBAyd0bc6uKn2A31Y10oYmC+Cjk1EXKGRFI+qRFP31K6J+dgOyMLqCj+JXSkh5HVowb+rh4gM7O/T7ajd+26OI+x9PhplaX4gGqeCXYz+Ac1UHw77tDn6z4k+XXwVHC0M+n4lplsaIPuWMBd+EwXrPFpdi9QAAIABJREFUZ/jwjcTfNJ7hTPzsG46B8+dhnUEpyABo3njU1px5VPxqAwijLqoovKuMAZOmoHpq78fG02KYKHGBl40XAelT3DjwKxJ03TDVdzhkW0sgPv34C+w9kYfRTe7jDVQgsoDbKB04HtmD3ZIIaLscgZVSnWPe8rptUrPWpBD/cxsLw8DjOLjrFs7xh2PbcM2Gy5Rk4fbtfEg/0QYXgDQ3CtEZCjDq8REUOzxo0XxtcF805AOJdQ7md4JRFwVkRUfhkbQ/qqdlJJJhAKeufAA8WLiNgo7jEezZLUGEtguO1BscgG/QHYZKDxAb/RBSs46y/n6RiMR7sp9ObHL/EBqgu6ESHsRG46HUDB1lBSAx8V7DP+Fb633p1dfY++Kd50fMW8L9EE6bryLur4PYuWMfzkRH4hc3gwa+7mwBjjKUlaTIiTuHC7H3m9z/VexnYErXW/B390LAmVgkJ15AkLc7pvv9iUy+4puK6jWIYD3VA93iNsBrxSFEJifhym+L8M32dHS1tgYEihDxy5CTFIvUJ3l4mHgC6z2X4I98Qllp6StfM+coK0NJmoO4cxcQe79+73E1eqC7XgFOblmPkwl3EHt8PbzW/VXxRTEX/Jyz2DB7GuZuOYuEtHTcunISF1NKod+jBzTU7DFjSlfc8neHV8AZxCYn4kKQN9yn++HPTD7k9XZT8dQlUBSBX5aDpNhUPMl7iMQT6+G55A/kUxlKS6nJ+cHl5+DshtmYNncLziakIf3WFZy8mIJS/R7ooSHblujZcfhM+R5HohIQeXg1Ji89CU1XL4xupwBFER9lOUmITX2CvIeJOLHeE0v+yAeVlaKUGh/L156LWk6Y4aaDiJUTsXBPBOITryHM1w1fH+bDcborOjVrkQmaaENzwpgBN50IrJy4EHsi4pF4LQy+bl/jMN8R0107gfeKaxQqrz5v5OF+aA+7XrewMzgG3QcPhhZXhAE2A1B6dA9OqQ+Fo4mwefE3VZHGMKxcNwHc0K+x4HAOpC2MX3znBIK2hSEqr7k/hs6D4cyf4Wv1DMl3X1at/VduT5PziANlZSVIc+Jw7kIsml6WKrCfMQVdb/nD3SsAZ2KTkXghCN7u0+H3Zyaatc1y+cg5uwGzp83FlrMJSEu/hSsnLyKlVB89emi8xtqRJbgGl9bih0u6GD1+gJxbFN7yum1S89Ykv/d4fNYzDpvXnIbIcTyG1r30XEshTvhOh//JONy+cQi+k3xwVtsNM53btHi9NbwvykvntOA0ww06ESsxceEeRMQn4lqYL9y+Pgy+43S4VmxWwv+5YazBJaz94RJ0R4/HAHn3j6iPwJypnXFt9WQsDbmGhJjj8PdcjN9zKzqmyfaoY8Scqeh8bTUmLw3BtYQYHPf3xOLfcxt8/6z7vvTae8Z/1Tu9Q575DyunW1td6CN1AQk6edP5B0Fkr6hDnseqH/Ioj/UhE0UT8omVPQhSmn6Elo0yJT11IfGF6qRnOoZWnvyngYeamn6YVLHDdDpZ4+H43CB7UtTxpKoQSi/SF11FNHBNSlUdlcfIV0r3jiylT/u2J1WBgJTbm9DoVWdJ9pxQMSUEe9JAfTUSCESk1XkQTVgVSv4umqQ1ei/lUi4F2SuSjuex6gfDyiNpSS8RmfjEyum+W7TV5SNSFwiok/d5ue1/dO47GmVqQJqKStS2hxP5/LKMrFRkD5OSJJcurp9AAzppkogvIKW2RmTjFUyxLyqbkk5Hlo0iUz11EvKFpK5nSmNWnqR/GnqIrk489fqSyinWx4QUTXxkfy1OoGDPgaSvJiCBSIs6D5pAq0L9yUVTi0bvzaV680POr6nkXlxPEwZ0Ik0RnwRKbcnIxouCKxqQG2RPim0daO7cIdRZXYGUtI3J7ou9lFhUWX0weQ7UJzWBgERanWnQhFUU6u9CmlqjaW9uU2P5unORiIrvUOjCkdRHV5WEQlXS6TWc5u2KqXhoWf78rKupNsgbg8glvUhUOQZEVHwnlBaO7EO6qkISqupQr+HzaFfM86rjX3WNNjpvJI9oq60idZh+khppFhGJKXFlPxLwe9Ci67JyJQ+2kK0ij/RnnK5eH03EL3m0lWwVO9D02ou8xq9QEJHkAf32WXsSdPSg33MkLYr/xW6nOg/t1lTzYdI6rbzzMw3T4pKw8ldfmhwPORqdR0Tlt7aSy0fqJBB0Iu/zJU2vSyql9CPLaJSpHqkL+SRU1yPTMSvpZMXCl9undUhyL9L6CQOok6aI+AIlamtkQ17BsVS9tTSydhqbI+Lb9H3/Og/c19rXZfG/uXVbf08uvfgFdRUNpDUp4nrHEDVnXyEiElPahsGkyO9Cc/9qpB8fbSVb5R7kufpLsumsTkIFTTK0nUf7kmqsgFfcpxvfFxvad4rpTuhCGtlHl1SFQlLV6UXD5+2i2tNSTLe/719/HdRdb6VpdGjhcOreVomEyjpkMmYeufZUqvjVl+a0p5TSDi2k4d3bkpJQmXRMxtA8156k1MDDpPLeJ195jb0HOEQt+d6eYRjm7Xm6fTj0lusiLH0HHN7Ww88MwzCvTIr7W4ah11ZTnI5Zi/5v7HbSprF98f+n9/WWHoZhGIZhmDemrOQlpPmX8eP2m+jutgn9/sUknfn/i92jzjBMq8PhCiAU8sFt8c9zMAzDvElixH/XH2rt7bGT7wU/7x7/+j3RbF/8/4nd+sIwDMMwDNME6Yss3E57iXbdjaDNrqYz/xKWqDMMwzAMwzBMK8RufWEYhmEYhmGYVogl6gzDMAzDMAzTCrFEnWEYhmEYhmFaIZaoMwzDMAzDMEwrxBJ15jUUIienUPafL69jx+KVOJgsfrchNdfL69ixeAUO3P4X45Wk44jfYmyNyG9xES+v78DiFQfeYFD1FebkQDaqL3F9x2KsPJiMN91LhQUvK+pomvj+XfjsuYxFZx427wTJU+wLuYKvf7uFqyUtDrEJUiRcuo5v9lxFYHJpjX8vR05Beb1jgu6WyyuEYRiGYRrFEnWmZaRZ2DuhL0ZuTpElccXxOLQpEKfT/yOJenE8Dm0MwMnUfzNR/wfngzchJOpZi4soy7iK8BMxbzComqTI2jsBfUduRopsUBF/aBMCT6e/uUT9ZS527/wDvdYmIFnSvFPE2ZnYfCwOP1590rwTJAU4dioW/sfSEFvytn7USoq70YnYcDQOB+/JkvBnGcmYs+IARpzMr+iv6mNCM8ohfUuRMAzDMO8vlqgzLSMtQNrdbJQ2fSTzBmm4BiPx+tq3VLoUBWl3kf0WB7XsfjL8zmTjwXt3gVmChL9vIjCpiK0JhmEY5o1hiTrz6qTZ2Ovlju3JpUjdNRFmHjuRUXF1VJx9GmunOcHKfDAcPJYjLOll9XllmTizYTZG25pj0GBHePjsQ7zci8ti3Pp5LAZNCMSdinIld7dhQv9BmBX6pOLKZBmurnaA1ddH8QwAipLxx/cz4GJjBjPrkZiyfH912XlhmGXhAf89fpg83BrDPLbgZp1sSpz2G7xsBmHU9xHIl8rKzzyzAbNH28J80GA4evhgX3WBCJtlAQ//PfCbPBzWwzywpW6BACDNQ9TuRXCzHwzLYROwNDS1RhInxeMQL5g5rUVkWXW7Y9a7YJDnrxVhz4KFhz/2+E3GcOth8NhyE88Oz8GgoStkhz87jDkWkxDwVzj8pjrByswSDu7LEZZc3efSgjj8ttQdDlYWsBn9JbZf+AWzLcZha1Ldy9lSZO/1gvv2ZJSm7sJEMw/srB5UnF47DU5W5hjs4IHlYUmoMaooyzyDDbNHw9Z8EAY7esBnXzzkDavkcRKm7kjBfSkgzkmGx9IT8M+QApAiKyYSoxf9ArUJgdCYFYqxYfeR1eAl6OYeT3gYcw2OX+6EktsOGPhcwO6s6u8GJLmZ8PU/iA4egRBN/hX9NkTiZK606tzHt6MxYckeaE0MAH9CED784gi8/86r1fbKeDIuXMDMy4WQQIq0v85h4PpYxNboYkl+Jr5dsw/aEwOh4f07pv+Vh4bvyml47kky9mCqxQC4/pwI2bQR4872STAbPAP7MiUAJMi5sgPfTnGGjfkADLQaAY9lB5BYeZ/Rs8OYYzEZ2y4eweopjhhsYYNRc3cgqiAfUTvnY+wQc1jYu2PV8fto5hceDMMwzFvEEnXm1XG1YO7pjaG6fOhYz8ZyLyto8wBIcxGyYBGutLGF+2QHfJj4E9xG++JqGQBJJva6W2LUpmToDHXHtPH9QcfmwGrkGsTUy3H56PKRJrL+/B3nc2SJ3OPzv+OPyOv4/dgVWYIjjsfRA5fA7dgbquJb+OlTS4zbehc6wybCfaQhHu+disHDV+L6S0Ba/gQpkSFY4fs3dEaMh72FMfQE1bVJ7h+C14hZOKkxGd99ZQFNrgSZe91hOWoTknWGwn3aePSnY5hjNRJrYkoBaTmepEQiZIUv/tYZgfH2FjCuWSAAoAxx65wxdPbvKDIZDTdHfSSs/Bq/ZlWnP+WP7yIm4T5eVN2dIcWLrATE3MkBIEX5kxREhqyA7986GDHeHhbGehDnpiImPkN2uDgXqVHh8HFfjBtthmCiux204jbCbdQKXCkDIE7EplHWmLYvF90/nQiXbpn4cdxc7L5+G9lFdW8J4ULL3BPeQ3XB17HG7OVesJINKnJDFmDRlTawdZ8Mhw8T8ZPbaPhelaWJksy9cLcchU3JOhjqPg3j+xOOzbHCyDUx9a8skxTFZVLZBy2SoLhUjDIJUJIaBZcNkTh8XwrDPh3Rm5uPQ6EnMSosR24y2+zjJdlY82s6ivXaY0AbKbLuJGHOL0nIlAIoy8HK9afgeyMPEh09DO/IQdL1SIzxj8KNMkD6Ig1fbrqOA/fE6NynKz7rqw7powcICL6MPfn1b6eRisUokVDVf78sldS4XUiKiCOX8XuZFgYbqkDy9BF27LyE4CfybstpfO7xDEZjmo0Yx3zmYHOSGGW3fsLMBUfBc5iF0R15KL2xEo52C3GONwgTZsyCh40WEja7w2nhuYp1k4vUqD+wdKIP4vRHwGNsdzz6bRZcLIdg6gEJBo5zg43oMla5zcGvD9nNOgzDMO8cMUxLlMfTClNF6r00msqJiHKDyF5BQH2XxVBpxSElZ2aSvsiM1qWJqfTSV2Qo6kvLokuripDcDyA7NW0aH1pQv/wXh2lSOy0au7+AiJ5TiGtb6v6JCWkYzafLpUTipNXUX8WMfkgRU2H459ReoS8tuVFcdbo4dRPZqGmQ064cKn+0lWyFQjJbl0biygNyg8he1Jbcgw/R7D4a1HFUEN2qPL30En1lKKK+y6Kr2kKS+xRgp0ba40OpQPKIttoKSWi2jtKqCqyj6Ch56orok5UJsv4hInHSWjJTFJLlhntEJKF/frImRYNZdK6k8qRS+ntuFxKZ/UBEEnq01ZaEQln/VYdtT6K2HtVtUBCQ6Yr4qjqKj3uSrsIA8rsjpqKjnqSr+D/6LqHyVQllBNiTuqAXLYksp/rKKX6FKSn2XkrRskGlIHsFEvRdRjHVg0oz9UVkti6NiErp0leGJOq7jKqHVUL3A+xITXs8yRvW0qQIMhy3hQTzr1GkmIiojA79FEzczwLo4wOPqYSIJE9ukcPkLcSddpaOFBMVXz1Nmq5bSOgb16zjqTSVJkzZQnANplEXi0hCROVp16jX+C3EnXGejpURvbh2hrRdt5Bg4TWKLiMiyXMK8ttOXNedNDmyjCT5j+jgqWjyu5hDhUQkfnGfZs/bShi3l+Yni4monMI27SDuZwFkffwFEYkpYvde4n8WQL3251SMR+UxW+iD9cn0SEJE4hxaMj+A4LqLPG/KmTxNzT0iouIoWtlfldoM/YrmDtKgD+w2U3I5EZGY7oXMpzFewZRcVXQJnZ7RgUSVc7VizvRZFlMRYxEd8WhHfB0POvxcdoY4fT2Zi/TJ60wJMQzDMO8W/11/UGDeIxx19DbtBmHFX3na2mjDeYkXLyTIvh6FDEk2wrytcY5TcQAVIVNcAK2YFIjH9EOtyagyGMMtOFh4/ipKXAT4K1IDQ1aMxs2ZxxCRUQa9M+eQZGwPx06E9L2xeKpvBbs+oqrTeQb2GNZjIQIiE1E+HABXE4bd2oNXsw4qwJ/z3fH8uQo+/coB3SpOl2ZfR1SGBNlh3rCuDhZFmWIUaMUgRWwBgAtNw25oX6vAapJ70Yh7qotBloZV7eJ1HQrrj3xx8RW6lKtpiG4NVQIAHA306PtRVR187XbQ5ESjuKQcd69H4amBHWwNK1/looOdLXoLfnmFCDhQ722KbtWDCu02HLx88QKQZuN6VAYk2WHwtj6H6mHNhLhACzEpYozp18QWIylAbFYZpBw+1MufYN+FXICKoajMgTQvFzcfSTHsFY93al/VeTAzUpR9baihBG0AKBOjhKRIyXiKAgKUlSS4eSkJsSDkChXApSLEpj+DtF87DO/+EtvOxWHU8RxEZT5HvgQAR4rSV36ylgtjIx1ocwFIlfGhGgBIUFIu58p8k3NvDPqJTLFg22KcsliCzUrOCL7uBSM+APBg8Nl6hDpmIep8GHbfSUVKUhwiTj2FtF05qh4L4Kiip0m3ijnDh6amKvj6RjBWkr3MU1ODCqcc5WVv60FchmEYprlYos68ORwBBHXvAAEAEEpKSgG1XnD63A1GtfJOLtR66Mm5B0sdQ4YPwgv/vxAdJ8DVkgFYPnIIFNesx6WIdGifjUFne38Y8oA4sRgcvrDqA4IsFiEEfEAiLq8RG6dOHVKoDP4OP3TYgbnfzkeI7T6Mb88FlZSgFGro5fQ53GoHC65aD+hxgUhwIBAIULfEqhaLxRCDB37NFcYRQSSqcwYBVOMvYkntO4M5AgHqhV3rAH6dPufIYiIpSkvLAL4A/BqdyxEpQO4QNVwBBPIHFaASyIbVCZ+7GdX+EMRVQw+9ZtxZRxKUiAkgCW5HJWBTfMW/K2mhj4oyFMX0GsfzoFg5KbicqjlGIJSWS0EASv65h80nsipeEaJHRwW0F0pQ/k8cnH0u48JLAfQ668BhqAGexSQg/AkHvBbcMKggrJwI1eeTnDy4OXMPAMoLn6NIDNCLLKQ9LAE6KgOQIu/CcjiPW4c4YTeY9DGGcS8TWPaOwI2cGvOMowCRQp2KuVw08nGQYRiGeUdYos60EKfBJLU+HjoYdYFq4V0oD5iEKT0rpl1JHPZvPA2xiZKcRJ2LD+zs0O+r3fhtjyLufzwZZmp9IRqkgl+O/QDOVR0M+7Y7+OCjk1EXKGRFI+qRFP31K0p6dgORyYCBU1fwkd5AE7Qw5POZmGZpjOhTzljwTRis93yGDzsYoYtqIe4qD8CkKT0rFkkJ4vZvxGmxCZSakajxDbrDUOkBYqMfQmrWUda+F4lIvFd9OVYgEIBeFqKwKoN6joz7T9/Qz/gJ8VEPI4i2xSH+qRT92smCLo6JxV0xMLCBszjNH1SA1wFGXVRReFcZAyZNQfWw7sfG02KYyO2o6qvEAACuGrp8wAMnm4tBo5wQZqkIbnku9h+7j1x1bdjp84DcGqc35/gmcWHQTgVC5ENo2A9nvjKCNleCuMtxOPVcESZ9NHH/xiVEFAFtzW0QP6cL1MWPsCAhAeHggNtAH1X2nbwEvLl4zZl7Ly7Cd+ZPyHX+GZskfljk9R3sLq2BudID/LbKH/F9/BF/3BsGfAAoQIjrWhAR2PVxhmGY/x72MCnTMhxlKCtJkRN3Dhdi78v5JYzaVOxnYErXW/B390LAmVgkJ15AkLc7pvv9iUy+otxzuB/aw67XLewMjkH3wYOhxRVhgM0AlB7dg1PqQ+FoIrtcquU0A246EVg5cSH2RMQj8VoYfN2+xmG+I6a7dmr6SqHGMKxcNwHc0K+x4HAOpCr2mDGlK275u8Mr4AxikxNxIcgb7tP98GcmH/KjrUN9BOZM7Yxrqydjacg1JMQch7/nYvyeW5kucaHRozv0Ck5iy/qTSLgTi+PrvbDur7JGi30VWs4zME77LJZPWYXDkYmIObERnl/uwwMC5H/K4kBZWQnSnDicuxCL+00NKlRgP2MKut7yh7tXAM7EJiPxQhC83afD789MyBtWrkgAJQ4gefoAwX/G489HCnAy18cHKEP43hOYERaD5VvOYNr+a1h87jHK6g4eV/HVjpeLg7b9DGGvCjy7eQUu2yOx7uA5uG27hkX7byNKzIOqkhACAE9vJWLFkWgs3HQBgdkEkBhFcn+uhQNlER8cSPHPrSSsO3EPd1vyiavJufcMF3xmYsvTEVjrPxPe/t/DPucnzFz+N15AAEURH2U5SYhNfYK8h4k4sd4TS/7IB5WVorRFmboYd04EYVtYFPLYs6UMwzD/OpaoMy3D08Pw8Q5Qu/gtHEf9gOtN/Xi0siVWhx/A3E6x8BvbH71MXbAqzhALDh7A/J4NfLHDM8DwYT0gKe8Ic8uO4AFQG2yNfnzCh0Mc8b/K2xrU7eB/dC+maJzBYsdPYDpsLg5hFAKP78Kk5tx+AS60nVbDz0WCA/MX4shjRViuDseBuZ0Q6zcW/XuZwmVVHAwXHMSB+T2b+TWUMsy/+wN7JiviyNwh6GcxFb9xR8ClR/XZQrNFCPQxR17wBPT/2A4LInpi8RcDa9/C8zrU7bE+bDOGF/6Czy1MYTXzd6iNdoERjw+e3EbwoDd8PBzULuJbx1H4oclBBZQtVyP8wFx0ivXD2P69YOqyCnGGC3DwwHzIG1Z+e3046QuAlzkIPHAde+5JoWNuiV8/1cWHLx9hR+hVrLxaAIF+N2yd1Rc96yXenFc8Xj6upiG2zDaFtUYZrpyPxIJDqUjmtcFkTxvM1+ehvbkpvukmAvIfYOO+69j+5EN8aakJARXjZmqBnP8BFBfd+nZCbxFQkHILSw7cQXSLPnMpNzr3Cs8uxcyAPNj7rcO49lxw9dzgv8oWOVtnYukFESau3Qg35XB49NaFbk9nrIr5GGv8PoXK/Vu41aL/z1YJrgXOxZw1x/CAJeoMwzD/Og7R63xRyzBMayV9FI9LGcro/b8u0Kj4vFJ6bhYMR97BN6lnMLv9O/qcXv4St+8V4JmCKnrpqUKlIgxx4TPE/VOEEpEqeuurQrWJ8F71eLkkJUjPzMc/ZQIYdGwDfcUaXzVIy5CR+RT/QBl9Oqo1q/zSgjxEPyyDsnYb9PxAwK6EMAzDMK+FJeoM854SxyxDv4G/oc+ev7F9rB6EhQnYMsEO32TPwNVry9GHPaHCMAzDMK0aS9QZ5n0lzcHJpeMw9cfLeK6iAV5hAdB1LNbsDcKMPsrvOjqGYRiGYZrAEnWGec+J8zNwOyUH5WoGMO7WDkrvOiCGYRiGYZqFJeoMwzAMwzAM0wqxZ50YhmEYhmEYphViiTrDMAzDMAzDtEIsUWcYhmEYhmGYVogl6gzDMAzDMAzTCrFEnWEYhmEYhmFaIZaoMwzDMAzDMEwrxBJ1hmEYhmEYhmmFWKLOMAzDMAzDMK0QS9QZhmEYhmEYphViiTrDMAzDMAzDtEIsUWcYhmEYhmGYVogl6gzDMAzDMAzTCvFWrFix4l0H8f/bS6SdCsIPfmuw/qft2B9+AXGPhNDr1gUfiDjNLOMZLgf6Yk9WJ1gaa7UghkLk5JRBRUUIvLyOHT47kdrBDD0+eMef4yRPsS80Fr/EPYNy17bQFzTnJCkSLt3A+r+zkK7QFv0+4L/BgMqRUyCFioj3lut5NeL7d7Hiz2SceiyAbRfVqn8vLHiJMpEAwncW2at4ies7fLDjbntY9dSW87oE6UfW4ofzgO0nHf/16N6GwqtBWL4rDR3MekDeUnt5fQd8dtyFrVVP4NllBPruQVYnMxhrvWjWepcW5iLsRDTWHo3Dz2fvICzmEe4UC2Gopwq1WvVJkJWcip0XUnH8Tj6eKarDUINf4yoOIS/zHoLP3UV4Uh7yldTRTYOP+ruTGDF/R2LD5XwIO7WFgYKc/UtaiOtRWbj+hKDTVgmKzd3iGIZh/p9iV9TfJXE6Qqb1h8nIZQh/qIkeAwfAWCsf51a7wMRkDLbEFTWvHGkhog9uwo6zma8egzQLeyf0xcjNKRADQHE8Dm0KxOl08auX9aZJCnDsVCz8j6UhuoSaeZIUd6MTseFoHA7eK39joTzLSMacFQcw4mS+rJ/eUj0tIc7OxOZjcfjx6hPZP7zMxe6df6DX2gQkS95paK+gDBlXw3Ei5lEDr0vwz/lgbAqJ+lejenukKIoNxcbA02hoqZVlXEX4iRjZ0YXROLhpB85mipu13p+lxMDx6zC47ovHnsgsXLj1D45evYWVgX+gl89lHMurXE/luBJ6BH1WnMVXYTexKiQCo789iLHnKuc5IfvaBfT/9iTmHLyJVQcvYey3YfC4/ALSOnUWpsbAe+dNrD92F9eL5K1XCRKOnYW9/ymM23MXKXULYBiGYep5d5cB/98rQ9xaN0zdB7iFxGCzS8eqwZD6/Q2fkZ9i/vhl6HFjA6xU3mIY0gKk3c1GaZe3WEdL8dth9oyhGCFVhKlycy+9cTHA3gq/mRLadVJ4Q4FIkPD3TQQmFcG429usp2UEhr2wY44BxOqyK9Fl95PhdyYbD3R13mlcr0YDrsGJcH3XYbQiGq7BSGxJhxRl4ptN13Aqn6D1UU9879odtu24yL5zByt+i8P5tDhM3qGJqK+7Qy/vDnzDH6FA2AaTRvVEv/w7+O7UIxw5GINTFjZw5D7Euv13kCpRwKChH2MULwNrTz3E/v0xmPKJJWyEAFCO25evY9quBFwrAcCTH1ZJWjSmhWajgNgbD8MwTHOxK+rvStFp/LT1JrQ9foR/jSQdALhtBsNnyxwYp+3Cj6E5kOIZDs+xwKSAvxDuNxVOVmawdHDH8rBkvKxX7nkssx0Ez1+zalzxKsO170fA0jus9rHSbOz1csf25FKk7poIM4+dyKi4AivOPo2105xgZT4YDh7L8X/s3Xd4FNX6wPHvzJYP3yPwAAAgAElEQVT0CkmooYfQq4KU0HtTkBqkWLkC3mu5lqtUe0EFBbGiiBQJIiKgdEFAIBASWughgUBIISF1d2fm/P7YBAIkkCAl9/7O53l4HrI7c+admTMz75w9cybicOEl2Tm97kMmDOpKuzYd6DN6MgtjMm6wsjonI3cTPnkBAaPm4vbo97SeGcmalIIIbSz/Zhkt//M7r/++jbZPfoHPhN+Zd+4iq3/fx4xVx4kqaFE3Mlm1ZDUNn/gC19HzeWDuAb6PWM39Ly/j+b0aIDgadYAPVkazJM4B6KxfuJyWr/zKtB3HefnthQSMnIvP0xGMXZdMVsGmyDjLezMjqPHo51iGzcXryYV0+TqWgzaDuE2b+Me2LHQMTmzewAMf7GOffmvLuXn818uJj2XCG4uoOHoulhFfUOFfKxi3MeVymVriaT5duY+PdiSjXzjM418dI94ALSmW0a+tYUacARgkRO1m0Mvf4T1iLr5PL2VwRDwJxbRqZiyfSPsRs/jtx0mM6N6esO5Def7z7VwomD4tgqfbj2bG928zplcnuo+ezR4bZMf+zFtPPUTntm3p1G8sUxbF4KwZ6fz6QkfCnv2F9ELLyfr9ZTp3+jerMjJYPrEN3aZuKdhQpEV+y8vhPekQ1p0Rry3luO3qGO2n1/HhhEF0bdeGDn1GM3lhwbIgLeJp2o+ewfdvj6FXp+6Mnr2n6HUc8zlbVrzJ2D4daN95IM98FUn6xUi+eX4wXdq1p+eoN1gdf+VnCT1pO1/9ZywDOrej9QMd6Tt6EosPOPdE9sZJdG3zGPMLb1T7X7zVN4zxEReK3tA4SFg5jUd6tKdd18E8O/fKNs5YPpE23UrbM1Fw7q/9LE4WqH61mfPv9jzZqDw1A/1p1/4Blk+oTx0VUvcdYF6CgTC86N6jPo8NCeOLBxvwzOB6tDKDyLWRqoEWF8+6ZIHJvxZTRzXj+UdaMTxQQU9N4NeTOmAQHfEzLWfF8JfmSkBx3dPyzjHt873s1tT/kq5YkiRJZYNM1O8Re8wWtif70r5HGzyK+N7aqC8962SzbeN28tBIOR7JysmjeGVXObqMHEUP/2g+Dh/I1O32q2f0aE7jwBMsnreM0wX5Rd6fLPh6K9Z69109repPu8fG062ymYqdJjBlXEcCTICRwpIXX2Z7ua6MGtObCgdmET5oGjvsADqnF4wibOBMYit2Y9QTw2klVjGxYz/eibomkwJAcGHXH3T7cDeLjjuoUq8anQM09m7fxUNvbOHXDAEIUs4ns+fEKd78LprtGRrZihs1fO2cjEtmz8kMLugABtE//86wn+I4ZHOnVaMAzAd28OTP8USeSuZElrOstKQUok4lczTDmaCmJaWw9+QZPpj7BxE2P8Jqe6ClXuC777bxxXkDjDyWfbeO/2xPIS+wKkMeCKa2kcGmtVt4YUs2mqaRpztvFAxNI8emo93KckoU/zX0JN6ctZk5B3OpUK8mQ1sG4pl2li++WsvkQ/mdE7IusS8umb3nckEY5NoN502a0Mm1adh1yDseyUMf7mZ5vEFIk2o0Vi+ybOlvDIxIIq+IvaalHCfy16mMmRRDzSFP83gXVza+3INek7eTAxiOZI7tXsLUaX9Qse9weravR8Wjs3gwbBhzjlak+8hR9Au5wILHO9Br+k5y8Oa+Rr4cmP8dv6YWLCWd3+Z/yz6fhtznpZFyPIqYOGcab49+nwHdJvBTdjMGhfcheP90XpifQEGV1k8vYFTYQGbGVqTbqCcY3kqwamJH+r0ThQ0DR/Ixdi+ZyrQ/KtJ3eE/a16ta9Dr+/BojJ0cT3Hc0g+uf54enHyKsy+Ms1h9gWHhnXLe9QfjE+c4ZbLuY3qcHL20w0WbEUzw9ujP++z9lVP+X2JAHHs0bE3hiMfOWnebKobeAr7daqXdf+SK2MoiUpbz0yg4CeoYz5H6N1S/0pO+0neTlxxcVE1fkfMXTiTySTDbg36gOfX2u/iXKK7QOfYMUhH6RncfyMAVW4/nwjnzZN4hTu/bwzMxI1jtU6rQPpZcr2M6nc1oHtZw3NcyA6k3t8goYWRw/77wxzs3T8a5Rj89fbU/fok5m2Fi/aDMfxlvp82ADmhbT4i5JkiRdT/4CeY8Y5xO5QCCVKxXTvqQGU7WCQua5c1xyZl3kVHuMRUun0MgMjAzm1OaH2LolDloXvjr60mtEX/yGLmPZqYm8UNtEzubF/JLWjkmDrk1WXKl+Xyuqe5nYW7013R+oiTl1AwChExaydHpTrEB49dNs6LeNbWd0HqjyF7NeX4H/s9tZPb2Zs3VsdB8Cezdk8vsr+cfCh/EpvAg9jc+XH+WU4UK3MQ+xsqcvVi2D2e9F8Ex0LFPXNqTn4IK+PQam6s3Z8M96eOeqNLVc4MvCZWnn+GZzMlmKO0OfGsjCtu6QfoyRL69n0cWbdY0xcGvSjj//VZcKxjleeOFnZpy/yIGzBgQaVLuvJe8EW+jYsy4trXms//Ynev2ewcnzWQQ/0o15iYvptDqTOl17sHdYIGY0iu4hfIPllE8qffy2NGLOGSgeAQzu24qn63txKfoAPySaaeSpc+0hbApqwA9PX6TRtBhOVWjAj++2oqXJwU+fHCDKrtJsYF+2DQ3AknKIfv/ezG/rD7C2fxD9Xa9ftLDVZNyPS5naxAoMob37GZpM/YgVz7dxdlERgibj5vDG+JqYyObXxx5ha+UX2LrmDe5zBXicAdW603zKW/w4bjlj+o+gx4tPEfHrBUaMDkRNW8OPaw26f9qfQLVw034O6z75hMg6L7E7YhINzcDjPfDv0JxJANj5a9brrPB/lu2rp9PMWQnpE9ibhpPfZ+U/FtAeEKIJ4+a8wfiaxWeGIqcyY75byLSmZsgpz96IQaxt/AnbPn4QL3S65myk/qxdwFj0c3Fk1xjJ+298yqN1nWUOrZXIpv7RRCXqdKnZixF9/Ri6bBmnJr5AbVMOmxf/Qlq7SQyqWkybiFKff0b8wrSmVuAJevh1oPl7M1n53EI6Fxv1jeikZNowUAnyd7++9Vr1pIqvAucEqRl5gLvzcyOTlSt388lRA7NfVca0C6KcCim5DuyAYrE4p1TNuFkABJk5dgysNOjdjyMjPPDRTvPX9VuY5MjtjFuXTuADXfm0bSZDf76lFZMkSfp/Sbao3ytWV1zQsDuK6XsgssnOE6iurrioAAq+DZpSpyAvMwcQ5Kdgy72+PdSzazgDgvawLOIYOlmsX7KK7E7DeDCohLtb8aFxi9DLF3lTQADllBwyMwVG4k4i43QSI8bTqW1b2rZtS9v2Q5l7QCP9QBTHru29kZPEjgQDTIE83NbXWabZh2GtgrBgcOBYEhcvT6zSsk19Ogb50LK61/V3kTnpxKYKFFN5ujVxRwVU32C611SLGIHiWip161QgQAVUL4L9FcDApgGqO/c3q0SIKZmPZiyl9uPf0v33dDTA4TAo6WOsN13OrcTvWoFuoVbITODV138g8LGFPPx7KppvIG2rlLBvvJ7OvgQ7hmLGx5HMwk2H+S4mFzcPBSMrhT3ni66Dppqd6VHvci2galg7aufEEHko/1cc1Y+Q0ErOLsnaSSL3pRLcsQdNLif9Jqr37E6DvGh2H3CAX29G9PHgj4iVXDAMklctZYO1N8N7+10T7yn2RqdS+YEwQgoqgak23TrVcdYJI5GdkXHoiRGM75RfB9u2Z+jcA2jpB4jKr4SqXwihlW7cfKt4NaRZaP5CzH74eZkJrlsvP3014e3tieJwPixsqj6ED5Z+QLfMjUR8+ynvvDqeMa//Tqqh4ZzEk67hAwjas4yIYzpkrWfJqmw6DXuQ4g49U/UOdK9/ZRvX6hhGzcx9RMbai57hplRczCoKgjybft0Dn6CRm1+0i7XwEeZC7+F9WPWPJrRyJPDq22t4O07HrJJfN8Xl48DI/4+qqoCCl78HPsWsn5F2gn99E0t8uVBmj6lNZTnKiyRJUqnIFvV7xNqwIXVNC4nel4zRpvL1d0xZUUQdgRqPNsjvGqNgtlzdAVRRgKLSSNd2hA8MZt5PEcQ+GcqSNRrdZ/V1Jo8loViwFNPXVOTlYcObRv0fJbzu1UmQ6t2AaxsODd1AMwDVhEuh2mY1q6iAXvC9swTK+bgVe/doGAIhQCgUkYDcnKvVkp90qFgKFiIAI42Z7y3nuYM2PMoF0r5ZA/rmnmb2nkxMqlKCm4CSLeeW4lf9mPBsf/xX7efb3fHsOHOJ3VGX2B11jJXnHmT7w4E3L0Po5GkChM6hyP3MjMn/3N2fJp4euGlF34ooLq64Ft4ZJhMqBnpB8IoFi6Vg69jRNAWz9eo2XMVqwYyOlp/IdgsfgN+gZfxyrjfmpZvw6reYbl5cTWhoGpjMhU9PCq6urs7tKvLIs4F3o/48Gl736mcXVW8aVFVht7MV2HKTnae4uHLt7Y6qFp3cG2mbmDJgGO9HWwlt1oR69RrRLKwxW3clXT4MXduFMzB4Hj9FxPJk6BLWaN2Z1Teg+BYRqwvWwl9aLZgVZz25NSbqVPLGTBoJJ5OINypRW9U5eugMuVWq0ogLRJ4zQHEjpJI7YJCdnslZw52G9avSsH5FROwx+m9K5qfdF/lnVVfcFcjKs5MBVDZsXMpzLsffy3qTlh7BuZ0HiUgV4HKKcS+eBkMjVQf93AH6TLzAi//px7+L+7VBkiRJki3q94padSDDO7uwdc6HbL3uOUw7Bz7/hFWZDRk8rMUtPHxl5f7wwYQcWs2P85axwdyLYb38ipm2dImoqUpdanllkeHRmkfGjmXs2LGMHTuc5q5JXNCsuF9To1QPP0LLKQgthS2HC/qw29gam4IdhWrB5Sh3eR4Fyw0aQFVPP+qVV0BPZn10DgZgXDzN6uN6yVq9i1lR/Xwci2Nt4BPCtx88zKqJbRiW3xKrOu+G8m+KKFkCVcxybiV+Pe0cS3YkEu9flx/eG0vq3KGs7B+EBxrRB85xpsiMvyCAgqZPb2qVN6EoJtoM7M/e94ay780uvNSmDo/1aMLA4KI3un46hui0ggUYpO2J4oSlLg1Diri/N9egbi0XEvZGUriBPmPXbmKpTp3aznlc24czsOIOVnz/LT9uDeChER0LOl8UKqs69UPcObtvL+cul5XJgQOnnEMGmqpQt5YXWRketH6koA6OZXhzV5IuaFivrYS3hcHZH95gRkwTZsScYt8fv7Jo7ts82ciVXFEosbbeT/jgEA6t/pF5yzZg7jWMYg89QE84xKGLV7ZxSuRe4lzq0qDOrT5yqdLkvmrUNYH9aAwvbb5IXt5ZPv5sDS3++SP9Po5kdQ6YytdkWAMzyRvXEPTUD7T49DCnDMDI5VSKHQFYLSasVfypo4J+Ppk9mQJyU4g6Z4DJl8bF1JvCFLMZLzcLbqpOts1Btj2/ld/QybPp2OUQjZIkSTckW9TvFTWYMe9OY1nnFxjcR+e9955jcOsqmJP38+vcV3nh7b3UeuYXnm12a7vI3Hg4Qxp+yIx3juA1cOH1rZYFFA883A2SojewaV852l7/zN3VPHvy1Nja9JwxinHl32VCp4pc3PIR/3o+Au9JfXn22uktFXi0YwDf/HiB7+augm7VqZoax2d/ZCE8qjCxWwWsFPqZ/0Z3DeYKjO3gLCvi859I2uGP49RZIrNuME8JKK5WvE0gMs8ye+lejpsv8N26i2goZNscCBQ8XM0oGJw5eJj312QzqMfNNtTtiV8hnSWLt/NLjju/xTVkYBWVkyeysKFQqbIfgUXkpKqrBXcF9NSzfP1LDImtGtC/XTCTYk6ycsEanrpQg0pnYpmx4yLUaUWnsKLXRWSsZvLYt/CbNoBKCT8z5bXf8Bu6lEFBKiRdO7U//Z8K5/UB0xn5kjdvPtIMy9FlTH9hOeY+XzK0Rn5SZ72f8MHV6fjue+iVxzG9dVHdd3zoO/FxavZ4kzGvBfL28BDS1r7BKz+lIFoDeNLzqbHU7jmDUePK8+6ETlS8uIWP/vU8Ed6T6HtdJbw9LG6umO1nOLzvOMnePiTt/IEpr/7MRVEfm60gUzfTePgQGn44g3eOeDFwYTeKO/QAyFrDtCdnEDS1D/7Hl/Dq5PUEhP/MgHJwq0PgW2s25Z0ucTy89iLLv4ig4R9VaFnZD9/oVFYfdMYY1qMxnV1BaVabHl6n+engX3SZfpamRjK/HdHArRJD7vPBWrEGD9few+4jcTz35q8sVFPYcAk86tZiUOWb3RApVOrWh5RuVz7RE/fS7oW/iKzYhA3vPsD9ZkA7wppvNpPdfDAPt7yVF7ZJkiT975It6veQteEzRKz/ihEea/hXWHW8rVbcKzZn9DcZdH5nNb+90wnfWy3cVJdhQ+8jN92PAUW1Wl6eriq9hvfGe8t/6DPwPXYWNXDLVTwIe3Mli5+pwb63B9OqUQseeiOakBd/ZPHzDYu48zPR9MEe/NC/KtVsSXwT8RdTN50nO6AaU5/ryvhKpamCJpo+2J35/apS25zNXwfTcGnZnkmNVUDFdIu1WfWvw2v9K1KebDau/ov/bLhEmz51qW8SXDiZxFFdJbRpDRq7Qvqxg7y6+Ah7b6kLcenjV/1DmTO+GR19bfy5fhfPfvsXnxzMo2KjFnw9pGqR+9VcKZj+wRbISWLu4p18f8qgYrsw5j9YmQo55/lq6Q6m70jHEhzKnKeb0rCYhlE1oBsP1d7Mc13vo+NTizAe/oqVM/tSXAOxT48Z/LpgLL7rXqHPfS3o/swyGDiX1fMeKdQlypnI1svNJnTwCJoX03Ds0e51fv5+DG4rnqFLy/Y8/oNK34caXK5fHmFvsnLxM9TY9zaDWzWixUNvEB3yIj8uft758Oltp1Jh5Lt8HO7BytGNqVy5IQPeiKL5O2/zoGc8Bw9e+VnMVHcYQ+/LJd1vACM6FnvkAWAOfYTHa/zG+A7NCHtiMQz+hl9m9Lj14x5AdaPP2P78Orw2zbx0TsaeYklUKqmGgrePG56KxtZFKwj74TSqXwizJ7Sgs58g7vAplh/JQveryHMTuvBMZRVUf555sj0jK5tJO53Ab6dysQTV5P3HGlP/dl098v5i7jMTeWfV2dtUoCRJ0v8ORYhb7w0p3S4GOUknOXryAg6faoTWrYzX3x7CzCB+dncazWnB2qh3aVUGBi82cjM5mJBFptWDBsHexT6AVnwB2az7/SC7dXdCQmsxsLYbqpHDnLfmM/6AK4+9OJKvmt9qlibIvJBCdBpUqVae6kW829yWnsbec3Y8AsrRsLyl9He5fyd+3cap+DTic8G3vD8NAl1u/HOYI4dDp9LJcPGiUVUvPPOD1bIyiD6TTZ6rF42DvfAqZiVSv+xF1SmViTj5Fb2LGBFGugEjntndGzGnxVqi3m11b8cNN2zEn0knPtvAw8eHehUsxO3cxYQfjkKfgazvlT9GkyOXI6cvkoQb9ar5XT8eumHjVFwaZw136tfwwV8OsShJknRXyK4vZYKKe1BtmgbVvi2l2fNyMC5u46Mv91A/fCYty0CSDqC6edEo5IYdAW5SgIkLh/YzaZcNc9Bp/tW5Ep4Xz/DNIQPFLZA2Nf5O9qDgFRhAuxs8m+ni688Df6ep8+/Eb3KhRo2K1Cjpsizu1A+5vjXX7OlDi1CfImaQ/j47eTkGF7d9xJd76hM+s+W9f7mP6kJwcBDBhT4KfaAt6+9vRV7h07/Fjbq13ah7g3Jq1CxF/ZMkSZJuC5mo/8/RiHm9FW3eOoRbixdZMb5BcW/0/i/kyuDh7dicvI35p07z3iLnSOYWrwAefeQBRvqV9bHf/nviV1QLVqsZteyEVPZpMbzeqg1vHXKjxYsrGN+gDB95JjPyhxJJkqSyT3Z9+R9kZCZw6EQOQfXrEnDPm/TuBIP0lHSOp9nRrW7UruxDueJeXV4m/bfHLxXNIDPhECdygqhfN+Det6ZLkiRJ//Vkoi5JkiRJkiRJZZAc9UWSJEmSJEmSyiCZqEuSJEmSJElSGSQTdUmSJEmSJEkqg2SiLkmSJEmSJEllkEzUJUmSJEmSJKkMkom6JEmSJEmSJJVBMlGXJEmSJEmSpDJIJuqSJEmSJEmSVAbJRF2SJEmSJEmSyiCZqEuSJEmSJElSGSQTdUmSJEmSJEkqg8z3OoCizJgxg9jY2Fuad/DgwXTv3v02RyRJkiRJkiRJd1eZSdSF0BBaBtjOsWndMg4cTqBylWD8/f1LNP+FCxc4ceIY9Wv70LV9LRRLIIrZ6w5HLUmSJEmSJEl3xj1P1IXhAD0Lw34eYTuFyD5COa8cmjSuR1jHHjRs2LBE5Wzbto3f12ThKk6gp29CcauD6lodxRIAqiuKInv5SJIkSZIkSf897mmiLgwbwp6CyDmInvkX2BMB8PUSmD18qFChAtWqVStRWTExMVQK8sLHLQuRFYnI3o9wrYHq2xHFJRjM3ijKPb8vkSRJkiRJkqQSubeJes4R9PTNiNxYwLjNhdsQuUfQc4+herfH5NsBXCre3mVIkiRJkiRJ0h1y9xN1IUDkoaVvx8jaA/azXJWku4Xi4ZdG2nmFrKysUhWtmP1QXKuDtWJ+67wAdIys3Qg9A5N3G1T3uqBab+caSZIkSZIkSdJtd3cTdWEgjFz0ixswsqPBkQzCDooFLEGonk1R3OpQqZqdhKRoMjMzS1z0hQsXcHH1xiOgFSb/hhjZhxBZ+0DkgJHtbF037AgjG5Nnc5msS5IkSZIkSWXaXU3UhZ6DkbUXI2s3ONIAHUxeKK41UD2aoLqHgtkXL58gFNWEw+EocdlpaWl4ennj5VcN1aMhirkchtkXkbMfYT8PRg4i7ziGoqKYPFE9SvaQqiRJkiRJkiTdC3ctURd6DkbeSfSMreBIBQxQPVDcQjB5tb6uS4rNZsNms5W4fLvdjp+fHy4uLiiqK4prNRSLM1nXL20D+zlnv/W8k+iXXMFcHsUaKEeDkSRJkiRJksqku5KlCqFj2BIxLm0HewJggOKC4haC6t0W1bPRVUm6q6srmZmZZGRk3PpCFRXF7I3JNwzVuzVYK4BivtwNxsjYhjDyEOI2P8QqSZIkSZIkSbfB3UnUtUuI3KOI7H2XP1Pc6mDy64zJo/5109etWxez2Ux6enqJl2EYxSfcZt9OmLzbgCXI+YF+CePSNoQtAYySd6+RJEmSJEmSpLvl7vT7yDuJyIq+8rclENWnHYq1ym1bxN69e/Hw8KBcuXJFfq96NkN1rw+Km/MDYce4uAH0S7ctBkmSJEmSJEm6Xe54om440jDy4hCOc/mfmFC926C4VEVRXW44r6Zp2O32Ei3HZrPh5uaGi0vRZSomTxSPxigeDQpKdz5caktA6DklXBtJkiRJkiRJujvueKIu8k4jbPH5wzBaUVyro7o3QjF5QzEPcpYrVw4PDw9yc3NL1U/dbDZjMpmK/lIxobpURvWof6ULjJGDkXMYoV0s7WpJkiRJkiRJ0h11RxN1YdgReacQ9vzWdNUd1bM5iqU8imopdr6AgAA8PDyw2+3k5Ny4tVsIgcPhQAhx03gUkzuKSzCKW90r8+ccRTiSEYZWspWSJEmSJEmSpLvgzibq2kWEPTG/H7gKJm9Uj0ag3nhUSFdXV8zmko0caRgGly5dQtd13N3dsVpv/CIjxeyP6lYHlPzptCSEPQmM7BItT5IkSZIkSZLuhjubqNvPIfSs/CW5olgr5Y9dXkz3lMKBqc7QdF2/4XS6rnP+/Hl0XadmzZoEBQXdcHrF5I5iDcrv/qI443QkI7S/MRSkJEmSJEmSJN1mdzxRv9xSbfJGca1W4nkrVKiA2WzmzJkztz8w1R3FrRYFiTqOC6CVfChISZIkSZIkSbrT7uzDpI5U0HMBUEweKC6VSjxrwQguNxof/VYpqguKSzCXV1/LBiPvti9HkiRJkiRJkm7VnW1Rd6SCkZu/JDdUS0CJ5zWZTJe7v9xIQR91q9Va/Igv11JdUK0VLo86I7Q0hCbHU5ckSZIkSZLKjpI9sXmrRB7g7GOuqBYUk1eJZ3V1dQUgMzPzhtPpuk5KSgrly5e/PM/NKIoZTN5c7voickHYShybJEmSJEmSJN1pd+fNpACY4AZDMl7L19cXk8lEWlraDacraFEPCAjAzc2tZIUraqlikSRJkiRJkqS77S4m6qXj7e2Nq6srNpts6ZYkSZIkSZL+/ymzibokSZIkSZIk/X92Z/uoX0VzjqyilqwfuYuLC1lZWTft+mK32zlw4ADe3t64uLiULBShy1FeJEmSJEmSpDLtzraom7wvvwFUGHaMUoxVXtDnPCPjxi8iEkKQm5tLQEBAiR8mFYYDQ0sD8od+VD1BLWH/dkmSJEmSJEm6C+5ooq5Yyl1JgPUchP1Cied1d3fHxcUFTdNKPL3ZXMIfCIQNYUsEIZx/m33B5Fni2CRJkiRJkiTpTruzLeqWADA5E3WhZyHySv+WUV3Xb/hAqRACu91eqhcjCT0PkRdHQYu6YvEr1dCRkiRJkiRJknSn3dFEXbVWRFHzW6r1TAzbaYRhRxS0ZN+A1WrFarXicDhu2P1F13WSk5Mxm80lekGSEDpCz7wmUQ9AMfuWaJ0kSZIkSZIk6W64s11frBWvdCkRNrCfR9jPOx/mvInq1atTtWrVmybqdrudQ4cOUblyZTw9b959Reg5CPs50JILokSxBIDZpySrJEmSJEmSJEl3xR1+mNQLxaU6mMs7/zayMTJ3g3Dc9kV5enqWrI+6IxmRc+jK39bqYK1Y4tFoJEmSJEmSJOluuLMt6oqK4lYTxaWK8wMjFyN7H4YtAaGXbHhEXdfJy7v5tKqqoijKDacxtAyMvBOI3GNX5vOoj2Iuh6LIIeUlSZIkSZKksuOOZ6eqSyVUl2BQvQAdHKkYmbsQWtpNu8D4+vri7+9Pampqkd9rmkZOTk7JAjE0RO4xjKwYMLIABczlUN1qo5i9S7dSkiRJkiRJknSH3fFEXTF5orjWRHGtkf+JgfNXi0YAACAASURBVMjej5FzGKHdeIx0Ly8vfH19yczMLPJ7h8NBeno6QggCAgJu+MIjw56IkX0AbKfzP7GgejRFsVZAUUv4oiRJkiRJkiRJukvuSn8PxaUKqkdD5wuQAPQMjMzdGLlHEVrRSXhJaJpGdnY2ADVq1MDLq+ghFoUjFSMz0tnlRdgBM1gDUb1by/HTJUmSJEmSpDLp7iTqZk8Utzqoni0Ak/NDWxx6+mb07AMIw37l5UOF51MUFEUp8UuPriIEQhgIIw8tfRNG5i7QUgEFLP6YvNuhuFREUS1/a90kSZIkSZIk6U64a09QKtZAVO924BbClWQ9HiNjM8alHSCuf2DU398fb29vjhw5cgtLNEC7iJ7yCyJzF+j53WxMPijujVB92lyJQ5IkSZIkSZLKmBKMZ3h7KIoJLOUx+/dCS8kGWyKggf0cesYfCPsFVJ/WKJaKKKozLBcXF2w2G+vWrWP//v3XlanrOtnZ2bi7u1814ovQMjFyj2Nk/Imwx4OeDQhQPVDcG2D2aYuiWu/SmkuSJEmSJElS6d21RB1wJscu1TD79UC/tAORdxKMHLAnYei5CO0CinsDVNdaKNYAqlSpQq9evahYsWKxZaqqipeXF+XKlUNomQj7WYycI4jcowhbQn6fdJwjvHg0QvVsiWINvEtrLEmSJEmSJEm3RhGiiM7hd5IQIBzoObEYWXsRuUdAu3jle2tlVJdq4FIJm+7NpWyFtAyN4yfPcez4SRwO58uSLBYLAeV9qVWjItUqeRFYzoJJpCBsZ5wJupZ2dZkeTVA9m6BaK4N6V+9PJEmSJEmSJKnU7n7GqiigWDF5NkYxeWKonojcwwgtFYw8sJ/FsJ+FbE9MpkBEbjniTjjY/MdBTp6KR1EUVFUFBL4+bmSkVMW/TSB+ZKAoFwu99VQFkweKJQDFsyUmz6YoFv+7vrqSJEmSJEmSdCvufov6NYSWicg95uwKYzsNhi2/u4og9WIev285wwdfHeBipok+ffpQpUoVrFYriYmJ7Nmzh4TTR+nXOYh/jm1MlYqemE0WUK1g8kZ1q4Pq2xHFEij7pEuSJEmSJEn/Ve59HxCTJ4pnU0zudTHyTiEydiJyDoHIZu2WeD79/gTVajZn5vPPU758ecxmZ8hCCJKSklizZg0zP/6I0Jq+DOhekwqVKqN4NEH1auJ8I+rdG9hGkiRJkiRJkm6be56oO0drUUB1w+RWG6yVEI52RO/9kz+jj6Fay/PIqFEEBQVhMpmuGt0lMDCQ7t27k5SURMTaPTRp8yhVgrqgWHxBdXOONCNJkiRJkiRJ/4XKTHOzoqgoqiuKxR/FtQYnz1nJyPUktF4DQkJCMJvNVyXp4HygNCgoiN69e3MmKZcTZzQybV4oZp+/39VFP0LE6y/ywr+n8ENM4THedY4ue4MXX3iZz7aml7LQLJKSsv5eXIVp0Xz/2svM3lLw4KzO2d/eZEyfznTs/jjfxOpFhJDE5RBydvLVK9P5MfYWXihVYjp7Nu3ghe938M1xHTDY/+dO/v39DubG2kpRjoOkdMfNJyu1v1euFn+Uyd9v4+V15676PCs9h9u4p/82/eQK3n5lDlsvFj9NVlJSfsw57PzqFab/GMudrBklcyv15VbrWMkU3rfF7f+7rdg48nJIuv4VFVJJ6SdZ8fYrzLnRgVNm/b3rzY3PGVns+OJ2nyMKxXtXrk3/gwpd33N2fsUrUxcX/vL25h/SXVNmEvXCFNXKhZQsVLMbdevWxd3dvdhpLRYLISEh6LogJTWD7JzbdFXSTrH28w+Z8cHrjPvHR8TYL39B/Pov+HDGRyzZcwmjhMVl7PuWiR0b0feT23his8eyctZHLNmd/zKn7JX8Z/Q01ueG0r7N/dQJvPrGxkhYwIim/fj0WH4EuTEsmzmXtSfv5MnQ4FBkNDN+jWZ5ggYYHN17gA9/jebHUyVLkDPiYpk4dTF9f7t4WxPH21GulniaT1dF89GOZOcHOSl8+83PNHp3P0XdJ90r+pmNfD1zCZEZRdVYg4QFI2ja71OcVSOXmGUzmbv2ZJlI1EtbX25tnhIoYt9et//vkevjsLFv8xY6vrCKT86W9CwlXUc/w8avZ7IkMuNeR1I6RgILRjSl36fHbvkYvuE5w8hm39KPb9854tp478q16X/Ltdd3e9wOVq6JKvjyb9cH6d65511fimO3OzNjNze3m05rMjm7uDgcDnT9dmdHgqy/3uO5uQP5/Zm6t/guUzv757/N3D/OUq/dbQ6vECM9gYRLFej7yke83s2liO9PcDTRRq07F0IJqLTu2ZEfWgiCalwf4/V09v+xh7mHs6kXejvjuD3lWkIa8dXE6mg+AQDY42N5e10iZysXP/Z/2WOQfuIoibZ7WzOKVtr6cqvz3FxR+/ba/X+vXBeHlsb8nw/yR5ofd/CUI5VVRjonjiZSJg/povy3xVsGXXt99x36NQeGXv5Sbt//YmWyRR3Ax8cHh8NBfHw8mlb8PaCu6yQmJiKEwM3NDYvFcvuDMdLZ9Pq/+fZ0cTcBNk7+Mp3wdnUI8HTBzb8mrYe/zpp4DdCJ++Zx/rEoHh2NE9+O5oGHZrBPA/QE1kwbRIsq3ri4+hLccjDTf0ugYCn2nZ/z7D8/4Pekm7eIadEf8nC/GeyxX+DniW14YOJyCrcBGYkLGDfqS2Jtx5k3si2jv4m7Mm/iWt59oj8d23Wg9+gpRBzOuTKj/TTrPpzAoK7taNOhD6MnLyTmRo1LeiYrF62iwROf4zr6O1rNPsj+q37kEByNOsAHK6NZEuds7cyJj2XCG4uoOHoulhFfUOFfKxi3MYUsDOI2beIf27LQMTixeQMPfLCPfToYGWd5b2YENR79HMuwuXg9uZAuX8dyML+ngy1mBx1eXkrvpcdZ+sOv1Hv8c1zHzKf1nANE5RVf7rWKj61g253m05X7+GhHMvqFwzz+1THiDdCSYhn92hpmxBmAQULUbga9/B3eI+bi+/RSBkfEk1DsbtVJ2v4V/xk7gM7tWvNAx76MnrSYAwULzVjOxPaP8Nnmlbz9eH86tg2j96gpRMRe2W9GWiTfvhxOzw5hdB/xGkuPF9cFxCBxwThGfRmL7fg8RrYdzTdxl5uLWfvuE/Tv2I4OvUczJeIwhWoG9tPr+HDCILq2a0OHPqOZvDCGG1UNW9Ipps/6iTqPf4HLyK+p+epaXo/KvNzCk7FrCw+8HMGQZft5YdI8PMd8z9BNGdfVFzCI37uT/s/PwyP8S4Jf28TcLbsZ8J+ltJkfR1F17Mb1oaDYHP5YsZbWE77GbfhnuIyaR+j0LcxPcBS7bwvv/xIv56bxF7XxUpn/9S/Uf/JLrMOd9b3zl4eIzivYVYXiMC7xzdw/WJQiQL/Et7OX8dDKFLRS10PQk7bz1X/GMqBzO1o/0JG+oyex+HJFTCPi6faMnvE9b4/pRafuo5m9x1b6cwbZxP78Fk891Jm2bTvRb+wUFsVkABoHPxlMmxFzOZJfJfWjnzOiVRueXpqc/2umnR1v9qbjC7+SUYLjAuycXvchEwZ1pV2bDvQZPZmFhYMz0oj89mXCe3YgrPsIXlt6nJt1nsqO/Zm3nnqIzm3b0qnfWKYsunIcpEU8TfvRM/j+7TH06tSd0bP3XDd/cdPc6PjKWD6R9o98xuaVb/N4/460DevNqCkRxOYARiILxo3iy1gbx+eNpO3ob4jTuel+Kfk5oxBHAiunPUKP9u3oOvhZ5m6/4Nwv2RuZ1LUNj81PKPSrs52/3upL2PiIq8soLl5u77VJP/cHn/xzOL07tqV9t4d5+t2VHL98TJbknDuGz7es4M2xfejQvjMDn/mKyPSLRH7zPIO7tKN9z1G8sTr+8vW79MfBjepmBssntueRzzaz8u3H6d+xLWG9RzElIhbnLr/++p6xfCJtuk0tYvt+xsJXu9LmsflXHfv2v96ib9h4Ii7IX+DKmjKbqIeGhmK1Wtm1axdpaWkIIbh2JEkhBDk5OWzduhWTyURoaCgVKlS4vYGY69C0kSciZTWTX1rKuevqsMGFn5+m28NTWbQrkyphfehcPZe9S6bwULfx/HrBwHDkkudwzmjYc8nJsaORx67pD/HwtOXs10Po3qsx5sPLmPrwQKbvcp49tHPRbNy4i7jsm4+gqQb35p//7ktNsz9tnpjG1NEt8Sj8vX87HhvfjcrminSaMIVxHfNb3owUlrz4MtvLdWXUmN5UODCL8EHT2GEH9NMsGBXGwJmxVOw2iieGt0KsmkjHfu8QVeQ5XCfq598Z/vNpDtvcub9RANbDu/jgQOGNJkhLSiHqVDJHMwzQk3hz1mbmHMylQr2aDG0ZiGfaWb74ai2TD2kYmkae7lx/Q9PIseloRh7LvlvHf7ankBdYlSEPBFPbyGDT2i28sCUbA9CzL7HvVDIbVm7iqZ0a9eoFUknPYucf23h2fUbR5V63OjeODUBkXWJfXDJ7z+WCMMi1G84Lk9DJtWnYdcg7HslDH+5mebxBSJNqNFYvsmzpbwyMSKKojlq2XdPp0+MlNpjaMOKppxnd2Z/9n46i/0sbnNNrKRyPXMnkUa+wq1wXRo7qgX/0x4QPnMp2O2CP5v0B3ZjwUzbNBoXTJ3g/01+YT0KR95kq/u0eY3y3ypgrdmLClHF0DDABBilLXuTl7eXoOmoMvSscYFb4IKbtcP7SpZ9ewKiwgcyMrUi3UU8wvJVg1cSO9HsnqsjExsg4ydNv/M7UbRfI9K9En4Ze5J46zpQPfmH8nhwMQMvMIOrUBVb8tI0Pj+aSnacQGOh+dX0BtLi9DPl4DyvPOKhQpwot1DO8+MVefjuRzN4k2/V1rAT1AQSpO7cxfNFx9tq96fFALXpUEBw/eICnvz/KOb3ofXvV/i/RckoS/3Vbj90/reOJtWdJ8a3EoDbVaemaxR/rtzB0SSJ519ZDBA67hvOUI7DbNXI0o9T1ENsupvfpwUsbTLQZ8RRPj+6M//5PGdX/JTbkAYaD5GO7WTJ1Gn9U7Mvwnu2pVymxlOcMjYOzHiRs2ByOVuzOyFH9CLmwgMc79GL6Tju16viR8MtPbExy3vBe2PgTP+/eyU+rtucfCzH8uvhP1GqN8brZcYHO6QWjCBs4k9iK3Rj1xHBaiVVM7NiPd6JsgJ3o9wfQbcJPZDcbRHifYPZPf4H5RR84zugPzuLBsGHMOVqR7iNH0S/kAgse70Cv6TvJwcCRfIzdS6Yy7Y+K9B3ek/b1ql63b4ua5mbHl5ZynMiVkxn1yi7KdRnJqB7+RH8czsCp20H1p91j4+lW2UzFThOYMq4jAdzkXF6qc0YBQcrSl3hlRwA9w4dwv7aaF3r2ZdrOPPBoTuPAEyyet4zL7Vt5f7Lg661Y6913dTFFxWvi9l6b9Fg+Hj6Ad/YH0X30OMb2KEfU+4PpP3k7dkp6zv2Z10ZOJjq4L6MH1+f8D0/zUFgXHl+s88CwcDq7buON8InMP2fc0rXzxnVTI+V4JCsnj+KVXeXoMnIUPfyj+Th8IFO324u8vmspx4mKiSti+/agQ9NATiyex7IrO4c/F3zNVms97itfZtPC/79EGZWbmytmzZolQkNDRXh4uNizZ484ePCgOHz48OV/27dvF++9957w8/MTY8eOFfv37799AeStEU9UNgmsXcXHayaLFm6KUMzVxKMrzorfxlUVJqyiw0enhe7YL6a3tApF9RPdPzkibEIIYTsmPu3hJ1TFKlpMjRYOYRNbnw0RZiyi0au7hUMIITKXiZEBqlAszcWkvXlCCF3Ef9Fb+KqqqDBmhcgqSYzZi8VgL6to/8FJIYQQevzHopNbDTFhY16RkztipooWbo3Fa3sdzg9SvhA9XSyi6aQoZ9xCiLx1/xDBrm3F+yc0YfvzORHi2lRM2mu7XIYe/5no4R0ghi9NL2IBZ8QzE+cIhn4jhvyZLXQhhJ4WKwY9Plsw5DPRd2OeEMIhImZ+JdQhn4lOqzOFyD4k+o6YLdTHfhFv7k8XF3VdnN4bLd769aBYeTpPCKGJrd8uEOYhn4lGi5Kc207PFju37xfvL48Vu3OFEHquWPf1D8I8ZI4ImZ8obEKI7O2/Ce8hs4X62Brx/UVDCKGJbfN/EOYhs0WFOaeKLve67Xuz2ITI3bFW+A2dLazTooUQQtgObxUhw2YLy/N/id2aEELYxbJZXwt1yGei+eILIk8IoScfFL3HzBbqE+vFitxrF6qJU0ueFw+P+1rEagWf5Ym1T1URrm3fFye0K/utxdSYy3Hnrn5MVHZpLd4+oonsXx8TlV3vE9P3Oy6XefjdtsLNGiY+PKUXVTNEzNQWwq3xa8JZNVLEFz1dhKXpJBF1pWKIfwS7irbvnxBC2MSfz4UI16aTxJWqoYv4z3oI74Dh4vqqoYv9ET8K65DZwu+NGHHE4Yzp2G+/OLfdS7tEtCZEyvpfhMuQ2UIZuVS8sj9dnDieLOK0a+qL0MTmb74X5iFzRMWPjopzurM+LP54njANmS1c3ou9vo6VqD4Y4vyxY2LOL3vE98ftQghdpEb/IeoOmy3M//xTbHMUtW+v3/8lqXc3j/9aeeKbdz4TytCvRY+fEsSxLF1oyXFi1k/7xBeRKSK9iDiEI1E8+885guGLxKvH9Vuoh0Jop5aI5x8eJ76+UhFF3tqnRJX884PQz4s5Xa3CWlAvhSj9OSNrpXi0koto+uoucTkE7biY2dlb+PafJ5IylotHgvzF4EXpQohLYsnQQFH/vmbCt+7zYptNCO3wm6KVZ1vx3jHtpseFsP0pngtxFU0n7RVXqm28+KyHtwgYvlSkZ/8qHqvsKu6bvv/y/Nrhd0VbN6sI+/BUEfslS6x8tJJwafqq2HUleHF8Zmfh7dtfzEtyiPNzugqrNX97FUkvYpqbH18pX/QULpYWYmrM5TUVqx+rLFxav+380xEjprZwE41f2yscJdgvpT5n6OfFnK4uwtpi8pVzhBYr3mvrLsoP/1GkCyEyVz4qKru3E+8fc65X9ponRFXf3uKLxCLKuybe235tyl4qhvn6iJ6zT+XvW02cXDlTvL8kSlwqxTm3yaSo/PmzxYrRQcJccbRYfil/9U9+INq5Botx6/JKH9/N6mbBObnFVHFll68Wj1V2Ea3fPpK/Ca++vqd80VO4Bo4uevtmrhSPVnYX7d4/JjTnzhFPVPUVvb9IFEVdIaR7q8z2UXd1daVjx47Ex8ezbNkyUlNT6dKlC7Vq1cJisZCUlERUVBRbt26lefPmjB07lurVq9+RWKxN/81H45fRdcYhvv/3NKq0KvRlxg52HHCApRUPDw/BCmCtzbBBrXl+7W8c2PEXF7m+E7R2bB/70w0UDx/y9ixk3j4wUtzwUw3O7NvDMa0/Te/G3lF8aNwilIIxckwBAZRTcsjM1EncGUmcnkjE+E5sKHguVWRzWkvHP+oY2sMtr37IISedI6kCxRRAtybuzp9r/KrRvYbKsuhilu9agW6hVlYfSODV139gqrs3TetWpl/7RrSt4gIU0aSjunN/s0qcX3eIj2bEsPNEKiezDQQKDodB4d8fTJWCaOOtACrVynugko7NUcLnGG4aWwno6exLsGMoZnwcySzclAIiFzcPBSMthT3nDfpXL9yCYaL6kA9Y2ieByI0RfHvkOMcOR7P191SMIAeXH41UfGnQtM7l7W8OCMJP2UtunsapvdGkVm5DWIj5cpm1u3WizrQtJYvZuQB8Grcg9ErFIKCcQk5mJhiJ7IyMQ0+MYHynDVypGqfR0v2JOqbxcMvCNcPOjqNpOFBp1boOzrBM1G5Ti9bzE/gt4Tx/ZcOg/KkttWrzZH0fnJtFI/KquOzEJmahodCscVUqqADu9GwSiHV73E0f7i6+PigE1a5Gx/SDfLnqN2Yev0BMkg07YNJ07KV8LVzxy7mV+C20aVwRn6iz/L74F0KWWqlRvSKdW4Qwoa4/PlB0i3hhpa6HYKo+hA+W9iEhciMR3x7h+LHDRG/9nVQjCMfliqjiFxJKJROAUepzhnYykn2pwXTs0QTXKwumZ/cGvPTZbg64vEGv9govbdxB3kMWNu/2pcvUQez5xyq2xtmpum4Dh+v1pE8NE6Rzg+NCYCTuJDJOJzFiPJ2uBEf2aY10/yhij7kSnVqZNmEhl+c31e5GpzrTKPLI0U4SuS+V4I49aHIleKr37E6Dlz5j9wEHvQDVL4TQSjd+uumqaUpwfHUCFN8GNK1zeU0JCPJD2ZtbROk32y+xHHO9lXOGieodulP/8jmiFh3DajLp50hi7YNp1TWcAUF9WRZxjGdfrsL6JavI7vQODwaVsMX2dl6bXMMYNjiIYRPrU/Wz1nTo1JWeAx7mqd4heAFeJTrnetGwWWh+uWb8/LwwB9elXv5YFyZvbzwVBw67TmJM6eK7Wd08pnUCFHwbNOXKLg8gyE9hb+4tDKDh2ZXwAUH0XRbBsWdfpsr6JazK7sQ7DwaV3W4W/4+V2UQdoFatWgwbNgwvLy/27NnDxo0b2bx5M4ZhoCgK7u7uhIWF0bt3b5o1a4anp+edCURxp/2rM3hsRT/mHpvHjLPq5QuqoWlohgCTFZdCI0JarRZUBLrmQCvqoXlbHnYBIu8QKz6dydr8z70bNKFRJbf8n63vAsVC0d36BXl5NvBuRP9Hw6l71XVGxbtB1esOaMMQGAKEQqFkWcXFrKBQTKaj+jHh2f74r9rPt7vj2XHmErujLrE76hgrzz3I9ofLXT+PkcbM95bz3EEbHuUCad+sAX1zTzN7TyYmVaHwWDeK1UzBmEFmk3J9WTdy09gCb16G0MnTBAidQ5H7mRmT/7m7P008PXDTrt0uBmmbpjBg2PtEW0Np1qQe9Ro1I6zxVnYlFdquivma/Za/3kI4n+kwma86uBVXV1xLtfpK8c97iDycVaM/j4Zf84C16k2DqtfUDMNA0wUCBau50HdmFYsCwjBw6Fe2g9nTnYDirhb5dQzgVt6pXHx9MDi8ejVt558lw8WTFvWq8VRzO6t/j+O0qlLaqlPscm4pfpW6PXqw3jOaWZtPsfZoGqdOnOarE6dZvCedza/fR4ObFVHqeghG2iamDBjG+9FWQps1oV69RjQLa8zWqysiFosl/5gr/TkDu4ammLFeNZqugtViBl3DgQ9derUhc8Zm9kZb2JHXmin9uuD2zgf8ufUkAeujqNlzBiEFyyr2uACRl4cNbxr1f5Twq4ND9W5AFWMVGibMVx84uBZ74NjRNAXz1cGjWC2Y0dHyMzzFYsFyk/pz1TQlOb6iQDFbuHpVi1vIzfZLFYxVt3bOsLpYr9qnVosZRQhn9XBtR/jAYOb9FEHsk6EsWaPRfVbf4o/ta93GaxNqIAPm7iLqoSUsWvEbG9d+xLjZ05j68BdsWvgIPltKcs51wfXa9hlVLWKAidLHd7O66dzlCuZrNohSULlLzZV24QMJnvcTEbFPErpkDVr3WfQt8c6R7qYynai7u7vTpEkTgoOD2b59O1FRUSQnJ2O32/H19aV+/frcf//91K9f/7ox1m87325MfXc4vw6eT0I2kH+fr/rWI7SKiXWn97FlSwaj+vgAGWz9cx92YaZmo8aUU+FkfngFF2dz9VoEWxWOWNvw2roIHglQsUUv4qPfUwhq1oNGf3MY+CKVahuZqFK3Fl5ZR/Fo/QhjG+ZXlbxoFn28Fq2Z+3UnG9XDm+reCqRfZN8pBzSygO0Cu884W7uLoqed48c9ScT71+WH97rgcymV9as2M+yXJKIPnOPMwHKXwy7Ydvr5OBbH2sAnhG8/6MpAd52/Fpxh9h5Qr1tHpZglc125pY8tkOufiLjSGuLcKN7UKm9CSVRpM7A/EWFuqI4UFq2KJ8UngB7B15zmjbP88MYMYprMIGb1eKqbAdJZMvRd53MaxazLFWaq1w/B/ew+9p4zaFvNuZcyDxzg1A3G5Spd1ahC3VpeZB31oPUjY7lSNRbx8VqNZu7X1AzVhXqVPTHtz2Tf4UQyOlTHB8g4fI59GpiDytHY60oAZlPx+wzVhfqVPTHvv0RUTAJJneoQRDaropKwATd/lLyYso0MVmw/x0XcGPn0UL5v5YL96HbW/w6oBXv1mn17K8u5lfiNbLbvOMWOFA9GTxzKd+657N8fzVMzo9gRd4YtqS2LTNSvira09RCDsz+8wYyYJsyIWc14Z0UkfclQ3hWimGOm9OcMc4261HJJYG/keYxWwfnfZ7BrdyxU709ts0r5Hj1o+dy3/PC9G/HNx9DWuyn/196dh0VZtQ8c/84wbCKIuIcSboDihuaSLIIbICq5oBIKmibm9nt7Lc3MNQxNLa3cSrPcQqXUMDWXzCUVJdkEcV9wwwUhQVlm5vz+AFmEcUAr0fd8rqvrqmaeee5z3+ecOc8zZxiTjpX5/pdPURypQ/cPm5bpjcygrj0NzTM4Y9aBIcOa5R+TRewPC9mldsKiQVPsKl0j5sQNtM6v5sVy/yQndQ0cVX3sGxqTfCKKm9r22OQ3Lv3YcZKwpXcjFVwoQ2AlAy3f+CpV0f6nry4WNHiKOQM0JCcmck/bNm/xrb1D1IlLGNs70jjvo2XaBfhht2w7G1clsFflzXLvqmWIV5/y9zPt3WOErY7HOmAEM71HMpMcLi57g9b/WcuOFHc0zzTnPnt8+vpm2Ur+pAyWzK9RuwD87JaxfeMqEvaq8F7uja7qSM9XhV6oA6hUKmrUqIGvry++vr7PMRIlNX0/4ZM+uxgafrNwQ4ZxR94a1oZvpx3n++E94J3e1EuOYOn3yQirLowb1REjBGaVK6FAw9V9K5n35XX6jepNgNdUdm+O4P0+wVz0fYXE7xewMRE6zPZgSDdQn97Bt78/oO3APjhZPvuVrsLMjEraFGL37iOmmjOtzJ78/MpewQxr5MWCwFFUnzsWjzr3OPD5f5gQbsHUnu+WPMCwDgGvW/Dd9nRWrdhN5c61yElIZOUtwlCiAAAAIABJREFUoXMaVpDGhrDD/PygEjsvNaNvXSUXzmeQjYJXrKtSU6kgzUSFAi1XE04xb0cmfdoaYWEA4v41Fm86wTnVLb7ffQ81CjKzc8s4sSowe+x1+3nWx05Z9Bn6Yiv5qkoTQyopQHP3Git/juN6e0d6u9gwNe4CEWt3EHyrPq9cTWLBkXvQuD0ebo9/ucwQUxMVOVdPEXPuNhZVUohcN50pW+4hmmaTXYbGVek5jhENPJk99CNqhvpjl7qLkMk/cUd00J0Ls0poU2LZuy+Gas6Px/S4yngFD6OR1wICR1Vn7lgP6tw7wOf/mUC4xVRKdg0DOno40GbfMY7v30cPmtG7WgYRu5NIxpguXo50VOXtXHgUj24GvJ7/WpGR+3CedY5mmtvsO5/9VPeVChlRxVSJQmSx79fjzL1pwLH9CZzWgiJLTaYorbbN6F7u8zxN/ILThyOZGJVDrZg7vNPOCsNbt7iSCwZVq9K0Sin5UhhS2UgB2gz2/RbNl04N6ONiQ/Uy90MwNDVBlXOVUzHnuG1RhZTIdUyfsoV7oinZOjpiuecMq94EB3yM76zBTLKYzRAnQ878OIv3Nqvw+WYg9Q1AWdsLz+bvM3WlAa/NWoWV0oQOnTuQHbSGX18dw3tOZbyrUdmL4GGN8FoQyKjqcxnrUYd7Bz7nPxPCsZjak3er9GTciAZ4zh7KRzVD8bdLZVfIZH66Iyh95FjROziAj31nMXiSBbOHOGF45kdmvbcZlc83DKz/tL+MXd7xVQqFGWaVtKTE7mVfTDWc9dSl/HNGnowdMxm5oBYzfKw4t2EK0/bUIGCLL48+B1W18GdAs89YMOc05n3X0828jPHqmYLK28+UqhT2fDaWQ5EPWDKlBw2Uyfx64CzZNj44Whpz9hnn3GeNT2/fLMM5H39/r1f8weL5bWVDJVUL/Ac047MFczht3pf1RYqTlbiN1YdyaTewD62qlL/90t9Lfs5RHkpr/OfOwLNasQ/7aPXBRtZN7MarDyL5dsYHzPj2CJmv+jBj01rG2BsAKhy8etPCHNKOLGPKlDWcyKlDwOLVTPaoTfrhFUyfOIuNSYY0H7qEVRPyrqizji5j/LhP2X7j2ZYgjxjU88a/hwUHPvSh76eR+g8wc2N2RBjj68cQ6tee5m36EBJrx8SNYUxoVto1niGd/LrwiVNlxM1LfLr+GGsyXuU9Zwudf39eaeXAkjFOuFtmc2jPMd797ihfJmRRp3kbVg6oRyWUOLSqTwsTSDubwJSw08RUbsxHvetQnUx+236UD/f+RUcfe5oaCG5dSOFMmbagl3zdEzmPPUNvbCWpXrGht40hPEhhWVgkay5qqePixuo3rKn94CYrNh1h1pE0DG0cWDK6Fc0eT4yyNoPnLiTALIKgFtZYN/MlJLo1c0LfoPKVBBLK8rsrZi58vGUNQ023Mr7La7iOWIeyZx8cdV6WG1DP258eFgf40Kcvn0bq/7NsZm6ziQgbT/2YUPzaN6dNnxBi7SayMWwCpXUNI9vWbBznRLcaaiL3HeeD8FMcyTLHx8+TtZ5Vy/X7BEa2rflhbCu61zbg2tlrxBvW54t+dTECDJRP+cma0ow3+7bCxRyuJ8Qx+YdELtm3JNBaifav20Te0JZS26f7zYZyx6+sTNDwrkx0rMS9pESmrT7E5J3XSK1alymj2lHKTyaAgSVer1XDnByO7IlkyoE7VC1PP0RJ7cFzWRhgRkRQC6ytm+EbEk3rOaG8UfkKCbo6YrnnjCp4LtjG2mGW7J7sQ9s23Rn/I/Rdtp1VQ/K3CBjY4t3dEU3uq7i4vYoBYNHJg9dUgtpdfGhX5k8fzXCbHUHY+PrEhPrRvnkb+oTEYjdxI2ETmqHCDJePt7BmqClbx3fhNdcRrFP2pI/ugUMVzwVsWzsMy92T8Wnbhu55wbN91RAe3wFWHuUdXyUY1MPbvwcWBz7Ep++nRKr01KXccwaACochI6i/cwydnNx4Owz8vv2ZBZ6WReKwZ9DAtjxMq4rvm+6lzpmlxqtvCipvP6viw7z1IbS9/DkD2jng0G4gi1K68tWmEDpV+hvm3GeNT2/f1O+J7++l5tcA+0EDafswjaq+b+JepDj3D37F+LHz+PV2BfrVvv9hCiGeZqenVBrt/WQSEi5z36Qujs1tqfLYm192SiInzqRjZtucZvUq518lqUm9EMupq1lUtm1Bcxvzl+DqSUPK1ducy6lEC1sLzMvSIE02F6+kcuUhWFa3wrGmcbHJKTstlRM3cjCrUY1m1fP2/9+/dYfYVKj7anVsTZ9ugVbydcsfWwm5D0i8mEa6sTnN65lTOf9F1RnpxF7NJMvEnBY25mXLy8tGm0Py1VQuP1RRt54VtmX6TLcowY24eJaf11K7Th36tatFDaXg5q8RvPrtVap59OD6qKf/Urn24V/EXs4Eq2q0rGlUsj/oqO2/E7+WtFt3SbiTg6KSOU3rWWD5xCucvHF45oEKW5tq1MvfcCz7ofTv0XJlcXeaL2nDrui5tP8ntnRKT017ZTHdmy+hza5o5hYtjvYWy/uMQLt8C+/UlhPE8yYX6pIkvVDuHtxJ48UXSFNa4OPTFDeTTPbsS2D3bRU9R/nzs4eePV3P2YsevySVRU7WA7T3/mCy9wCODjjEoQ8dn/KXvaW/XU4WD7T3+GOyNwOODuDQoQ9xLFKcrCOzGLymCYu+8sNartOfO7lQlyTpxaK+x9qVe/jv/ts8+mRWYWBCa7eOrB3hgENF/+bNix6/JOmlJmqKEx0/ScS0zUS27g3FXe51rjDUUVNw6vgJiaZtmLh1L6EliqNF7oyuOORCXZKkF5I68z6nb2byl1ZFzdpVaWj+Yt2ve9Hjl6Qn0d5PJvH8A2o1taeG3PJSsWjvk5x4nge1mmIvi1PhyYW6JEmSJEmSJFVA8rMNSZIkSZIkSaqA5EJdkiRJkiRJkioguVCXJEmSJEmSpApILtQlSZIkSZIkqQKSC/WXhDbjDpu2HiJwfgSdZ/1Mr4X7mb7vOtfUJZ+bfecG6345ztQNUSw+doe72pKvtXlnFFM3RPHl0ZKP51ETvT+S99fF8/t9Xd9H1nLt7EXCj14hPkPHcx5EsmLyDMISSwm0QsvgyNeTmbUxCV2Rp/+xjMmzN/+rUelSkWJ5ZhlH+HryLDYm6ch8sT6Vzh/LJjN783ngsTy8cH1Pw4WtoUxecrDsR1zYSujkJRy89w+G9ZxlpKSQUb4DSMk/4EHkCibPCPsnwnpuXtQ2lbuOL4MifVGSdJEL9ZdA+tlofN4LZ+D6ONYcT2ZfwlW2HUlg1rItNJ/2B7+kFi6SM04fp/PELQxZfZyQn44xdkE4Tp8lcjr/7zlrU88z4sNw+q06RshPxxj/eTjtFp/lymOL9Yxz0Yz59k/m/3KGyMzSF+E5V2IZ/MkO/Bb9wfqbpa72IecSRyJ2EH3zBfupYm0mMZsWsmzXBR0LdS0ZJzayaMWefzmw0lSkWJ6dNjOGTQuXseuCjgV20T6lzeDExkWs2HOZEnl44fqehqu/rWTRhqiyH3H1N1Yu2kBUuo7x90LTkrz2TVr1+oqzZbzW0iav5c1Wvfgq/4CcS0eI2BH9D8b473vx2lT+Or4MHu+LkqSLXKi/6DIv8/6io/x6T4tV42Ys/2gA578cxMGxTnSpqiTtfCxDV5zishbQ3mdNeDRHMg1o7tqB5UOb42KuJTnqGJ/GqgENf0QcZU2KFis7R+YNbo6ruZYLfxxlbsFdx1wS/ziE55wojmY9Ia6cW8xZfpz9D/TEbzmQlScjmdvZ+G9JhySVuU/JvveC05J2/gzXs8txRNp5zhQ5wHLgSk5Gzv0HYnt+Xrw2lb+OL4PH+6Ik6SIX6i80wY2j8YTdFiirNmLJ+66MbF6dBjWtcHF9nc1jm9JYCXdjTrIqWQsIbFs0Z2Tndiwe2ZqR3m0Z1sgAhcgh9b4GNHfYEXcftaIy/f2cea9XR0KcLVCJDPb8eZsctMSGb+G1L+I4qjahhqGuuHI5FL6POee1GOn7DZf0zYzr2I0ZB3IA0NzYz5f/508Pd2dcu/Vn9NwIzum4IEjfPA7XN79g58apvNndFbfuA5mw/DC3Cm4eakg5vIIPh/nS2aUDr7v3JGhqGCczADL5bWpXOg5fTXKRm405Rz+hp9sYwm9pQZPC4RUfMsy3My4dXse9ZxBTw04W/3g2N5mImUPwdHWhq9+7LDt8C133LnMu7+azsf3o6tKRTj5BTFsfR/oTUqNJOcyKD4fh29mFDq+70zNoKmEnC89enlyVkJnElk+C6dPZGWePXgyb/gNxj4JJ38w41yEs/T2C0BG9cXd2o0fgdMKTCq+6tGmxrPsokB7urnTu9y7f7Puesa6DWHJKx91pfbnU3GD/l/+Hfw93nF270X/0XCL0NCY3OYKZQzxxdemK37vLOPyo8I/1KZ2KPS+dzeNcGbL0dyJCR9Db3Rm3HoFMD0+ioNXaNGLXfURgD3dcO/fj3W/28f1YVwYtOaXjBE/qf/n9d8hSfo8IZURvd5zdehA4PZzCNGtJjfqODwK86OTWnTc/2sQ5Pe/r2tQovvsgAK9ObnR/8yM2lTggk6QtnxDcpzPOzh70GjadH+KK9sIHnNk2jzH9u+Hq7E7PYTP48VQmoOXWhlE4957L8YK0qome34eOw1cX5tN1KMsPbGX2MB86uXam7/gVRKXdI+rbCfh1ccHVK5CQ7Vco6CU5l9n92Vj6dXWhYycfgqatL+yHT6yJlutrRxH4TRLZ51Yx2DmIby9pntjPtNfXMirwG5Kyz7FqsDNB314iffM4OnabUSQ9zzYuikslfLQrQQvWEDrUG4/uQSz+MxvI4fLuzxjbrysuHTvhEzSN9UVroL3Hn6snM9irE65dB/LB2v2sCnZl+OrkMtWhWJtSwxntGsSCNaEM9fage9Bi/szWMxdVgDqWd2574lypIwdPjvlxeW0YuvwAW2cPw6eTK537jmdFVBr3or5lgl8XXFy9CAzZzpXCpOisc2l9UZJ0kQv1F5qGqNO3yQSsmjemZxVFsUfNHRrTs5YCoblH5NksUFrg3et1lgW3osOtC4Su2k1IvAajOna85WQEuemcvq0FZWUa1FQCShrWNkeJIDklnQcIHmZpsKjfhOVTXOlpVnpUaXFHGbktFYvWrRlpq6eLqe9wLjqOS2la0CSx0N+XOfG16B40imGe1Yie50fvaYcpbcmlvnOOqG0zGDo1jgYDRjOiiwm/feCJ97TDPACyj83Cx3MSew068mbwaII6WxH/VSC9J+0lCzNat6jJ+bBV/Hj50cyaxaG1Kzlo1IS21XM5NssHz0l7Mej4JsGjg+hsFc9Xgb2ZtPfRO4bgzqZJTD5SA6+AAbRTb+c9r57MjCz5jqK5vJZAt74sSqpDt8C38W8v+GWcO73mRFPq2iv7GLN8PJm014CObwYzOqgzVvFfEdh7EnuzKHeuiicugS/ecGPQkjPU6T6YwF523Fo7gk7es4h8kF+TqAimBU7mWLUuDA70xCp2IQF9Z3A4B1CfZFFfD95ef4embwymj8NlPh80nu8iE7le6jaobD251JC00B/fOfHU6h7EqGGeVIueh1/vaXnnK424w6ZJkzlSw4uAAe1Qb38Pr54zicyieJ96Yh6KPk/NnXNRREwLZPKxanQZHIinVSwLA/oyI6/RnFzUF4+313On6RsM7uPA5c8HMf67SBKvZ5b68k/uf/n9N2IagZOPUa3LYAI9rYhdGEDfGYcByImdh2+3sfyU6US/AB9s4mfx3upkdG7UyYllnm83xv6UiVO/AHxs4pn13mqSCw5Qk/DFG7gNWsKZOt0ZHNgLu1trGdHJm1mRDwANF1a+SSe/L0iy9iJo+BvYJa8koPtINt7UknvrDNHxVyj8SoqW+8nxRJ9OKcxn1BY+GjyNWJueBPk15ea60fRx68KIMA2vDwqgs8kfhASMY/UNLWguszbQjb6LkqjTLZC3/dsjfhmHe685RGejpyZqrFyGM6abNao6HoydPgr3Guon9jOllQvDx3TDWlUHj7HTGeVeA/Wdc0TH5S+SnnVcPE6by+2zx9kwYyb76/TE38uVJvWUXF4biFvfRSTV6Ubg2/60F78wzr0Xc6LzFvFx833pOnYrapdhjB7cjEtzA3hv43FOp+SdRF8dirZJm3ubs8c3MGPmfur09MfLtQmvXNczFz3vOlqdLd/cpmeuLC0H9ZT6Yn5cXhu2fDSYabE29Azyo+nNdYzu40aXEWFoXh9EQGcT/ggJYNzqG4DmiXUurS9Kkk5CeoFliW/nLBUMWCqarb8pch9/WPOX+Gx63uNtw+8WfUCc2/KjMBywWCgGrRJeP10TKRohRFq86O6/WOC/RXx5VyuEECJ1T4QwHrBYGM2IEZc1WvHX3QyRphFCZF8Sw0cuFviHizk3NIWvnH5BDB+3VBiM+lX8cDtVhE5ZKhi0XnxwVl16E+58LbxMaoqgrQ+FyNwkBllWEV6LL+a3RS0uRCwS8zZEi79KPdRLGBu1EdNjsvP/j1pc+KKzMLfqL9anqsXFDRNE/1ErRVLBqbPEruC6wsR5njivFkLcjxBvWVcSLvPOCrUQQmTuEG/XsxQ9vr4uNOqLYsOE/mLUyiRRePguEVzXRDjPOy/UmptiSVdjYdRmmoguOH2S+NS5kqjuv1GkCY24+oWHMLUdLYTIFof+aydMWk0VJx49V2jElaWewqKGv9iUVrJt6osbxIT+o8TKwuBF1q5gUdfEWcw7ry5nrorGIkRGxFviFeNWYsqxh4XnO7dIdLawFL1XpQjNna+Fl7GhaDMjrqBPPdw+XFgbdxChp9Uic9twYW3aTnwcn1vw+peWeokqhs3FlOMleqEQ+nIpMsWmQZaiitdicTH/cPWFCLFo3gYRXUrhNTeXiK7GRqLNtGhRmPpPhXOl6sJ/Y1rxPqW5Kr7wMBW2o/eWyEOx54k74msvY2HYZoaIK2y0GG5tLDqEnhYic5sYbm0q2n0cX5ATzaWlwquKoWg+5XjJIIX+/nfnay9hbNhGzCg8odg+3FoYdwgVQmSKbcOthUnbWaIgzepTYq6zqTBy+6yU84m8upi0FbMKDxCn5joLUyM38dlFjRAZEeKtV4xFqynHREHl1efEos4WwrL3KpHy8Ih4v4mxsPu/30XGo8fv7RTTBgSJhUceFORub9ajB7PF/vENhYnzp4X5NDYULadG5+coU2wNqiVUdYLE5r8e1XW+cDGxEaN2Z4nsQ/8VdiatxNTCQSE0V5YKT4sawn9Tmv6aiFwRN6ONMG3xkTiRK8rQz4TIjZsh2pi2EB+dyM0P2UuY1AwSQjz7uChBc1Ms6WokjB7NN0IIkX1I/NfORLSaekIUTgVXxFJPC1HDf5NIy/xFDLc2Ea/NKuxn6nOfCw8zI+H86TlRtA/rqkPRNmluLhFdjYwK2l+mueh517Gc7wP65sqSORBliPlx+W1oOVVE57chc2uQqKWqI4IKkyLmu5gIm1G79ddZlOyLkqSL6nlfKEjPQomxSokCDVnZmlK2XKh5mH8LwtioaKkVWDq1Z3u9++zY8gcLw7bhK/qyv7sSpQIQ8OhmjVbk/5tCiQoF5lY6bqMDaDMJ/+4g39+pzND/ujDAKptPy9McEzcG+dVi0Lim1FvagU4eXfHy7U9wDzvMdRxi0KAznk2MHv0X9dxcaPQgjKhEDf4D5rPJJ5mo38L57vQ5zp6K5eCvd9HWyiUXoHJXAnxr0fPHcM6++wF192zgl0wP5rxRC6WBkgHzN+GTHMVv4d9x+txZTsUe5Ne7Wmrl5hacz7ZTd5oWnL4h7m4NmLoliqScftQtyMt1IqMuobkezhiPvTz63ENkXkadZkX0WTX9Xys+FA1sBzB/kw/JUb8R/t1pzp09RezBX7mrrUVu7tPlKo+aC1Ex3LVxx7OlSZHzedHdcRJLj58ktxegsMSxVWMeRaWqUYuqihM8zMrlTGQUd2096Wr36FEldT270sLwex1FstWTSxPcBvlRa9A4mtZbSodOHnT18qV/cA/sdBbelk7dm1KYenfcGkxlS1QSOZ2fmIAnUGDp2IrGhY2mVlUFJx5moT4TSdRdWzy72hXkRFnXk64tDCm91QbY6ut/gMLSkVaFJ6RGraooTjwEzUVOxN7FuqMbBWk2aEQ3j8bMPFDa+TRcPBHLXeuOuBUeQKNuHjTOP0B9IYqYuza4e7akoPIGtnh1d2TS0uPE3XpI9EULOni0p2CUW3oyc4MnoOXa8bKk0JxmTg75OVJRtao5Kht7mlTKP52FBZUVueTmaLgeF8UlzXXCx3iwt3BQcFmdhlX0WdT96/OkmpRMub5+9iTPOi50/eUrJVXtHHglfwug9nokUZc0XA8fg0dho8m8rCbNKpqk85WIv1Ob9s6F5zCw7U7nJlPYqacFOimrYufwCgZ5Aeifi+rzfOtYzrlN71z5eA7Qcj1SX8yvUXJxpMC8mRMO+Q+oqlbFXGWDfWFSsKisIDc3B+31uCfW+ay6P62eXDVJKiAX6i80Axq/YoGKVJIvpHBF+wqNlBrOJF7lYd16NOcWUTe0oDDF7pW8yUST9YDLqVpq2ljT1QZcuMEPn57iz2MXSPKuhpUxkJVL+gMBVoL0h7loAdPKJljo2cWiTTvPsqMZaFCx9ZuNbEfw4L4WtOksnrOW4717sae3le4XUNbEd9kxovts4IetO/lt1+eMWjyTGf2/Zt/6IOqXst9dYWyCSdG4DAxQokWj1ZK6byq+g+YRa+SAU8smNGnuhFuLgxxLeXQhYoJLQF9sVv1EeNJIHDbsQN39C3rWUII2lX3TfRk0LxYjBydaNmlCcyc3Whw8RgqFb8pGxkbF9o8ZGapQCEGxt22RRVY2WDTvzVsB9hRrhtICx3olE6tN3cd030HMizXCwaklTZo0x8mtBQcfBf8UuXokR61GoTIqWOTmJdIIQxVo1PnvbAoVhsW+g6DIe1MXWrKzc0BliKpI2AoTY3R+ZUFvLpXU9F3Gseg+bPhhKzt/28XnoxYzc0Z/vt63nqBSG2OEsVGxzGOoUiCErgVTWShQFW80irxGo83OJgcVhsUbjbHuRpO6b7qe/gcKlWHxvCny39SFGrUaDFTFL7BNTEwovsHtEYE674Bik7rCxASTRwfkqFErVBgVLzxGeYUnV52LBkMMDUs/Q/5pivRtgVrz2EYchTEmj383V6mkZAUFWXmDgt5vBWBffFBg4Vgvf1zprkkJZRyzujzbuND1qgoMDQ0LF8RZWWRjQfPebxFQvNEoLRypp9iFUBhgYFC0BqaYmj5WE311KBZCkZqWdS56nnUs59ymd658PAdljvlxCoxLJgVlKdOT3jrLTcdSOciF+gtNScu2r2IfkUrCmTgm/W7Luo73Wbh0B19nWOJZX8PeB2BQowGDHFXwVyK+Y39nO9Ysmt+LcTUVpNy6n7fXUaXC2LAqjrWVKC6kc+JCFtq6Bpy4mI4GJY1frVZ4F+4J8VQyNcRcAznZueQAOQJAkJOjJkv95D3D2rvHCFsdj3XACGZ6j2QmOVxc9gat/7OWHbeHMLp2ydlNczmO2FQtTjWVgJbUP6M5b2jPqEYprBu8gLiWC4jbPgZbFUAaGwbORRRZSBu1C8DPbhnbN64iYa8K7+XeVAW019YRsiCOlgvi2D7GNm+gpG1g4FxRZDGoITkxkXvattRQAto7RJ24hLG9I42NoOBekUFd7Buak3HGjA5DhtEsf9Rlxf7Awl1qnCo93i4t19aFsCCuJQvitjMmL3jSNgxkrhAI8XS5yqOivn1DjJNPEHVTS3ub/OelH+N4Etj2boSKK0+okhGNHe0xWR5L3F0tr9XKO/5hdAxn1PB6aXXVl0vtXY6FrSbeOoARM70ZORNyLi7jjdb/Ye2O2wSNrl3yRTXJJCbeQ9u2Bnmpj+LEJWPsHRtjRPwT4n86Ro0dsTdZTmzcXbSv1cp7I38YTYzuRrMuRH//00llS1O7SlyLOcENrTOvKgHuc/LkRR1/DlSFbVM7Kl2L4cQNLc55B3D/5Eku5h+gqm9PQ+NkTkTdRNveJn8xks6xvMJjV6sxDaqlcurkZTQ97PIWZdmHmOQ8hHPB+1hqaIh4kEHhTyL8xaUrd3V+efrJDKhr3xDzjDOYdRjCsMJBwQ8Ld6F2qoRS/7ctCq5roIxjVqHrIuRZx0XZGNS1p6F5BmfMOjBkWLP8N+AsYn9YyC61E+b1HXGwuE7Mn1fRdGqQV4MHscSdK6y64bPUoSxzkf60F33Bv7+O5Zrb9M+VTxfzs9FX50pKntAXJak4eV33gjNq0Io5XapiLDLZ/HU4zUITSLWuimVWKtsT0slGhbNnCzqbAJVfZWBLExTZ1/hg1lb6zt9Mp7VXycAQ59fr00hlSZ8ONakksolYHUGPT7Yy9uhDhHFNBrS31HtVp7RqxraVb5P+Xf4/3/ZnekMlKC15d9pQDvWt/uTjVSns+Wwsb49fzJ7481xIOMzOA2fJtnHE0bL0rirStzNt2CdsjYrn+ObZDP1oJ1UHjqJfLWNMTVTkpJwi5txtUm+cZMf84UzZcg+Rk032owlc1QL/Ac2I/WoOu0x88O+W/+GqoSkmqhxSTsVw7nYqN07uYP7wKWy5J8jJzi5YaGXsmMnIBTuJTTzGjzOHMG1PDQLe8aVasSgr4xU8jEYJCwgctZTdMUmc3Pc1YwJHEvrzZVSmJdtlaGqCKieFUzHnuJ16g5M75jN8yhbuiRyys8VT5eoRq97BBNQ5yKzBk1hzMI6TR8OZGfAem1U+jBxYv5S7Zo8d7xvMoBp7mD4shM3HTxK9YyHD313PNQGl3u7Vl0ulipQ9nzH27fEs3hPP+QsJHN55gLPZNjg6WuqIIoMdM0eyYGcsicd+ZOaQaeypEcA7vtV0PP8ZWfkSPKgGe6YPI2TzcU5G72CDi2GjAAAGyUlEQVTh8HdZr7vRZet/OlWh57gRNDg6m6EfbeBofDTbFwxn8k93dC7yq/Qcx4gGR5k99CM2HI0nevsChk/+iTuPDrDqTXBAHQ7OGsykNQeJO3mU8JkBvLdZhc/IgdQ382BEkAOxn41ixo/HSTp1mHUfvM83Fxrh4VEPS8em1EvbyeL5O4k/HcP2+aOY93u5VnXFVPYKZlijBBYEjmLp7hiSTu7j6zGBjAz9mculDYoSFJiZVUKbEsvefTFcydU/ZhVmZlTSphC7dx8xV4r/tZZnHRdlbDTBwxqRsCCQUUt3E5N0kn1fjyFwZCg/X1ZhaubNOyPs+TM0kEnrDhMfvYPPhr/PhoLfoVA+Yx3KPxfpb9LfW8erOeWb2/TNlf9MzHroqzOl9EX1aXZ8vZzwqNRnP7/0UpEL9Red0hSfYb3Z5t8IJ3MNF5IusiH6Lne1CiyqmFJZoebgD1txW3cZlGYEDO/Kh45maG/fYPPxm1zRVsKtZ1e+966KAUqaeLvzpWtVKmXc5dfYO9wysKDfYDfG1/0XukoVH+atD6Ht5c8Z0M4Bh3YDWZTSla82hdBJx+18ZY1u9Gn0O//t2hb34B/Q9l9BxKKeVFXWZvDchQSYRRDUwhrrZr6ERLdmTugbVL6SQELBn+EywH7QQNo+TKOq75u45283VNYezNyFAZhFBNHC2ppmviFEt55D6BuVuZKQkP+nzFQ4DBlB/Z1j6OTkxtth4PftzyzwLLm4NHObTUTYeOrHhOLXvjlt+oQQazeRjWETCu5qFWkVtQfPZWGAGRFBLbC2boZvSDSt54TyRuUrJCSkP1WuCvPsyYJtaxlmuZvJPm1p0308P9KXZdtXMaQsn8lW8WJ++Fd4Z3zPW65tcH/nJyz69cHeQIVBKVdz+nNZBZ956wlpe5nPB7TDwaEdAxel0PWrTYToaozKgSEj6rNzTCec3N4mDD++/XkBpaT+b1IFr/nhfOWdwfdvudLG/R1+suhHH3sDVKU3uoz9Tzczl4/ZsmYoplvH0+U1V0asU9Kzj6PuC2YzFz7esoahplsZ3+U1XEesQ9mzD44FB1TBc8E21g6zZPdkH9q26c74H6Hvsu2sGlIPJSZ0mL6Z9W9XYdv4LrRo2Z2J+62ZsGk1oxsZYOT8AcumuZC68k3at/Zk4sFmTP7P68W3ipSHmRuzI8IYXz+GUL/2NG/Th5BYOyZuDGNCyUFRCgPqefvTw+IAH/r0Zf5lP71j1qCeN/49LDjwoQ99P40s/nLPOi7K1mjcZkcQNr4+MaF+tG/ehj4hsdhN3EjYhGaoMOH1mVv4IdiKne925bVOo9hStRc9bAovE561DuWbi8r0gn9rHT9N6lqOua0Mc+U/ErM++upcSl/MOsqy8eOY88u1v+H80stEIZ5tU6dUkWizuXI1jSuZWsyqVKFJbUMuRR5j7Loz4NOXPd5V8p+o4fb1OySlQc261bG3ePxekZb0W3c4mSqoVbcGjSpXzOu5u994U2+6NeEXVtBD/74cnbRXFtO9+RLa7IpmbvunXnb8z9DejOPQJTNatGvIoxtc2XtHY9frNO+f283YVypmf3km2pvEHbqEWYt2NCxsNKPtenH6/XPsHfvK841PennlHOD/mnryZ/BJDr3f8HlHI0nSv0zuUX+ZKI2xsamFTZH/5fC6M3vatSerWKkNqPFKLWroXFsoqVKzJs41/7lQK4ScLB5o7/HH59/wZ9MAFr0mF+llob2xifHu62i5Zj/f+NXDKCOeFYu2cLtpMK41X8JFOoD2BpvGu7Ou5Rr2f+NHPaMM4lcsYsvtpgS7vuwDRZIkSXpe5EL9f4GBqgxfBH3xKJSGGBmp8v6k5FNQx31M+46fkGjaholbx+D4t2xCffmpWo5lzn8PMSKwIdVHW2KQkQaN/Ph87Xu0fFlnFFVLxs75L4dGBNKw+mgsDTJIoxF+n6/lvZe20VLFoEBlaIyhgfzyoST9L5JbX6T/Xdr7JCee50GtptjXkHfTy0t97xKJZ1PItbCliUMtKj3vgP4N6ntcSjxLSq4Ftk0cqPU/0WhJkiTpeZELdUmSJEmSJEmqgF7SDaWSJEmSJEmS9GKTC3VJkiRJkiRJqoDkQl2SJEmSJEmSKiC5UJckSZIkSZKkCkgu1CVJkiRJkiSpApILdUmSJEmSJEmqgORCXZIkSZIkSZIqILlQlyRJkiRJkqQKSC7UJUmSJEmSJKkCkgt1SZIkSZIkSaqA5EJdkiRJkiRJkioguVCXJEmSJEmSpApILtQlSZIkSZIkqQKSC3VJkiRJkiRJqoDkQl2SJEmSJEmSKqD/BxmGLuQrOGsH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45645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8382000" cy="838200"/>
          </a:xfrm>
        </p:spPr>
        <p:txBody>
          <a:bodyPr/>
          <a:lstStyle/>
          <a:p>
            <a:r>
              <a:rPr lang="en-US" dirty="0" err="1" smtClean="0"/>
              <a:t>Telemed</a:t>
            </a:r>
            <a:r>
              <a:rPr lang="en-US" dirty="0" smtClean="0"/>
              <a:t> Originating Site Fee – Q3014</a:t>
            </a:r>
            <a:br>
              <a:rPr lang="en-US" dirty="0" smtClean="0"/>
            </a:br>
            <a:r>
              <a:rPr lang="en-US" sz="2000" b="0" dirty="0" smtClean="0"/>
              <a:t>Megan Lemon</a:t>
            </a:r>
            <a:endParaRPr lang="en-US" sz="2000" b="0" dirty="0"/>
          </a:p>
        </p:txBody>
      </p:sp>
      <p:sp>
        <p:nvSpPr>
          <p:cNvPr id="3" name="Content Placeholder 2"/>
          <p:cNvSpPr>
            <a:spLocks noGrp="1"/>
          </p:cNvSpPr>
          <p:nvPr>
            <p:ph idx="1"/>
          </p:nvPr>
        </p:nvSpPr>
        <p:spPr/>
        <p:txBody>
          <a:bodyPr/>
          <a:lstStyle/>
          <a:p>
            <a:pPr marL="0" indent="0">
              <a:buNone/>
            </a:pPr>
            <a:endParaRPr lang="en-US" sz="2400" dirty="0" smtClean="0"/>
          </a:p>
          <a:p>
            <a:pPr marL="0" indent="0">
              <a:buNone/>
            </a:pPr>
            <a:r>
              <a:rPr lang="en-US" sz="2400" dirty="0" smtClean="0"/>
              <a:t>Definitions:</a:t>
            </a:r>
          </a:p>
          <a:p>
            <a:r>
              <a:rPr lang="en-US" sz="2400" dirty="0" smtClean="0"/>
              <a:t>Distant </a:t>
            </a:r>
            <a:r>
              <a:rPr lang="en-US" sz="2400" dirty="0"/>
              <a:t>site: location of the provider who performs telehealth services. They’re not in the same location as the worker </a:t>
            </a:r>
          </a:p>
          <a:p>
            <a:endParaRPr lang="en-US" sz="2400" dirty="0"/>
          </a:p>
          <a:p>
            <a:r>
              <a:rPr lang="en-US" sz="2400" dirty="0"/>
              <a:t>Originating site: where the worker is located when receiving telehealth; they may be at home </a:t>
            </a:r>
          </a:p>
        </p:txBody>
      </p:sp>
    </p:spTree>
    <p:extLst>
      <p:ext uri="{BB962C8B-B14F-4D97-AF65-F5344CB8AC3E}">
        <p14:creationId xmlns:p14="http://schemas.microsoft.com/office/powerpoint/2010/main" val="1491626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Q3014 – Applicable to All Providers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000" dirty="0"/>
              <a:t>Originating site fee is payable to the provider who allows a worker the use of their telecommunications equipment for a telehealth service with a provider at another location</a:t>
            </a:r>
          </a:p>
          <a:p>
            <a:pPr>
              <a:buFont typeface="Arial" panose="020B0604020202020204" pitchFamily="34" charset="0"/>
              <a:buChar char="•"/>
            </a:pPr>
            <a:endParaRPr lang="en-US" sz="2000" dirty="0"/>
          </a:p>
          <a:p>
            <a:pPr>
              <a:buFont typeface="Arial" panose="020B0604020202020204" pitchFamily="34" charset="0"/>
              <a:buChar char="•"/>
            </a:pPr>
            <a:r>
              <a:rPr lang="en-US" sz="2000" dirty="0"/>
              <a:t>No other service is provided at the originating site to the same patient concurrently </a:t>
            </a:r>
          </a:p>
          <a:p>
            <a:pPr>
              <a:buFont typeface="Arial" panose="020B0604020202020204" pitchFamily="34" charset="0"/>
              <a:buChar char="•"/>
            </a:pPr>
            <a:endParaRPr lang="en-US" sz="2000" dirty="0"/>
          </a:p>
          <a:p>
            <a:pPr>
              <a:buFont typeface="Arial" panose="020B0604020202020204" pitchFamily="34" charset="0"/>
              <a:buChar char="•"/>
            </a:pPr>
            <a:r>
              <a:rPr lang="en-US" sz="2000" dirty="0"/>
              <a:t>Don’t use Q3014 if the worker is at home, a service is provided to them during a telehealth visit with another provider, or audio only is used. The distant site provider can’t bill Q3014</a:t>
            </a:r>
          </a:p>
          <a:p>
            <a:endParaRPr lang="en-US" dirty="0"/>
          </a:p>
        </p:txBody>
      </p:sp>
    </p:spTree>
    <p:extLst>
      <p:ext uri="{BB962C8B-B14F-4D97-AF65-F5344CB8AC3E}">
        <p14:creationId xmlns:p14="http://schemas.microsoft.com/office/powerpoint/2010/main" val="519024845"/>
      </p:ext>
    </p:extLst>
  </p:cSld>
  <p:clrMapOvr>
    <a:masterClrMapping/>
  </p:clrMapOvr>
</p:sld>
</file>

<file path=ppt/theme/theme1.xml><?xml version="1.0" encoding="utf-8"?>
<a:theme xmlns:a="http://schemas.openxmlformats.org/drawingml/2006/main" name="Default Design">
  <a:themeElements>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4D4D4D"/>
        </a:dk2>
        <a:lt2>
          <a:srgbClr val="808080"/>
        </a:lt2>
        <a:accent1>
          <a:srgbClr val="E2E0CC"/>
        </a:accent1>
        <a:accent2>
          <a:srgbClr val="5F5F5F"/>
        </a:accent2>
        <a:accent3>
          <a:srgbClr val="FFFFFF"/>
        </a:accent3>
        <a:accent4>
          <a:srgbClr val="000000"/>
        </a:accent4>
        <a:accent5>
          <a:srgbClr val="EEEDE2"/>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4D4D4D"/>
        </a:dk2>
        <a:lt2>
          <a:srgbClr val="808080"/>
        </a:lt2>
        <a:accent1>
          <a:srgbClr val="EAEAEA"/>
        </a:accent1>
        <a:accent2>
          <a:srgbClr val="5F5F5F"/>
        </a:accent2>
        <a:accent3>
          <a:srgbClr val="FFFFFF"/>
        </a:accent3>
        <a:accent4>
          <a:srgbClr val="000000"/>
        </a:accent4>
        <a:accent5>
          <a:srgbClr val="F3F3F3"/>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4D4D4D"/>
        </a:dk2>
        <a:lt2>
          <a:srgbClr val="808080"/>
        </a:lt2>
        <a:accent1>
          <a:srgbClr val="E2E0CC"/>
        </a:accent1>
        <a:accent2>
          <a:srgbClr val="5F5F5F"/>
        </a:accent2>
        <a:accent3>
          <a:srgbClr val="FFFFFF"/>
        </a:accent3>
        <a:accent4>
          <a:srgbClr val="000000"/>
        </a:accent4>
        <a:accent5>
          <a:srgbClr val="EEEDE2"/>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4D4D4D"/>
        </a:dk2>
        <a:lt2>
          <a:srgbClr val="808080"/>
        </a:lt2>
        <a:accent1>
          <a:srgbClr val="EAEAEA"/>
        </a:accent1>
        <a:accent2>
          <a:srgbClr val="5F5F5F"/>
        </a:accent2>
        <a:accent3>
          <a:srgbClr val="FFFFFF"/>
        </a:accent3>
        <a:accent4>
          <a:srgbClr val="000000"/>
        </a:accent4>
        <a:accent5>
          <a:srgbClr val="F3F3F3"/>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984C14E99EF2D4A850EAAD1596DACB9" ma:contentTypeVersion="4" ma:contentTypeDescription="Create a new document." ma:contentTypeScope="" ma:versionID="f17b2ce2c1c7b01f983c9ef3a626313d">
  <xsd:schema xmlns:xsd="http://www.w3.org/2001/XMLSchema" xmlns:xs="http://www.w3.org/2001/XMLSchema" xmlns:p="http://schemas.microsoft.com/office/2006/metadata/properties" xmlns:ns2="a821e59c-4bb1-4fe2-aa44-8183e099c075" xmlns:ns3="7a891caf-68db-4bba-b24e-67995077afd9" targetNamespace="http://schemas.microsoft.com/office/2006/metadata/properties" ma:root="true" ma:fieldsID="b4ef2e7ed9d7aec56743ab00d438f138" ns2:_="" ns3:_="">
    <xsd:import namespace="a821e59c-4bb1-4fe2-aa44-8183e099c075"/>
    <xsd:import namespace="7a891caf-68db-4bba-b24e-67995077afd9"/>
    <xsd:element name="properties">
      <xsd:complexType>
        <xsd:sequence>
          <xsd:element name="documentManagement">
            <xsd:complexType>
              <xsd:all>
                <xsd:element ref="ns2:_dlc_DocId" minOccurs="0"/>
                <xsd:element ref="ns2:_dlc_DocIdUrl" minOccurs="0"/>
                <xsd:element ref="ns2:_dlc_DocIdPersistId" minOccurs="0"/>
                <xsd:element ref="ns3:Categories0"/>
                <xsd:element ref="ns3:Year" minOccurs="0"/>
                <xsd:element ref="ns2:SharedWithUsers" minOccurs="0"/>
                <xsd:element ref="ns3:Quart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21e59c-4bb1-4fe2-aa44-8183e099c07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891caf-68db-4bba-b24e-67995077afd9" elementFormDefault="qualified">
    <xsd:import namespace="http://schemas.microsoft.com/office/2006/documentManagement/types"/>
    <xsd:import namespace="http://schemas.microsoft.com/office/infopath/2007/PartnerControls"/>
    <xsd:element name="Categories0" ma:index="11" ma:displayName="Categories" ma:format="Dropdown" ma:internalName="Categories0">
      <xsd:simpleType>
        <xsd:restriction base="dms:Choice">
          <xsd:enumeration value="Administrative Preparations"/>
          <xsd:enumeration value="Agendas"/>
          <xsd:enumeration value="Handouts"/>
          <xsd:enumeration value="Meeting Minutes"/>
          <xsd:enumeration value="Presentations"/>
        </xsd:restriction>
      </xsd:simpleType>
    </xsd:element>
    <xsd:element name="Year" ma:index="12" nillable="true" ma:displayName="Year" ma:format="RadioButtons" ma:internalName="Year">
      <xsd:simpleType>
        <xsd:restriction base="dms:Choice">
          <xsd:enumeration value="2021"/>
          <xsd:enumeration value="2020"/>
          <xsd:enumeration value="2019"/>
          <xsd:enumeration value="2018"/>
          <xsd:enumeration value="2017"/>
          <xsd:enumeration value="2016"/>
          <xsd:enumeration value="2015"/>
          <xsd:enumeration value="2014"/>
          <xsd:enumeration value="2013"/>
          <xsd:enumeration value="2012"/>
          <xsd:enumeration value="Templates"/>
          <xsd:enumeration value="Process"/>
        </xsd:restriction>
      </xsd:simpleType>
    </xsd:element>
    <xsd:element name="Quarter" ma:index="14" nillable="true" ma:displayName="Quarter" ma:format="Dropdown" ma:internalName="Quarter">
      <xsd:simpleType>
        <xsd:restriction base="dms:Choice">
          <xsd:enumeration value="Q1"/>
          <xsd:enumeration value="Q2"/>
          <xsd:enumeration value="Q3"/>
          <xsd:enumeration value="Q4"/>
          <xsd:enumeration value="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Item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Year xmlns="7a891caf-68db-4bba-b24e-67995077afd9">2021</Year>
    <Quarter xmlns="7a891caf-68db-4bba-b24e-67995077afd9">Q1</Quarter>
    <Categories0 xmlns="7a891caf-68db-4bba-b24e-67995077afd9">Presentations</Categories0>
    <_dlc_DocId xmlns="a821e59c-4bb1-4fe2-aa44-8183e099c075">QFWT3EYPSCT2-537816595-555</_dlc_DocId>
    <_dlc_DocIdUrl xmlns="a821e59c-4bb1-4fe2-aa44-8183e099c075">
      <Url>https://lnishare.lni.wa.lcl/sites/PWA/WCAC/_layouts/15/DocIdRedir.aspx?ID=QFWT3EYPSCT2-537816595-555</Url>
      <Description>QFWT3EYPSCT2-537816595-555</Description>
    </_dlc_DocIdUrl>
  </documentManagement>
</p:properties>
</file>

<file path=customXml/itemProps1.xml><?xml version="1.0" encoding="utf-8"?>
<ds:datastoreItem xmlns:ds="http://schemas.openxmlformats.org/officeDocument/2006/customXml" ds:itemID="{F60CCED6-678A-4641-91A6-EBA37F81C71A}">
  <ds:schemaRefs>
    <ds:schemaRef ds:uri="http://schemas.microsoft.com/sharepoint/events"/>
  </ds:schemaRefs>
</ds:datastoreItem>
</file>

<file path=customXml/itemProps2.xml><?xml version="1.0" encoding="utf-8"?>
<ds:datastoreItem xmlns:ds="http://schemas.openxmlformats.org/officeDocument/2006/customXml" ds:itemID="{4E57A093-B9EB-4B36-8658-EDE79C1B49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21e59c-4bb1-4fe2-aa44-8183e099c075"/>
    <ds:schemaRef ds:uri="7a891caf-68db-4bba-b24e-67995077af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166185-020E-4CB3-846D-09D5F2876817}">
  <ds:schemaRefs>
    <ds:schemaRef ds:uri="http://schemas.microsoft.com/sharepoint/v3/contenttype/forms"/>
  </ds:schemaRefs>
</ds:datastoreItem>
</file>

<file path=customXml/itemProps4.xml><?xml version="1.0" encoding="utf-8"?>
<ds:datastoreItem xmlns:ds="http://schemas.openxmlformats.org/officeDocument/2006/customXml" ds:itemID="{A0A79CB1-E893-46A6-BE31-B12BE983D0E5}">
  <ds:schemaRefs>
    <ds:schemaRef ds:uri="http://schemas.microsoft.com/office/2006/documentManagement/types"/>
    <ds:schemaRef ds:uri="http://schemas.microsoft.com/office/2006/metadata/properties"/>
    <ds:schemaRef ds:uri="7a891caf-68db-4bba-b24e-67995077afd9"/>
    <ds:schemaRef ds:uri="http://purl.org/dc/elements/1.1/"/>
    <ds:schemaRef ds:uri="http://schemas.openxmlformats.org/package/2006/metadata/core-properties"/>
    <ds:schemaRef ds:uri="http://purl.org/dc/terms/"/>
    <ds:schemaRef ds:uri="a821e59c-4bb1-4fe2-aa44-8183e099c07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8750</TotalTime>
  <Words>2672</Words>
  <Application>Microsoft Office PowerPoint</Application>
  <PresentationFormat>On-screen Show (16:9)</PresentationFormat>
  <Paragraphs>379</Paragraphs>
  <Slides>63</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Arial</vt:lpstr>
      <vt:lpstr>Arial Narrow</vt:lpstr>
      <vt:lpstr>Calibri</vt:lpstr>
      <vt:lpstr>Century Gothic</vt:lpstr>
      <vt:lpstr>Symbol</vt:lpstr>
      <vt:lpstr>Times New Roman</vt:lpstr>
      <vt:lpstr>Wingdings</vt:lpstr>
      <vt:lpstr>Default Design</vt:lpstr>
      <vt:lpstr>1_Default Design</vt:lpstr>
      <vt:lpstr>IME Roundtable Virtual Meeting </vt:lpstr>
      <vt:lpstr>Announcements</vt:lpstr>
      <vt:lpstr>9/14/23  IME Roundtable Meeting Agenda</vt:lpstr>
      <vt:lpstr>Safety Topic: Ladder Safety</vt:lpstr>
      <vt:lpstr>Accountability: Issue Log</vt:lpstr>
      <vt:lpstr>PowerPoint Presentation</vt:lpstr>
      <vt:lpstr>IME Telemedicine WAC</vt:lpstr>
      <vt:lpstr>Telemed Originating Site Fee – Q3014 Megan Lemon</vt:lpstr>
      <vt:lpstr>Q3014 – Applicable to All Providers</vt:lpstr>
      <vt:lpstr>Q3014 – IME Specifics </vt:lpstr>
      <vt:lpstr>Q3014 – What’s Not Covered</vt:lpstr>
      <vt:lpstr>Q3014 – Example</vt:lpstr>
      <vt:lpstr>Medical Examiners’ Handbook Updates </vt:lpstr>
      <vt:lpstr>Worker IME Exit Survey: March 2010-2015</vt:lpstr>
      <vt:lpstr>Exit Survey Revamp 2023</vt:lpstr>
      <vt:lpstr>New Survey Objectives?</vt:lpstr>
      <vt:lpstr>Survey Feedback and Next Steps…</vt:lpstr>
      <vt:lpstr>IME Examiner Retention Survey (YTD-Sept 2023):  5 responses (Scale 1-10; Average 7)</vt:lpstr>
      <vt:lpstr>IME Examiner Exit Survey (YTD-Sept 23)</vt:lpstr>
      <vt:lpstr>Examiner Pool Trend-Top Specialties</vt:lpstr>
      <vt:lpstr>Examiner Pool Stats</vt:lpstr>
      <vt:lpstr>2023 IME Complaints-YTD through 9/1</vt:lpstr>
      <vt:lpstr>PowerPoint Presentation</vt:lpstr>
      <vt:lpstr>IME Quality Review Type by Year*</vt:lpstr>
      <vt:lpstr>Top 10 Specialties of IMEs reviewed*</vt:lpstr>
      <vt:lpstr>Ortho vs All Other Specialties</vt:lpstr>
      <vt:lpstr>Telehealth vs Non-Telehealth</vt:lpstr>
      <vt:lpstr>Telehealth Psych vs Non-Telehealth Psych</vt:lpstr>
      <vt:lpstr>Your Input is Valuable &amp; Vital</vt:lpstr>
      <vt:lpstr>PowerPoint Presentation</vt:lpstr>
      <vt:lpstr>Project Updates </vt:lpstr>
      <vt:lpstr>Upcoming Projects</vt:lpstr>
      <vt:lpstr>IME Page Count Project Update </vt:lpstr>
      <vt:lpstr>Page Count Request</vt:lpstr>
      <vt:lpstr>IME Examiner Data: Page Count &amp; Review Time</vt:lpstr>
      <vt:lpstr>IME Examiner Data: Page Count Frequency</vt:lpstr>
      <vt:lpstr>Current 1129M Data</vt:lpstr>
      <vt:lpstr>Next Steps.. </vt:lpstr>
      <vt:lpstr>PowerPoint Presentation</vt:lpstr>
      <vt:lpstr>IME SI/SF Data Report Nicole Mitchell</vt:lpstr>
      <vt:lpstr>How to Access the New IME Report</vt:lpstr>
      <vt:lpstr>Purpose of the Report</vt:lpstr>
      <vt:lpstr>Data Comparisons Made</vt:lpstr>
      <vt:lpstr>Questions?</vt:lpstr>
      <vt:lpstr>10 Minute Break…</vt:lpstr>
      <vt:lpstr>SHB 1068:  IME Recording Bill Implementation Update</vt:lpstr>
      <vt:lpstr>SHB 1068-IME Recording Bill Implementation</vt:lpstr>
      <vt:lpstr>September Implementation Activities…</vt:lpstr>
      <vt:lpstr>Key Milestones…</vt:lpstr>
      <vt:lpstr>PowerPoint Presentation</vt:lpstr>
      <vt:lpstr>Claims Department Updates – Nancy Adams</vt:lpstr>
      <vt:lpstr>PowerPoint Presentation</vt:lpstr>
      <vt:lpstr>Self-Insurance IME Dispute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Outstanding Issues/Questions</vt:lpstr>
      <vt:lpstr>Open Discussion – IME Providers </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freelance1</dc:creator>
  <cp:lastModifiedBy>Parks, Troy (LNI)</cp:lastModifiedBy>
  <cp:revision>520</cp:revision>
  <cp:lastPrinted>2023-09-14T14:59:46Z</cp:lastPrinted>
  <dcterms:created xsi:type="dcterms:W3CDTF">2007-06-21T17:41:24Z</dcterms:created>
  <dcterms:modified xsi:type="dcterms:W3CDTF">2023-09-14T15:28:24Z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0x010100A984C14E99EF2D4A850EAAD1596DACB9</vt:lpwstr>
  </property>
  <property fmtid="{D5CDD505-2E9C-101B-9397-08002B2CF9AE}" pid="3" name="_dlc_DocIdItemGuid">
    <vt:lpwstr>e90ab2f0-3d32-48b3-849e-d2bbe4b2d08e</vt:lpwstr>
  </property>
</Properties>
</file>