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5.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6.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57" r:id="rId3"/>
    <p:sldId id="258" r:id="rId4"/>
    <p:sldId id="261" r:id="rId5"/>
    <p:sldId id="797" r:id="rId6"/>
    <p:sldId id="658" r:id="rId7"/>
    <p:sldId id="1008" r:id="rId8"/>
    <p:sldId id="1058" r:id="rId9"/>
    <p:sldId id="1009" r:id="rId10"/>
    <p:sldId id="377" r:id="rId11"/>
    <p:sldId id="1084" r:id="rId12"/>
    <p:sldId id="1088" r:id="rId13"/>
    <p:sldId id="259" r:id="rId14"/>
    <p:sldId id="1085" r:id="rId15"/>
    <p:sldId id="1086" r:id="rId16"/>
    <p:sldId id="262" r:id="rId17"/>
    <p:sldId id="1087" r:id="rId18"/>
    <p:sldId id="1011" r:id="rId19"/>
    <p:sldId id="1059" r:id="rId20"/>
    <p:sldId id="1067" r:id="rId21"/>
    <p:sldId id="1066" r:id="rId22"/>
    <p:sldId id="1070" r:id="rId23"/>
    <p:sldId id="1060" r:id="rId24"/>
    <p:sldId id="1057" r:id="rId25"/>
    <p:sldId id="1062" r:id="rId26"/>
    <p:sldId id="1064" r:id="rId27"/>
    <p:sldId id="1053" r:id="rId28"/>
    <p:sldId id="1076" r:id="rId29"/>
    <p:sldId id="1079" r:id="rId30"/>
    <p:sldId id="1031" r:id="rId31"/>
    <p:sldId id="1032" r:id="rId32"/>
    <p:sldId id="1033" r:id="rId33"/>
    <p:sldId id="828" r:id="rId34"/>
    <p:sldId id="832" r:id="rId35"/>
    <p:sldId id="840" r:id="rId36"/>
    <p:sldId id="836" r:id="rId37"/>
    <p:sldId id="834" r:id="rId38"/>
    <p:sldId id="1081" r:id="rId39"/>
    <p:sldId id="1080" r:id="rId40"/>
    <p:sldId id="1089" r:id="rId41"/>
    <p:sldId id="1091" r:id="rId42"/>
    <p:sldId id="1090" r:id="rId43"/>
    <p:sldId id="1092" r:id="rId44"/>
    <p:sldId id="1035" r:id="rId45"/>
    <p:sldId id="1036" r:id="rId46"/>
  </p:sldIdLst>
  <p:sldSz cx="9144000" cy="5143500" type="screen16x9"/>
  <p:notesSz cx="6934200" cy="9220200"/>
  <p:custDataLst>
    <p:tags r:id="rId4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95"/>
    <a:srgbClr val="FAF6E4"/>
    <a:srgbClr val="FEEECD"/>
    <a:srgbClr val="009900"/>
    <a:srgbClr val="00674E"/>
    <a:srgbClr val="093678"/>
    <a:srgbClr val="2F5178"/>
    <a:srgbClr val="F9F3DB"/>
    <a:srgbClr val="F7F0D1"/>
    <a:srgbClr val="F3E7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340" autoAdjust="0"/>
  </p:normalViewPr>
  <p:slideViewPr>
    <p:cSldViewPr>
      <p:cViewPr varScale="1">
        <p:scale>
          <a:sx n="136" d="100"/>
          <a:sy n="136" d="100"/>
        </p:scale>
        <p:origin x="792" y="11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2664" y="-58"/>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89259430806443E-2"/>
          <c:y val="0.17735729644643067"/>
          <c:w val="0.89019685039370078"/>
          <c:h val="0.50263342082239715"/>
        </c:manualLayout>
      </c:layout>
      <c:lineChart>
        <c:grouping val="standard"/>
        <c:varyColors val="0"/>
        <c:ser>
          <c:idx val="0"/>
          <c:order val="0"/>
          <c:tx>
            <c:strRef>
              <c:f>Sheet1!$B$40</c:f>
              <c:strCache>
                <c:ptCount val="1"/>
                <c:pt idx="0">
                  <c:v>Total Examiners</c:v>
                </c:pt>
              </c:strCache>
            </c:strRef>
          </c:tx>
          <c:spPr>
            <a:ln w="28575" cap="rnd">
              <a:solidFill>
                <a:schemeClr val="accent1"/>
              </a:solidFill>
              <a:round/>
            </a:ln>
            <a:effectLst/>
          </c:spPr>
          <c:marker>
            <c:symbol val="none"/>
          </c:marker>
          <c:dLbls>
            <c:dLbl>
              <c:idx val="9"/>
              <c:layout>
                <c:manualLayout>
                  <c:x val="-4.5719009087717852E-2"/>
                  <c:y val="-1.42032559082515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49B-48C7-AC14-72489012519F}"/>
                </c:ext>
              </c:extLst>
            </c:dLbl>
            <c:spPr>
              <a:noFill/>
              <a:ln>
                <a:noFill/>
              </a:ln>
              <a:effectLst/>
            </c:spPr>
            <c:txPr>
              <a:bodyPr lIns="38100" tIns="19050" rIns="38100" bIns="19050">
                <a:spAutoFit/>
              </a:bodyPr>
              <a:lstStyle/>
              <a:p>
                <a:pPr>
                  <a:defRPr sz="600">
                    <a:highlight>
                      <a:srgbClr val="FAF6E4"/>
                    </a:highlight>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Sheet1!$A$59:$A$72</c:f>
              <c:numCache>
                <c:formatCode>m/d/yyyy</c:formatCode>
                <c:ptCount val="14"/>
                <c:pt idx="0">
                  <c:v>45870</c:v>
                </c:pt>
                <c:pt idx="1">
                  <c:v>45904</c:v>
                </c:pt>
                <c:pt idx="2">
                  <c:v>45933</c:v>
                </c:pt>
                <c:pt idx="3">
                  <c:v>45964</c:v>
                </c:pt>
                <c:pt idx="4">
                  <c:v>45992</c:v>
                </c:pt>
                <c:pt idx="5">
                  <c:v>46023</c:v>
                </c:pt>
                <c:pt idx="6">
                  <c:v>46054</c:v>
                </c:pt>
                <c:pt idx="7">
                  <c:v>46082</c:v>
                </c:pt>
                <c:pt idx="8">
                  <c:v>46113</c:v>
                </c:pt>
                <c:pt idx="9">
                  <c:v>46148</c:v>
                </c:pt>
                <c:pt idx="10">
                  <c:v>46178</c:v>
                </c:pt>
                <c:pt idx="11">
                  <c:v>46204</c:v>
                </c:pt>
                <c:pt idx="12">
                  <c:v>46237</c:v>
                </c:pt>
                <c:pt idx="13">
                  <c:v>46266</c:v>
                </c:pt>
              </c:numCache>
            </c:numRef>
          </c:cat>
          <c:val>
            <c:numRef>
              <c:f>Sheet1!$B$59:$B$72</c:f>
              <c:numCache>
                <c:formatCode>General</c:formatCode>
                <c:ptCount val="14"/>
                <c:pt idx="0">
                  <c:v>360</c:v>
                </c:pt>
                <c:pt idx="1">
                  <c:v>364</c:v>
                </c:pt>
                <c:pt idx="2">
                  <c:v>361</c:v>
                </c:pt>
                <c:pt idx="3">
                  <c:v>370</c:v>
                </c:pt>
                <c:pt idx="4">
                  <c:v>369</c:v>
                </c:pt>
                <c:pt idx="5">
                  <c:v>356</c:v>
                </c:pt>
                <c:pt idx="6">
                  <c:v>349</c:v>
                </c:pt>
                <c:pt idx="7">
                  <c:v>349</c:v>
                </c:pt>
                <c:pt idx="8">
                  <c:v>351</c:v>
                </c:pt>
                <c:pt idx="9">
                  <c:v>353</c:v>
                </c:pt>
                <c:pt idx="10">
                  <c:v>357</c:v>
                </c:pt>
                <c:pt idx="11">
                  <c:v>365</c:v>
                </c:pt>
                <c:pt idx="12">
                  <c:v>361</c:v>
                </c:pt>
                <c:pt idx="13">
                  <c:v>359</c:v>
                </c:pt>
              </c:numCache>
            </c:numRef>
          </c:val>
          <c:smooth val="0"/>
          <c:extLst>
            <c:ext xmlns:c16="http://schemas.microsoft.com/office/drawing/2014/chart" uri="{C3380CC4-5D6E-409C-BE32-E72D297353CC}">
              <c16:uniqueId val="{00000001-D49B-48C7-AC14-72489012519F}"/>
            </c:ext>
          </c:extLst>
        </c:ser>
        <c:ser>
          <c:idx val="1"/>
          <c:order val="1"/>
          <c:tx>
            <c:strRef>
              <c:f>Sheet1!$C$40</c:f>
              <c:strCache>
                <c:ptCount val="1"/>
                <c:pt idx="0">
                  <c:v>Average</c:v>
                </c:pt>
              </c:strCache>
            </c:strRef>
          </c:tx>
          <c:marker>
            <c:symbol val="none"/>
          </c:marker>
          <c:dLbls>
            <c:dLbl>
              <c:idx val="10"/>
              <c:layout>
                <c:manualLayout>
                  <c:x val="0.17344175086640262"/>
                  <c:y val="-2.78357689631176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49B-48C7-AC14-72489012519F}"/>
                </c:ext>
              </c:extLst>
            </c:dLbl>
            <c:spPr>
              <a:noFill/>
              <a:ln>
                <a:noFill/>
              </a:ln>
              <a:effectLst/>
            </c:spPr>
            <c:txPr>
              <a:bodyPr wrap="square" lIns="38100" tIns="19050" rIns="38100" bIns="19050" anchor="ctr">
                <a:spAutoFit/>
              </a:bodyPr>
              <a:lstStyle/>
              <a:p>
                <a:pPr>
                  <a:defRPr>
                    <a:solidFill>
                      <a:srgbClr val="FF000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Sheet1!$A$59:$A$72</c:f>
              <c:numCache>
                <c:formatCode>m/d/yyyy</c:formatCode>
                <c:ptCount val="14"/>
                <c:pt idx="0">
                  <c:v>45870</c:v>
                </c:pt>
                <c:pt idx="1">
                  <c:v>45904</c:v>
                </c:pt>
                <c:pt idx="2">
                  <c:v>45933</c:v>
                </c:pt>
                <c:pt idx="3">
                  <c:v>45964</c:v>
                </c:pt>
                <c:pt idx="4">
                  <c:v>45992</c:v>
                </c:pt>
                <c:pt idx="5">
                  <c:v>46023</c:v>
                </c:pt>
                <c:pt idx="6">
                  <c:v>46054</c:v>
                </c:pt>
                <c:pt idx="7">
                  <c:v>46082</c:v>
                </c:pt>
                <c:pt idx="8">
                  <c:v>46113</c:v>
                </c:pt>
                <c:pt idx="9">
                  <c:v>46148</c:v>
                </c:pt>
                <c:pt idx="10">
                  <c:v>46178</c:v>
                </c:pt>
                <c:pt idx="11">
                  <c:v>46204</c:v>
                </c:pt>
                <c:pt idx="12">
                  <c:v>46237</c:v>
                </c:pt>
                <c:pt idx="13">
                  <c:v>46266</c:v>
                </c:pt>
              </c:numCache>
            </c:numRef>
          </c:cat>
          <c:val>
            <c:numRef>
              <c:f>Sheet1!$C$56:$C$69</c:f>
              <c:numCache>
                <c:formatCode>General</c:formatCode>
                <c:ptCount val="14"/>
                <c:pt idx="0">
                  <c:v>357</c:v>
                </c:pt>
                <c:pt idx="1">
                  <c:v>357</c:v>
                </c:pt>
                <c:pt idx="2">
                  <c:v>357</c:v>
                </c:pt>
                <c:pt idx="3">
                  <c:v>357</c:v>
                </c:pt>
                <c:pt idx="4">
                  <c:v>357</c:v>
                </c:pt>
                <c:pt idx="5">
                  <c:v>357</c:v>
                </c:pt>
                <c:pt idx="6">
                  <c:v>357</c:v>
                </c:pt>
                <c:pt idx="7">
                  <c:v>357</c:v>
                </c:pt>
                <c:pt idx="8">
                  <c:v>357</c:v>
                </c:pt>
                <c:pt idx="9">
                  <c:v>357</c:v>
                </c:pt>
                <c:pt idx="10">
                  <c:v>357</c:v>
                </c:pt>
                <c:pt idx="11">
                  <c:v>357</c:v>
                </c:pt>
                <c:pt idx="12">
                  <c:v>357</c:v>
                </c:pt>
                <c:pt idx="13">
                  <c:v>357</c:v>
                </c:pt>
              </c:numCache>
            </c:numRef>
          </c:val>
          <c:smooth val="0"/>
          <c:extLst>
            <c:ext xmlns:c16="http://schemas.microsoft.com/office/drawing/2014/chart" uri="{C3380CC4-5D6E-409C-BE32-E72D297353CC}">
              <c16:uniqueId val="{00000003-D49B-48C7-AC14-72489012519F}"/>
            </c:ext>
          </c:extLst>
        </c:ser>
        <c:dLbls>
          <c:showLegendKey val="0"/>
          <c:showVal val="0"/>
          <c:showCatName val="0"/>
          <c:showSerName val="0"/>
          <c:showPercent val="0"/>
          <c:showBubbleSize val="0"/>
        </c:dLbls>
        <c:smooth val="0"/>
        <c:axId val="662208080"/>
        <c:axId val="662208408"/>
      </c:lineChart>
      <c:dateAx>
        <c:axId val="66220808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2208408"/>
        <c:crosses val="autoZero"/>
        <c:auto val="1"/>
        <c:lblOffset val="100"/>
        <c:baseTimeUnit val="months"/>
      </c:dateAx>
      <c:valAx>
        <c:axId val="662208408"/>
        <c:scaling>
          <c:orientation val="minMax"/>
          <c:min val="345"/>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2208080"/>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8768074583956039E-2"/>
          <c:y val="2.7319087256170785E-2"/>
          <c:w val="0.89019685039370078"/>
          <c:h val="0.85039741591934037"/>
        </c:manualLayout>
      </c:layout>
      <c:barChart>
        <c:barDir val="col"/>
        <c:grouping val="clustered"/>
        <c:varyColors val="0"/>
        <c:ser>
          <c:idx val="1"/>
          <c:order val="1"/>
          <c:tx>
            <c:strRef>
              <c:f>Sheet1!$A$25</c:f>
              <c:strCache>
                <c:ptCount val="1"/>
                <c:pt idx="0">
                  <c:v>6/1/2026</c:v>
                </c:pt>
              </c:strCache>
            </c:strRef>
          </c:tx>
          <c:invertIfNegative val="0"/>
          <c:dLbls>
            <c:spPr>
              <a:noFill/>
              <a:ln>
                <a:noFill/>
              </a:ln>
              <a:effectLst/>
            </c:spPr>
            <c:txPr>
              <a:bodyPr wrap="square" lIns="38100" tIns="19050" rIns="38100" bIns="19050" anchor="ctr">
                <a:spAutoFit/>
              </a:bodyPr>
              <a:lstStyle/>
              <a:p>
                <a:pPr>
                  <a:defRPr sz="600">
                    <a:highlight>
                      <a:srgbClr val="FAF6E4"/>
                    </a:highlight>
                  </a:defRPr>
                </a:pPr>
                <a:endParaRPr lang="en-US"/>
              </a:p>
            </c:txPr>
            <c:dLblPos val="in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f>Sheet1!$B$1:$E$1</c:f>
              <c:strCache>
                <c:ptCount val="4"/>
                <c:pt idx="0">
                  <c:v>Ortho</c:v>
                </c:pt>
                <c:pt idx="1">
                  <c:v>Neurology </c:v>
                </c:pt>
                <c:pt idx="2">
                  <c:v>Chiro</c:v>
                </c:pt>
                <c:pt idx="3">
                  <c:v>Psychiatry</c:v>
                </c:pt>
              </c:strCache>
            </c:strRef>
          </c:cat>
          <c:val>
            <c:numRef>
              <c:f>Sheet1!$B$25:$E$25</c:f>
              <c:numCache>
                <c:formatCode>General</c:formatCode>
                <c:ptCount val="4"/>
                <c:pt idx="0">
                  <c:v>125</c:v>
                </c:pt>
                <c:pt idx="1">
                  <c:v>33</c:v>
                </c:pt>
                <c:pt idx="2">
                  <c:v>35</c:v>
                </c:pt>
                <c:pt idx="3">
                  <c:v>52</c:v>
                </c:pt>
              </c:numCache>
            </c:numRef>
          </c:val>
          <c:extLst xmlns:c15="http://schemas.microsoft.com/office/drawing/2012/chart">
            <c:ext xmlns:c16="http://schemas.microsoft.com/office/drawing/2014/chart" uri="{C3380CC4-5D6E-409C-BE32-E72D297353CC}">
              <c16:uniqueId val="{00000000-03EB-486E-ABE3-D6BB0F3C414E}"/>
            </c:ext>
          </c:extLst>
        </c:ser>
        <c:ser>
          <c:idx val="2"/>
          <c:order val="2"/>
          <c:tx>
            <c:strRef>
              <c:f>Sheet1!$A$26</c:f>
              <c:strCache>
                <c:ptCount val="1"/>
                <c:pt idx="0">
                  <c:v>7/1/2026</c:v>
                </c:pt>
              </c:strCache>
            </c:strRef>
          </c:tx>
          <c:invertIfNegative val="0"/>
          <c:dLbls>
            <c:dLbl>
              <c:idx val="0"/>
              <c:spPr>
                <a:noFill/>
                <a:ln>
                  <a:noFill/>
                </a:ln>
                <a:effectLst/>
              </c:spPr>
              <c:txPr>
                <a:bodyPr wrap="square" lIns="38100" tIns="19050" rIns="38100" bIns="19050" anchor="ctr">
                  <a:spAutoFit/>
                </a:bodyPr>
                <a:lstStyle/>
                <a:p>
                  <a:pPr>
                    <a:defRPr sz="600">
                      <a:highlight>
                        <a:srgbClr val="FAF6E4"/>
                      </a:highlight>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6-03EB-486E-ABE3-D6BB0F3C414E}"/>
                </c:ext>
              </c:extLst>
            </c:dLbl>
            <c:spPr>
              <a:noFill/>
              <a:ln>
                <a:noFill/>
              </a:ln>
              <a:effectLst/>
            </c:spPr>
            <c:txPr>
              <a:bodyPr wrap="square" lIns="38100" tIns="19050" rIns="38100" bIns="19050" anchor="ctr">
                <a:spAutoFit/>
              </a:bodyPr>
              <a:lstStyle/>
              <a:p>
                <a:pPr>
                  <a:defRPr sz="600"/>
                </a:pPr>
                <a:endParaRPr lang="en-US"/>
              </a:p>
            </c:txPr>
            <c:dLblPos val="in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ext>
            </c:extLst>
          </c:dLbls>
          <c:cat>
            <c:strRef>
              <c:f>Sheet1!$B$1:$E$1</c:f>
              <c:strCache>
                <c:ptCount val="4"/>
                <c:pt idx="0">
                  <c:v>Ortho</c:v>
                </c:pt>
                <c:pt idx="1">
                  <c:v>Neurology </c:v>
                </c:pt>
                <c:pt idx="2">
                  <c:v>Chiro</c:v>
                </c:pt>
                <c:pt idx="3">
                  <c:v>Psychiatry</c:v>
                </c:pt>
              </c:strCache>
            </c:strRef>
          </c:cat>
          <c:val>
            <c:numRef>
              <c:f>Sheet1!$B$26:$E$26</c:f>
              <c:numCache>
                <c:formatCode>General</c:formatCode>
                <c:ptCount val="4"/>
                <c:pt idx="0">
                  <c:v>130</c:v>
                </c:pt>
                <c:pt idx="1">
                  <c:v>32</c:v>
                </c:pt>
                <c:pt idx="2">
                  <c:v>35</c:v>
                </c:pt>
                <c:pt idx="3">
                  <c:v>50</c:v>
                </c:pt>
              </c:numCache>
            </c:numRef>
          </c:val>
          <c:extLst xmlns:c15="http://schemas.microsoft.com/office/drawing/2012/chart">
            <c:ext xmlns:c16="http://schemas.microsoft.com/office/drawing/2014/chart" uri="{C3380CC4-5D6E-409C-BE32-E72D297353CC}">
              <c16:uniqueId val="{00000001-03EB-486E-ABE3-D6BB0F3C414E}"/>
            </c:ext>
          </c:extLst>
        </c:ser>
        <c:ser>
          <c:idx val="3"/>
          <c:order val="3"/>
          <c:tx>
            <c:strRef>
              <c:f>Sheet1!$A$27</c:f>
              <c:strCache>
                <c:ptCount val="1"/>
                <c:pt idx="0">
                  <c:v>8/3/2026</c:v>
                </c:pt>
              </c:strCache>
            </c:strRef>
          </c:tx>
          <c:invertIfNegative val="0"/>
          <c:dLbls>
            <c:spPr>
              <a:noFill/>
              <a:ln>
                <a:noFill/>
              </a:ln>
              <a:effectLst/>
            </c:spPr>
            <c:txPr>
              <a:bodyPr wrap="square" lIns="38100" tIns="19050" rIns="38100" bIns="19050" anchor="ctr">
                <a:spAutoFit/>
              </a:bodyPr>
              <a:lstStyle/>
              <a:p>
                <a:pPr>
                  <a:defRPr sz="600">
                    <a:highlight>
                      <a:srgbClr val="FAF6E4"/>
                    </a:highlight>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Ortho</c:v>
                </c:pt>
                <c:pt idx="1">
                  <c:v>Neurology </c:v>
                </c:pt>
                <c:pt idx="2">
                  <c:v>Chiro</c:v>
                </c:pt>
                <c:pt idx="3">
                  <c:v>Psychiatry</c:v>
                </c:pt>
              </c:strCache>
            </c:strRef>
          </c:cat>
          <c:val>
            <c:numRef>
              <c:f>Sheet1!$B$27:$E$27</c:f>
              <c:numCache>
                <c:formatCode>General</c:formatCode>
                <c:ptCount val="4"/>
                <c:pt idx="0">
                  <c:v>130</c:v>
                </c:pt>
                <c:pt idx="1">
                  <c:v>32</c:v>
                </c:pt>
                <c:pt idx="2">
                  <c:v>35</c:v>
                </c:pt>
                <c:pt idx="3">
                  <c:v>50</c:v>
                </c:pt>
              </c:numCache>
            </c:numRef>
          </c:val>
          <c:extLst>
            <c:ext xmlns:c16="http://schemas.microsoft.com/office/drawing/2014/chart" uri="{C3380CC4-5D6E-409C-BE32-E72D297353CC}">
              <c16:uniqueId val="{00000002-03EB-486E-ABE3-D6BB0F3C414E}"/>
            </c:ext>
          </c:extLst>
        </c:ser>
        <c:ser>
          <c:idx val="4"/>
          <c:order val="4"/>
          <c:tx>
            <c:strRef>
              <c:f>Sheet1!$A$28</c:f>
              <c:strCache>
                <c:ptCount val="1"/>
                <c:pt idx="0">
                  <c:v>9/1/2026</c:v>
                </c:pt>
              </c:strCache>
            </c:strRef>
          </c:tx>
          <c:invertIfNegative val="0"/>
          <c:dLbls>
            <c:spPr>
              <a:noFill/>
              <a:ln>
                <a:noFill/>
              </a:ln>
              <a:effectLst/>
            </c:spPr>
            <c:txPr>
              <a:bodyPr wrap="square" lIns="38100" tIns="19050" rIns="38100" bIns="19050" anchor="ctr">
                <a:spAutoFit/>
              </a:bodyPr>
              <a:lstStyle/>
              <a:p>
                <a:pPr>
                  <a:defRPr sz="600">
                    <a:highlight>
                      <a:srgbClr val="FAF6E4"/>
                    </a:highlight>
                  </a:defRPr>
                </a:pPr>
                <a:endParaRPr lang="en-US"/>
              </a:p>
            </c:txPr>
            <c:dLblPos val="in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ext>
            </c:extLst>
          </c:dLbls>
          <c:cat>
            <c:strRef>
              <c:f>Sheet1!$B$1:$E$1</c:f>
              <c:strCache>
                <c:ptCount val="4"/>
                <c:pt idx="0">
                  <c:v>Ortho</c:v>
                </c:pt>
                <c:pt idx="1">
                  <c:v>Neurology </c:v>
                </c:pt>
                <c:pt idx="2">
                  <c:v>Chiro</c:v>
                </c:pt>
                <c:pt idx="3">
                  <c:v>Psychiatry</c:v>
                </c:pt>
              </c:strCache>
            </c:strRef>
          </c:cat>
          <c:val>
            <c:numRef>
              <c:f>Sheet1!$B$28:$E$28</c:f>
              <c:numCache>
                <c:formatCode>General</c:formatCode>
                <c:ptCount val="4"/>
                <c:pt idx="0">
                  <c:v>128</c:v>
                </c:pt>
                <c:pt idx="1">
                  <c:v>31</c:v>
                </c:pt>
                <c:pt idx="2">
                  <c:v>35</c:v>
                </c:pt>
                <c:pt idx="3">
                  <c:v>50</c:v>
                </c:pt>
              </c:numCache>
            </c:numRef>
          </c:val>
          <c:extLst xmlns:c15="http://schemas.microsoft.com/office/drawing/2012/chart">
            <c:ext xmlns:c16="http://schemas.microsoft.com/office/drawing/2014/chart" uri="{C3380CC4-5D6E-409C-BE32-E72D297353CC}">
              <c16:uniqueId val="{00000003-03EB-486E-ABE3-D6BB0F3C414E}"/>
            </c:ext>
          </c:extLst>
        </c:ser>
        <c:dLbls>
          <c:dLblPos val="inEnd"/>
          <c:showLegendKey val="0"/>
          <c:showVal val="1"/>
          <c:showCatName val="0"/>
          <c:showSerName val="0"/>
          <c:showPercent val="0"/>
          <c:showBubbleSize val="0"/>
        </c:dLbls>
        <c:gapWidth val="150"/>
        <c:axId val="471384056"/>
        <c:axId val="471387992"/>
        <c:extLst>
          <c:ext xmlns:c15="http://schemas.microsoft.com/office/drawing/2012/chart" uri="{02D57815-91ED-43cb-92C2-25804820EDAC}">
            <c15:filteredBarSeries>
              <c15:ser>
                <c:idx val="0"/>
                <c:order val="0"/>
                <c:tx>
                  <c:strRef>
                    <c:extLst>
                      <c:ext uri="{02D57815-91ED-43cb-92C2-25804820EDAC}">
                        <c15:formulaRef>
                          <c15:sqref>Sheet1!$A$24</c15:sqref>
                        </c15:formulaRef>
                      </c:ext>
                    </c:extLst>
                    <c:strCache>
                      <c:ptCount val="1"/>
                      <c:pt idx="0">
                        <c:v>5/1/2026</c:v>
                      </c:pt>
                    </c:strCache>
                  </c:strRef>
                </c:tx>
                <c:invertIfNegative val="0"/>
                <c:dLbls>
                  <c:spPr>
                    <a:noFill/>
                    <a:ln>
                      <a:noFill/>
                    </a:ln>
                    <a:effectLst/>
                  </c:spPr>
                  <c:dLblPos val="in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Sheet1!$B$1:$E$1</c15:sqref>
                        </c15:formulaRef>
                      </c:ext>
                    </c:extLst>
                    <c:strCache>
                      <c:ptCount val="4"/>
                      <c:pt idx="0">
                        <c:v>Ortho</c:v>
                      </c:pt>
                      <c:pt idx="1">
                        <c:v>Neurology </c:v>
                      </c:pt>
                      <c:pt idx="2">
                        <c:v>Chiro</c:v>
                      </c:pt>
                      <c:pt idx="3">
                        <c:v>Psychiatry</c:v>
                      </c:pt>
                    </c:strCache>
                  </c:strRef>
                </c:cat>
                <c:val>
                  <c:numRef>
                    <c:extLst>
                      <c:ext uri="{02D57815-91ED-43cb-92C2-25804820EDAC}">
                        <c15:formulaRef>
                          <c15:sqref>Sheet1!$B$24:$E$24</c15:sqref>
                        </c15:formulaRef>
                      </c:ext>
                    </c:extLst>
                    <c:numCache>
                      <c:formatCode>General</c:formatCode>
                      <c:ptCount val="4"/>
                      <c:pt idx="0">
                        <c:v>124</c:v>
                      </c:pt>
                      <c:pt idx="1">
                        <c:v>33</c:v>
                      </c:pt>
                      <c:pt idx="2">
                        <c:v>34</c:v>
                      </c:pt>
                      <c:pt idx="3">
                        <c:v>51</c:v>
                      </c:pt>
                    </c:numCache>
                  </c:numRef>
                </c:val>
                <c:extLst>
                  <c:ext xmlns:c16="http://schemas.microsoft.com/office/drawing/2014/chart" uri="{C3380CC4-5D6E-409C-BE32-E72D297353CC}">
                    <c16:uniqueId val="{00000004-03EB-486E-ABE3-D6BB0F3C414E}"/>
                  </c:ext>
                </c:extLst>
              </c15:ser>
            </c15:filteredBarSeries>
          </c:ext>
        </c:extLst>
      </c:barChart>
      <c:catAx>
        <c:axId val="4713840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1387992"/>
        <c:crosses val="autoZero"/>
        <c:auto val="1"/>
        <c:lblAlgn val="ctr"/>
        <c:lblOffset val="100"/>
        <c:noMultiLvlLbl val="0"/>
      </c:catAx>
      <c:valAx>
        <c:axId val="47138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138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Primary</a:t>
            </a:r>
            <a:r>
              <a:rPr lang="en-US" baseline="0" dirty="0"/>
              <a:t> Complaint Reported</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dLbls>
          <c:showLegendKey val="0"/>
          <c:showVal val="0"/>
          <c:showCatName val="0"/>
          <c:showSerName val="0"/>
          <c:showPercent val="0"/>
          <c:showBubbleSize val="0"/>
        </c:dLbls>
        <c:gapWidth val="219"/>
        <c:overlap val="-27"/>
        <c:axId val="704448528"/>
        <c:axId val="704440848"/>
      </c:barChart>
      <c:catAx>
        <c:axId val="70444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4440848"/>
        <c:crosses val="autoZero"/>
        <c:auto val="1"/>
        <c:lblAlgn val="ctr"/>
        <c:lblOffset val="100"/>
        <c:noMultiLvlLbl val="0"/>
      </c:catAx>
      <c:valAx>
        <c:axId val="70444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4448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dLbls>
          <c:showLegendKey val="0"/>
          <c:showVal val="0"/>
          <c:showCatName val="0"/>
          <c:showSerName val="0"/>
          <c:showPercent val="0"/>
          <c:showBubbleSize val="0"/>
        </c:dLbls>
        <c:gapWidth val="219"/>
        <c:overlap val="-27"/>
        <c:axId val="539913616"/>
        <c:axId val="539913944"/>
      </c:barChart>
      <c:catAx>
        <c:axId val="53991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9913944"/>
        <c:crosses val="autoZero"/>
        <c:auto val="1"/>
        <c:lblAlgn val="ctr"/>
        <c:lblOffset val="100"/>
        <c:noMultiLvlLbl val="0"/>
      </c:catAx>
      <c:valAx>
        <c:axId val="53991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9913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Sheet4!$B$1</c:f>
              <c:strCache>
                <c:ptCount val="1"/>
                <c:pt idx="0">
                  <c:v>Count of Date logged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Sheet4!$A$2:$A$6</c:f>
              <c:strCache>
                <c:ptCount val="5"/>
                <c:pt idx="0">
                  <c:v>Report</c:v>
                </c:pt>
                <c:pt idx="1">
                  <c:v>Examiner</c:v>
                </c:pt>
                <c:pt idx="2">
                  <c:v>Exam</c:v>
                </c:pt>
                <c:pt idx="3">
                  <c:v>Firm</c:v>
                </c:pt>
                <c:pt idx="4">
                  <c:v>Other</c:v>
                </c:pt>
              </c:strCache>
            </c:strRef>
          </c:cat>
          <c:val>
            <c:numRef>
              <c:f>Sheet4!$B$2:$B$6</c:f>
              <c:numCache>
                <c:formatCode>General</c:formatCode>
                <c:ptCount val="5"/>
                <c:pt idx="0">
                  <c:v>302</c:v>
                </c:pt>
                <c:pt idx="1">
                  <c:v>63</c:v>
                </c:pt>
                <c:pt idx="2">
                  <c:v>14</c:v>
                </c:pt>
                <c:pt idx="3">
                  <c:v>5</c:v>
                </c:pt>
                <c:pt idx="4">
                  <c:v>5</c:v>
                </c:pt>
              </c:numCache>
            </c:numRef>
          </c:val>
          <c:extLst>
            <c:ext xmlns:c16="http://schemas.microsoft.com/office/drawing/2014/chart" uri="{C3380CC4-5D6E-409C-BE32-E72D297353CC}">
              <c16:uniqueId val="{00000000-2341-4548-AAE9-26A21E9B305F}"/>
            </c:ext>
          </c:extLst>
        </c:ser>
        <c:dLbls>
          <c:showLegendKey val="0"/>
          <c:showVal val="0"/>
          <c:showCatName val="0"/>
          <c:showSerName val="0"/>
          <c:showPercent val="0"/>
          <c:showBubbleSize val="0"/>
        </c:dLbls>
        <c:gapWidth val="219"/>
        <c:overlap val="-27"/>
        <c:axId val="539913616"/>
        <c:axId val="539913944"/>
      </c:barChart>
      <c:catAx>
        <c:axId val="53991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9913944"/>
        <c:crosses val="autoZero"/>
        <c:auto val="1"/>
        <c:lblAlgn val="ctr"/>
        <c:lblOffset val="100"/>
        <c:noMultiLvlLbl val="0"/>
      </c:catAx>
      <c:valAx>
        <c:axId val="53991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9913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t>IME Recording Utilization </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5.6761100738696321E-2"/>
          <c:y val="0.18300925925925926"/>
          <c:w val="0.91849663122006653"/>
          <c:h val="0.60368802857976089"/>
        </c:manualLayout>
      </c:layout>
      <c:areaChart>
        <c:grouping val="stacked"/>
        <c:varyColors val="0"/>
        <c:ser>
          <c:idx val="0"/>
          <c:order val="0"/>
          <c:tx>
            <c:strRef>
              <c:f>Tally!$B$1</c:f>
              <c:strCache>
                <c:ptCount val="1"/>
                <c:pt idx="0">
                  <c:v>Third Party Recording Count</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cat>
            <c:numRef>
              <c:f>Tally!$A$2:$A$18</c:f>
              <c:numCache>
                <c:formatCode>mmm\-yy</c:formatCode>
                <c:ptCount val="17"/>
                <c:pt idx="0">
                  <c:v>45717</c:v>
                </c:pt>
                <c:pt idx="1">
                  <c:v>45748</c:v>
                </c:pt>
                <c:pt idx="2">
                  <c:v>45778</c:v>
                </c:pt>
                <c:pt idx="3">
                  <c:v>45809</c:v>
                </c:pt>
                <c:pt idx="4">
                  <c:v>45839</c:v>
                </c:pt>
                <c:pt idx="5">
                  <c:v>45870</c:v>
                </c:pt>
                <c:pt idx="6">
                  <c:v>45901</c:v>
                </c:pt>
                <c:pt idx="7">
                  <c:v>45931</c:v>
                </c:pt>
                <c:pt idx="8">
                  <c:v>45962</c:v>
                </c:pt>
                <c:pt idx="9">
                  <c:v>45992</c:v>
                </c:pt>
                <c:pt idx="10">
                  <c:v>46023</c:v>
                </c:pt>
                <c:pt idx="11">
                  <c:v>46054</c:v>
                </c:pt>
                <c:pt idx="12">
                  <c:v>46082</c:v>
                </c:pt>
                <c:pt idx="13">
                  <c:v>46138</c:v>
                </c:pt>
                <c:pt idx="14">
                  <c:v>46168</c:v>
                </c:pt>
                <c:pt idx="15">
                  <c:v>46199</c:v>
                </c:pt>
                <c:pt idx="16">
                  <c:v>46229</c:v>
                </c:pt>
              </c:numCache>
            </c:numRef>
          </c:cat>
          <c:val>
            <c:numRef>
              <c:f>Tally!$B$2:$B$18</c:f>
              <c:numCache>
                <c:formatCode>General</c:formatCode>
                <c:ptCount val="17"/>
                <c:pt idx="0">
                  <c:v>37</c:v>
                </c:pt>
                <c:pt idx="1">
                  <c:v>54</c:v>
                </c:pt>
                <c:pt idx="2">
                  <c:v>46</c:v>
                </c:pt>
                <c:pt idx="3">
                  <c:v>70</c:v>
                </c:pt>
                <c:pt idx="4">
                  <c:v>72</c:v>
                </c:pt>
                <c:pt idx="5">
                  <c:v>60</c:v>
                </c:pt>
                <c:pt idx="6">
                  <c:v>55</c:v>
                </c:pt>
                <c:pt idx="7">
                  <c:v>57</c:v>
                </c:pt>
                <c:pt idx="8">
                  <c:v>48</c:v>
                </c:pt>
                <c:pt idx="9">
                  <c:v>56</c:v>
                </c:pt>
                <c:pt idx="10">
                  <c:v>45</c:v>
                </c:pt>
                <c:pt idx="11">
                  <c:v>64</c:v>
                </c:pt>
                <c:pt idx="12">
                  <c:v>67</c:v>
                </c:pt>
                <c:pt idx="13">
                  <c:v>55</c:v>
                </c:pt>
                <c:pt idx="14">
                  <c:v>39</c:v>
                </c:pt>
                <c:pt idx="15">
                  <c:v>44</c:v>
                </c:pt>
                <c:pt idx="16">
                  <c:v>54</c:v>
                </c:pt>
              </c:numCache>
            </c:numRef>
          </c:val>
          <c:extLst>
            <c:ext xmlns:c16="http://schemas.microsoft.com/office/drawing/2014/chart" uri="{C3380CC4-5D6E-409C-BE32-E72D297353CC}">
              <c16:uniqueId val="{00000000-4F04-40D3-A8FA-289DE4EE237A}"/>
            </c:ext>
          </c:extLst>
        </c:ser>
        <c:dLbls>
          <c:showLegendKey val="0"/>
          <c:showVal val="0"/>
          <c:showCatName val="0"/>
          <c:showSerName val="0"/>
          <c:showPercent val="0"/>
          <c:showBubbleSize val="0"/>
        </c:dLbls>
        <c:axId val="1343050416"/>
        <c:axId val="1343046576"/>
      </c:areaChart>
      <c:barChart>
        <c:barDir val="col"/>
        <c:grouping val="clustered"/>
        <c:varyColors val="0"/>
        <c:ser>
          <c:idx val="1"/>
          <c:order val="1"/>
          <c:tx>
            <c:strRef>
              <c:f>Tally!$C$1</c:f>
              <c:strCache>
                <c:ptCount val="1"/>
                <c:pt idx="0">
                  <c:v># Completed IMEs w/ Request to Record</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Tally!$A$2:$A$18</c:f>
              <c:numCache>
                <c:formatCode>mmm\-yy</c:formatCode>
                <c:ptCount val="17"/>
                <c:pt idx="0">
                  <c:v>45717</c:v>
                </c:pt>
                <c:pt idx="1">
                  <c:v>45748</c:v>
                </c:pt>
                <c:pt idx="2">
                  <c:v>45778</c:v>
                </c:pt>
                <c:pt idx="3">
                  <c:v>45809</c:v>
                </c:pt>
                <c:pt idx="4">
                  <c:v>45839</c:v>
                </c:pt>
                <c:pt idx="5">
                  <c:v>45870</c:v>
                </c:pt>
                <c:pt idx="6">
                  <c:v>45901</c:v>
                </c:pt>
                <c:pt idx="7">
                  <c:v>45931</c:v>
                </c:pt>
                <c:pt idx="8">
                  <c:v>45962</c:v>
                </c:pt>
                <c:pt idx="9">
                  <c:v>45992</c:v>
                </c:pt>
                <c:pt idx="10">
                  <c:v>46023</c:v>
                </c:pt>
                <c:pt idx="11">
                  <c:v>46054</c:v>
                </c:pt>
                <c:pt idx="12">
                  <c:v>46082</c:v>
                </c:pt>
                <c:pt idx="13">
                  <c:v>46138</c:v>
                </c:pt>
                <c:pt idx="14">
                  <c:v>46168</c:v>
                </c:pt>
                <c:pt idx="15">
                  <c:v>46199</c:v>
                </c:pt>
                <c:pt idx="16">
                  <c:v>46229</c:v>
                </c:pt>
              </c:numCache>
            </c:numRef>
          </c:cat>
          <c:val>
            <c:numRef>
              <c:f>Tally!$C$2:$C$18</c:f>
              <c:numCache>
                <c:formatCode>General</c:formatCode>
                <c:ptCount val="17"/>
                <c:pt idx="0">
                  <c:v>175</c:v>
                </c:pt>
                <c:pt idx="1">
                  <c:v>186</c:v>
                </c:pt>
                <c:pt idx="2">
                  <c:v>185</c:v>
                </c:pt>
                <c:pt idx="3">
                  <c:v>202</c:v>
                </c:pt>
                <c:pt idx="4">
                  <c:v>212</c:v>
                </c:pt>
                <c:pt idx="5">
                  <c:v>158</c:v>
                </c:pt>
                <c:pt idx="6">
                  <c:v>203</c:v>
                </c:pt>
                <c:pt idx="7">
                  <c:v>252</c:v>
                </c:pt>
                <c:pt idx="8">
                  <c:v>208</c:v>
                </c:pt>
                <c:pt idx="9">
                  <c:v>209</c:v>
                </c:pt>
                <c:pt idx="10">
                  <c:v>180</c:v>
                </c:pt>
                <c:pt idx="11">
                  <c:v>164</c:v>
                </c:pt>
                <c:pt idx="12">
                  <c:v>208</c:v>
                </c:pt>
                <c:pt idx="13">
                  <c:v>219</c:v>
                </c:pt>
                <c:pt idx="14">
                  <c:v>233</c:v>
                </c:pt>
                <c:pt idx="15">
                  <c:v>218</c:v>
                </c:pt>
                <c:pt idx="16">
                  <c:v>229</c:v>
                </c:pt>
              </c:numCache>
            </c:numRef>
          </c:val>
          <c:extLst>
            <c:ext xmlns:c16="http://schemas.microsoft.com/office/drawing/2014/chart" uri="{C3380CC4-5D6E-409C-BE32-E72D297353CC}">
              <c16:uniqueId val="{00000001-4F04-40D3-A8FA-289DE4EE237A}"/>
            </c:ext>
          </c:extLst>
        </c:ser>
        <c:ser>
          <c:idx val="2"/>
          <c:order val="2"/>
          <c:tx>
            <c:strRef>
              <c:f>Tally!$F$1</c:f>
              <c:strCache>
                <c:ptCount val="1"/>
                <c:pt idx="0">
                  <c:v># Canceled IME w/ Recording Request</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cat>
            <c:numRef>
              <c:f>Tally!$A$2:$A$18</c:f>
              <c:numCache>
                <c:formatCode>mmm\-yy</c:formatCode>
                <c:ptCount val="17"/>
                <c:pt idx="0">
                  <c:v>45717</c:v>
                </c:pt>
                <c:pt idx="1">
                  <c:v>45748</c:v>
                </c:pt>
                <c:pt idx="2">
                  <c:v>45778</c:v>
                </c:pt>
                <c:pt idx="3">
                  <c:v>45809</c:v>
                </c:pt>
                <c:pt idx="4">
                  <c:v>45839</c:v>
                </c:pt>
                <c:pt idx="5">
                  <c:v>45870</c:v>
                </c:pt>
                <c:pt idx="6">
                  <c:v>45901</c:v>
                </c:pt>
                <c:pt idx="7">
                  <c:v>45931</c:v>
                </c:pt>
                <c:pt idx="8">
                  <c:v>45962</c:v>
                </c:pt>
                <c:pt idx="9">
                  <c:v>45992</c:v>
                </c:pt>
                <c:pt idx="10">
                  <c:v>46023</c:v>
                </c:pt>
                <c:pt idx="11">
                  <c:v>46054</c:v>
                </c:pt>
                <c:pt idx="12">
                  <c:v>46082</c:v>
                </c:pt>
                <c:pt idx="13">
                  <c:v>46138</c:v>
                </c:pt>
                <c:pt idx="14">
                  <c:v>46168</c:v>
                </c:pt>
                <c:pt idx="15">
                  <c:v>46199</c:v>
                </c:pt>
                <c:pt idx="16">
                  <c:v>46229</c:v>
                </c:pt>
              </c:numCache>
            </c:numRef>
          </c:cat>
          <c:val>
            <c:numRef>
              <c:f>Tally!$F$2:$F$18</c:f>
              <c:numCache>
                <c:formatCode>General</c:formatCode>
                <c:ptCount val="17"/>
                <c:pt idx="0">
                  <c:v>40</c:v>
                </c:pt>
                <c:pt idx="1">
                  <c:v>32</c:v>
                </c:pt>
                <c:pt idx="2">
                  <c:v>44</c:v>
                </c:pt>
                <c:pt idx="3">
                  <c:v>39</c:v>
                </c:pt>
                <c:pt idx="4">
                  <c:v>27</c:v>
                </c:pt>
                <c:pt idx="5">
                  <c:v>35</c:v>
                </c:pt>
                <c:pt idx="6">
                  <c:v>45</c:v>
                </c:pt>
                <c:pt idx="7">
                  <c:v>38</c:v>
                </c:pt>
                <c:pt idx="8">
                  <c:v>32</c:v>
                </c:pt>
                <c:pt idx="9">
                  <c:v>34</c:v>
                </c:pt>
                <c:pt idx="10">
                  <c:v>31</c:v>
                </c:pt>
                <c:pt idx="11">
                  <c:v>29</c:v>
                </c:pt>
                <c:pt idx="12">
                  <c:v>28</c:v>
                </c:pt>
                <c:pt idx="13">
                  <c:v>38</c:v>
                </c:pt>
                <c:pt idx="14">
                  <c:v>25</c:v>
                </c:pt>
                <c:pt idx="15">
                  <c:v>30</c:v>
                </c:pt>
                <c:pt idx="16">
                  <c:v>22</c:v>
                </c:pt>
              </c:numCache>
            </c:numRef>
          </c:val>
          <c:extLst>
            <c:ext xmlns:c16="http://schemas.microsoft.com/office/drawing/2014/chart" uri="{C3380CC4-5D6E-409C-BE32-E72D297353CC}">
              <c16:uniqueId val="{00000002-4F04-40D3-A8FA-289DE4EE237A}"/>
            </c:ext>
          </c:extLst>
        </c:ser>
        <c:dLbls>
          <c:showLegendKey val="0"/>
          <c:showVal val="0"/>
          <c:showCatName val="0"/>
          <c:showSerName val="0"/>
          <c:showPercent val="0"/>
          <c:showBubbleSize val="0"/>
        </c:dLbls>
        <c:gapWidth val="246"/>
        <c:axId val="1343050416"/>
        <c:axId val="1343046576"/>
      </c:barChart>
      <c:dateAx>
        <c:axId val="1343050416"/>
        <c:scaling>
          <c:orientation val="minMax"/>
        </c:scaling>
        <c:delete val="0"/>
        <c:axPos val="b"/>
        <c:numFmt formatCode="mmm\-yy"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2"/>
                </a:solidFill>
                <a:latin typeface="+mn-lt"/>
                <a:ea typeface="+mn-ea"/>
                <a:cs typeface="+mn-cs"/>
              </a:defRPr>
            </a:pPr>
            <a:endParaRPr lang="en-US"/>
          </a:p>
        </c:txPr>
        <c:crossAx val="1343046576"/>
        <c:crosses val="autoZero"/>
        <c:auto val="1"/>
        <c:lblOffset val="100"/>
        <c:baseTimeUnit val="months"/>
      </c:dateAx>
      <c:valAx>
        <c:axId val="134304657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34305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04820" cy="461408"/>
          </a:xfrm>
          <a:prstGeom prst="rect">
            <a:avLst/>
          </a:prstGeom>
          <a:noFill/>
          <a:ln w="9525">
            <a:noFill/>
            <a:miter lim="800000"/>
            <a:headEnd/>
            <a:tailEnd/>
          </a:ln>
          <a:effectLst/>
        </p:spPr>
        <p:txBody>
          <a:bodyPr vert="horz" wrap="square" lIns="91989" tIns="45994" rIns="91989" bIns="45994" numCol="1" anchor="t" anchorCtr="0" compatLnSpc="1">
            <a:prstTxWarp prst="textNoShape">
              <a:avLst/>
            </a:prstTxWarp>
          </a:bodyPr>
          <a:lstStyle>
            <a:lvl1pPr>
              <a:defRPr sz="1200"/>
            </a:lvl1pPr>
          </a:lstStyle>
          <a:p>
            <a:endParaRPr lang="en-US" dirty="0"/>
          </a:p>
        </p:txBody>
      </p:sp>
      <p:sp>
        <p:nvSpPr>
          <p:cNvPr id="5123" name="Rectangle 3"/>
          <p:cNvSpPr>
            <a:spLocks noGrp="1" noChangeArrowheads="1"/>
          </p:cNvSpPr>
          <p:nvPr>
            <p:ph type="dt" sz="quarter" idx="1"/>
          </p:nvPr>
        </p:nvSpPr>
        <p:spPr bwMode="auto">
          <a:xfrm>
            <a:off x="3927775" y="0"/>
            <a:ext cx="3004820" cy="461408"/>
          </a:xfrm>
          <a:prstGeom prst="rect">
            <a:avLst/>
          </a:prstGeom>
          <a:noFill/>
          <a:ln w="9525">
            <a:noFill/>
            <a:miter lim="800000"/>
            <a:headEnd/>
            <a:tailEnd/>
          </a:ln>
          <a:effectLst/>
        </p:spPr>
        <p:txBody>
          <a:bodyPr vert="horz" wrap="square" lIns="91989" tIns="45994" rIns="91989" bIns="45994" numCol="1" anchor="t" anchorCtr="0" compatLnSpc="1">
            <a:prstTxWarp prst="textNoShape">
              <a:avLst/>
            </a:prstTxWarp>
          </a:bodyPr>
          <a:lstStyle>
            <a:lvl1pPr algn="r">
              <a:defRPr sz="1200"/>
            </a:lvl1pPr>
          </a:lstStyle>
          <a:p>
            <a:endParaRPr lang="en-US" dirty="0"/>
          </a:p>
        </p:txBody>
      </p:sp>
      <p:sp>
        <p:nvSpPr>
          <p:cNvPr id="5124" name="Rectangle 4"/>
          <p:cNvSpPr>
            <a:spLocks noGrp="1" noChangeArrowheads="1"/>
          </p:cNvSpPr>
          <p:nvPr>
            <p:ph type="ftr" sz="quarter" idx="2"/>
          </p:nvPr>
        </p:nvSpPr>
        <p:spPr bwMode="auto">
          <a:xfrm>
            <a:off x="0" y="8757201"/>
            <a:ext cx="3004820" cy="461408"/>
          </a:xfrm>
          <a:prstGeom prst="rect">
            <a:avLst/>
          </a:prstGeom>
          <a:noFill/>
          <a:ln w="9525">
            <a:noFill/>
            <a:miter lim="800000"/>
            <a:headEnd/>
            <a:tailEnd/>
          </a:ln>
          <a:effectLst/>
        </p:spPr>
        <p:txBody>
          <a:bodyPr vert="horz" wrap="square" lIns="91989" tIns="45994" rIns="91989" bIns="45994" numCol="1" anchor="b" anchorCtr="0" compatLnSpc="1">
            <a:prstTxWarp prst="textNoShape">
              <a:avLst/>
            </a:prstTxWarp>
          </a:bodyPr>
          <a:lstStyle>
            <a:lvl1pPr>
              <a:defRPr sz="1200"/>
            </a:lvl1pPr>
          </a:lstStyle>
          <a:p>
            <a:endParaRPr lang="en-US" dirty="0"/>
          </a:p>
        </p:txBody>
      </p:sp>
      <p:sp>
        <p:nvSpPr>
          <p:cNvPr id="5125" name="Rectangle 5"/>
          <p:cNvSpPr>
            <a:spLocks noGrp="1" noChangeArrowheads="1"/>
          </p:cNvSpPr>
          <p:nvPr>
            <p:ph type="sldNum" sz="quarter" idx="3"/>
          </p:nvPr>
        </p:nvSpPr>
        <p:spPr bwMode="auto">
          <a:xfrm>
            <a:off x="3927775" y="8757201"/>
            <a:ext cx="3004820" cy="461408"/>
          </a:xfrm>
          <a:prstGeom prst="rect">
            <a:avLst/>
          </a:prstGeom>
          <a:noFill/>
          <a:ln w="9525">
            <a:noFill/>
            <a:miter lim="800000"/>
            <a:headEnd/>
            <a:tailEnd/>
          </a:ln>
          <a:effectLst/>
        </p:spPr>
        <p:txBody>
          <a:bodyPr vert="horz" wrap="square" lIns="91989" tIns="45994" rIns="91989" bIns="45994" numCol="1" anchor="b" anchorCtr="0" compatLnSpc="1">
            <a:prstTxWarp prst="textNoShape">
              <a:avLst/>
            </a:prstTxWarp>
          </a:bodyPr>
          <a:lstStyle>
            <a:lvl1pPr algn="r">
              <a:defRPr sz="1200"/>
            </a:lvl1pPr>
          </a:lstStyle>
          <a:p>
            <a:fld id="{9EBAECAF-E419-4AF5-B148-58553734C99E}" type="slidenum">
              <a:rPr lang="en-US"/>
              <a:pPr/>
              <a:t>‹#›</a:t>
            </a:fld>
            <a:endParaRPr lang="en-US" dirty="0"/>
          </a:p>
        </p:txBody>
      </p:sp>
    </p:spTree>
    <p:extLst>
      <p:ext uri="{BB962C8B-B14F-4D97-AF65-F5344CB8AC3E}">
        <p14:creationId xmlns:p14="http://schemas.microsoft.com/office/powerpoint/2010/main" val="949183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408"/>
          </a:xfrm>
          <a:prstGeom prst="rect">
            <a:avLst/>
          </a:prstGeom>
        </p:spPr>
        <p:txBody>
          <a:bodyPr vert="horz" lIns="91989" tIns="45994" rIns="91989" bIns="45994" rtlCol="0"/>
          <a:lstStyle>
            <a:lvl1pPr algn="l">
              <a:defRPr sz="1200"/>
            </a:lvl1pPr>
          </a:lstStyle>
          <a:p>
            <a:endParaRPr lang="en-US" dirty="0"/>
          </a:p>
        </p:txBody>
      </p:sp>
      <p:sp>
        <p:nvSpPr>
          <p:cNvPr id="3" name="Date Placeholder 2"/>
          <p:cNvSpPr>
            <a:spLocks noGrp="1"/>
          </p:cNvSpPr>
          <p:nvPr>
            <p:ph type="dt" idx="1"/>
          </p:nvPr>
        </p:nvSpPr>
        <p:spPr>
          <a:xfrm>
            <a:off x="3927775" y="0"/>
            <a:ext cx="3004820" cy="461408"/>
          </a:xfrm>
          <a:prstGeom prst="rect">
            <a:avLst/>
          </a:prstGeom>
        </p:spPr>
        <p:txBody>
          <a:bodyPr vert="horz" lIns="91989" tIns="45994" rIns="91989" bIns="45994" rtlCol="0"/>
          <a:lstStyle>
            <a:lvl1pPr algn="r">
              <a:defRPr sz="1200"/>
            </a:lvl1pPr>
          </a:lstStyle>
          <a:p>
            <a:fld id="{A992A3C5-519E-48C2-906F-C3472F4781F8}" type="datetimeFigureOut">
              <a:rPr lang="en-US" smtClean="0"/>
              <a:pPr/>
              <a:t>9/16/2026</a:t>
            </a:fld>
            <a:endParaRPr lang="en-US" dirty="0"/>
          </a:p>
        </p:txBody>
      </p:sp>
      <p:sp>
        <p:nvSpPr>
          <p:cNvPr id="4" name="Slide Image Placeholder 3"/>
          <p:cNvSpPr>
            <a:spLocks noGrp="1" noRot="1" noChangeAspect="1"/>
          </p:cNvSpPr>
          <p:nvPr>
            <p:ph type="sldImg" idx="2"/>
          </p:nvPr>
        </p:nvSpPr>
        <p:spPr>
          <a:xfrm>
            <a:off x="393700" y="692150"/>
            <a:ext cx="6146800" cy="3457575"/>
          </a:xfrm>
          <a:prstGeom prst="rect">
            <a:avLst/>
          </a:prstGeom>
          <a:noFill/>
          <a:ln w="12700">
            <a:solidFill>
              <a:prstClr val="black"/>
            </a:solidFill>
          </a:ln>
        </p:spPr>
        <p:txBody>
          <a:bodyPr vert="horz" lIns="91989" tIns="45994" rIns="91989" bIns="45994" rtlCol="0" anchor="ctr"/>
          <a:lstStyle/>
          <a:p>
            <a:endParaRPr lang="en-US" dirty="0"/>
          </a:p>
        </p:txBody>
      </p:sp>
      <p:sp>
        <p:nvSpPr>
          <p:cNvPr id="5" name="Notes Placeholder 4"/>
          <p:cNvSpPr>
            <a:spLocks noGrp="1"/>
          </p:cNvSpPr>
          <p:nvPr>
            <p:ph type="body" sz="quarter" idx="3"/>
          </p:nvPr>
        </p:nvSpPr>
        <p:spPr>
          <a:xfrm>
            <a:off x="693420" y="4380192"/>
            <a:ext cx="5547360" cy="4147896"/>
          </a:xfrm>
          <a:prstGeom prst="rect">
            <a:avLst/>
          </a:prstGeom>
        </p:spPr>
        <p:txBody>
          <a:bodyPr vert="horz" lIns="91989" tIns="45994" rIns="91989" bIns="4599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7201"/>
            <a:ext cx="3004820" cy="461408"/>
          </a:xfrm>
          <a:prstGeom prst="rect">
            <a:avLst/>
          </a:prstGeom>
        </p:spPr>
        <p:txBody>
          <a:bodyPr vert="horz" lIns="91989" tIns="45994" rIns="91989" bIns="4599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57201"/>
            <a:ext cx="3004820" cy="461408"/>
          </a:xfrm>
          <a:prstGeom prst="rect">
            <a:avLst/>
          </a:prstGeom>
        </p:spPr>
        <p:txBody>
          <a:bodyPr vert="horz" lIns="91989" tIns="45994" rIns="91989" bIns="45994" rtlCol="0" anchor="b"/>
          <a:lstStyle>
            <a:lvl1pPr algn="r">
              <a:defRPr sz="1200"/>
            </a:lvl1pPr>
          </a:lstStyle>
          <a:p>
            <a:fld id="{48649A9D-9250-45D6-BEC4-7CADFAF10A51}" type="slidenum">
              <a:rPr lang="en-US" smtClean="0"/>
              <a:pPr/>
              <a:t>‹#›</a:t>
            </a:fld>
            <a:endParaRPr lang="en-US" dirty="0"/>
          </a:p>
        </p:txBody>
      </p:sp>
    </p:spTree>
    <p:extLst>
      <p:ext uri="{BB962C8B-B14F-4D97-AF65-F5344CB8AC3E}">
        <p14:creationId xmlns:p14="http://schemas.microsoft.com/office/powerpoint/2010/main" val="1807650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02ED5AE-4A5A-4401-972E-A78BB21D0DC2}" type="slidenum">
              <a:rPr lang="en-US" altLang="en-US" smtClean="0"/>
              <a:pPr>
                <a:defRPr/>
              </a:pPr>
              <a:t>34</a:t>
            </a:fld>
            <a:endParaRPr lang="en-US" altLang="en-US" dirty="0"/>
          </a:p>
        </p:txBody>
      </p:sp>
    </p:spTree>
    <p:extLst>
      <p:ext uri="{BB962C8B-B14F-4D97-AF65-F5344CB8AC3E}">
        <p14:creationId xmlns:p14="http://schemas.microsoft.com/office/powerpoint/2010/main" val="358697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Strictly the total allowed paid across all IMEs from our data. </a:t>
            </a:r>
          </a:p>
        </p:txBody>
      </p:sp>
      <p:sp>
        <p:nvSpPr>
          <p:cNvPr id="4" name="Slide Number Placeholder 3"/>
          <p:cNvSpPr>
            <a:spLocks noGrp="1"/>
          </p:cNvSpPr>
          <p:nvPr>
            <p:ph type="sldNum" sz="quarter" idx="5"/>
          </p:nvPr>
        </p:nvSpPr>
        <p:spPr/>
        <p:txBody>
          <a:bodyPr/>
          <a:lstStyle/>
          <a:p>
            <a:pPr>
              <a:defRPr/>
            </a:pPr>
            <a:fld id="{C02ED5AE-4A5A-4401-972E-A78BB21D0DC2}" type="slidenum">
              <a:rPr lang="en-US" altLang="en-US" smtClean="0"/>
              <a:pPr>
                <a:defRPr/>
              </a:pPr>
              <a:t>35</a:t>
            </a:fld>
            <a:endParaRPr lang="en-US" altLang="en-US" dirty="0"/>
          </a:p>
        </p:txBody>
      </p:sp>
    </p:spTree>
    <p:extLst>
      <p:ext uri="{BB962C8B-B14F-4D97-AF65-F5344CB8AC3E}">
        <p14:creationId xmlns:p14="http://schemas.microsoft.com/office/powerpoint/2010/main" val="2651347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02ED5AE-4A5A-4401-972E-A78BB21D0DC2}" type="slidenum">
              <a:rPr lang="en-US" altLang="en-US" smtClean="0"/>
              <a:pPr>
                <a:defRPr/>
              </a:pPr>
              <a:t>36</a:t>
            </a:fld>
            <a:endParaRPr lang="en-US" altLang="en-US" dirty="0"/>
          </a:p>
        </p:txBody>
      </p:sp>
    </p:spTree>
    <p:extLst>
      <p:ext uri="{BB962C8B-B14F-4D97-AF65-F5344CB8AC3E}">
        <p14:creationId xmlns:p14="http://schemas.microsoft.com/office/powerpoint/2010/main" val="17053349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419600" y="1352550"/>
            <a:ext cx="3964899" cy="846772"/>
          </a:xfrm>
          <a:prstGeom prst="rect">
            <a:avLst/>
          </a:prstGeom>
        </p:spPr>
        <p:txBody>
          <a:bodyPr/>
          <a:lstStyle>
            <a:lvl1pPr>
              <a:defRPr/>
            </a:lvl1pPr>
          </a:lstStyle>
          <a:p>
            <a:r>
              <a:rPr lang="en-US" dirty="0"/>
              <a:t>Title</a:t>
            </a:r>
          </a:p>
        </p:txBody>
      </p:sp>
      <p:sp>
        <p:nvSpPr>
          <p:cNvPr id="7" name="Text Placeholder 6"/>
          <p:cNvSpPr>
            <a:spLocks noGrp="1"/>
          </p:cNvSpPr>
          <p:nvPr>
            <p:ph type="body" sz="quarter" idx="12" hasCustomPrompt="1"/>
          </p:nvPr>
        </p:nvSpPr>
        <p:spPr>
          <a:xfrm>
            <a:off x="4419600" y="2571750"/>
            <a:ext cx="3962400" cy="1200150"/>
          </a:xfrm>
          <a:prstGeom prst="rect">
            <a:avLst/>
          </a:prstGeom>
        </p:spPr>
        <p:txBody>
          <a:bodyPr/>
          <a:lstStyle>
            <a:lvl1pPr marL="0" indent="0">
              <a:buNone/>
              <a:defRPr sz="2400" i="1"/>
            </a:lvl1pPr>
          </a:lstStyle>
          <a:p>
            <a:pPr lvl="0"/>
            <a:r>
              <a:rPr lang="en-US" dirty="0"/>
              <a:t>Subtitle</a:t>
            </a:r>
          </a:p>
        </p:txBody>
      </p:sp>
      <p:sp>
        <p:nvSpPr>
          <p:cNvPr id="12" name="Picture Placeholder 11"/>
          <p:cNvSpPr>
            <a:spLocks noGrp="1"/>
          </p:cNvSpPr>
          <p:nvPr>
            <p:ph type="pic" sz="quarter" idx="10"/>
          </p:nvPr>
        </p:nvSpPr>
        <p:spPr>
          <a:xfrm>
            <a:off x="-1" y="1058538"/>
            <a:ext cx="3657600" cy="3799213"/>
          </a:xfrm>
          <a:prstGeom prst="rect">
            <a:avLst/>
          </a:prstGeom>
        </p:spPr>
        <p:txBody>
          <a:bodyPr/>
          <a:lstStyle/>
          <a:p>
            <a:r>
              <a:rPr lang="en-US" dirty="0"/>
              <a:t>Click icon to add picture</a:t>
            </a:r>
          </a:p>
        </p:txBody>
      </p:sp>
      <p:sp>
        <p:nvSpPr>
          <p:cNvPr id="3" name="Rectangle 2" descr=" &#10;"/>
          <p:cNvSpPr/>
          <p:nvPr userDrawn="1"/>
        </p:nvSpPr>
        <p:spPr>
          <a:xfrm>
            <a:off x="1" y="2"/>
            <a:ext cx="9154099" cy="1058537"/>
          </a:xfrm>
          <a:prstGeom prst="rect">
            <a:avLst/>
          </a:prstGeom>
          <a:solidFill>
            <a:srgbClr val="F9F3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Washington State Department of Labor &amp; Industries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5364" y="282381"/>
            <a:ext cx="2286005" cy="493777"/>
          </a:xfrm>
          <a:prstGeom prst="rect">
            <a:avLst/>
          </a:prstGeom>
        </p:spPr>
      </p:pic>
      <p:sp>
        <p:nvSpPr>
          <p:cNvPr id="18" name="Text Placeholder 17"/>
          <p:cNvSpPr>
            <a:spLocks noGrp="1"/>
          </p:cNvSpPr>
          <p:nvPr>
            <p:ph type="body" sz="quarter" idx="11" hasCustomPrompt="1"/>
          </p:nvPr>
        </p:nvSpPr>
        <p:spPr>
          <a:xfrm>
            <a:off x="3962400" y="243518"/>
            <a:ext cx="4876800" cy="571500"/>
          </a:xfrm>
          <a:prstGeom prst="rect">
            <a:avLst/>
          </a:prstGeom>
        </p:spPr>
        <p:txBody>
          <a:bodyPr/>
          <a:lstStyle>
            <a:lvl1pPr marL="0">
              <a:buNone/>
              <a:defRPr sz="2000" b="0">
                <a:solidFill>
                  <a:schemeClr val="tx2"/>
                </a:solidFill>
                <a:latin typeface="Arial" pitchFamily="34" charset="0"/>
                <a:cs typeface="Arial" pitchFamily="34" charset="0"/>
              </a:defRPr>
            </a:lvl1pPr>
            <a:lvl2pPr>
              <a:defRPr sz="2400"/>
            </a:lvl2pPr>
            <a:lvl3pPr>
              <a:defRPr sz="2400"/>
            </a:lvl3pPr>
            <a:lvl4pPr>
              <a:defRPr sz="2400"/>
            </a:lvl4pPr>
            <a:lvl5pPr>
              <a:defRPr sz="2400"/>
            </a:lvl5pPr>
          </a:lstStyle>
          <a:p>
            <a:pPr lvl="0"/>
            <a:r>
              <a:rPr lang="en-US" dirty="0"/>
              <a:t>Title of division/workgroup giving the presentation</a:t>
            </a:r>
          </a:p>
        </p:txBody>
      </p:sp>
      <p:sp>
        <p:nvSpPr>
          <p:cNvPr id="4" name="Rectangle 3" descr=" &#10;Decortative line"/>
          <p:cNvSpPr/>
          <p:nvPr userDrawn="1"/>
        </p:nvSpPr>
        <p:spPr>
          <a:xfrm>
            <a:off x="0" y="952401"/>
            <a:ext cx="9154099" cy="106136"/>
          </a:xfrm>
          <a:prstGeom prst="rect">
            <a:avLst/>
          </a:prstGeom>
          <a:solidFill>
            <a:srgbClr val="005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Decortative line"/>
          <p:cNvPicPr>
            <a:picLocks noChangeAspect="1"/>
          </p:cNvPicPr>
          <p:nvPr userDrawn="1"/>
        </p:nvPicPr>
        <p:blipFill>
          <a:blip r:embed="rId4"/>
          <a:stretch>
            <a:fillRect/>
          </a:stretch>
        </p:blipFill>
        <p:spPr>
          <a:xfrm>
            <a:off x="0" y="4857750"/>
            <a:ext cx="9144000" cy="300446"/>
          </a:xfrm>
          <a:prstGeom prst="rect">
            <a:avLst/>
          </a:prstGeom>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rtial image slide">
    <p:spTree>
      <p:nvGrpSpPr>
        <p:cNvPr id="1" name=""/>
        <p:cNvGrpSpPr/>
        <p:nvPr/>
      </p:nvGrpSpPr>
      <p:grpSpPr>
        <a:xfrm>
          <a:off x="0" y="0"/>
          <a:ext cx="0" cy="0"/>
          <a:chOff x="0" y="0"/>
          <a:chExt cx="0" cy="0"/>
        </a:xfrm>
      </p:grpSpPr>
      <p:sp>
        <p:nvSpPr>
          <p:cNvPr id="8" name="Title 1"/>
          <p:cNvSpPr>
            <a:spLocks noGrp="1"/>
          </p:cNvSpPr>
          <p:nvPr userDrawn="1">
            <p:ph type="title" hasCustomPrompt="1"/>
          </p:nvPr>
        </p:nvSpPr>
        <p:spPr>
          <a:xfrm>
            <a:off x="381000" y="400051"/>
            <a:ext cx="5181600" cy="479822"/>
          </a:xfrm>
          <a:prstGeom prst="rect">
            <a:avLst/>
          </a:prstGeom>
        </p:spPr>
        <p:txBody>
          <a:bodyPr/>
          <a:lstStyle>
            <a:lvl1pPr>
              <a:defRPr/>
            </a:lvl1pPr>
          </a:lstStyle>
          <a:p>
            <a:r>
              <a:rPr lang="en-US" dirty="0"/>
              <a:t>Title</a:t>
            </a:r>
          </a:p>
        </p:txBody>
      </p:sp>
      <p:sp>
        <p:nvSpPr>
          <p:cNvPr id="9" name="Content Placeholder 2"/>
          <p:cNvSpPr>
            <a:spLocks noGrp="1"/>
          </p:cNvSpPr>
          <p:nvPr userDrawn="1">
            <p:ph idx="1"/>
          </p:nvPr>
        </p:nvSpPr>
        <p:spPr>
          <a:xfrm>
            <a:off x="381000" y="1257300"/>
            <a:ext cx="5181600" cy="3349228"/>
          </a:xfrm>
          <a:prstGeom prst="rect">
            <a:avLst/>
          </a:prstGeom>
        </p:spPr>
        <p:txBody>
          <a:bodyPr/>
          <a:lstStyle>
            <a:lvl1pPr>
              <a:buClr>
                <a:srgbClr val="093678"/>
              </a:buClr>
              <a:defRPr/>
            </a:lvl1pPr>
            <a:lvl2pPr>
              <a:buClr>
                <a:schemeClr val="tx1"/>
              </a:buClr>
              <a:buSzPct val="80000"/>
              <a:buFont typeface="Arial" pitchFamily="34" charset="0"/>
              <a:buChar char="−"/>
              <a:defRPr/>
            </a:lvl2pPr>
            <a:lvl3pPr>
              <a:buClr>
                <a:srgbClr val="093678"/>
              </a:buClr>
              <a:buSzPct val="70000"/>
              <a:buFont typeface="Wingdings" pitchFamily="2" charset="2"/>
              <a:buChar char="§"/>
              <a:defRPr/>
            </a:lvl3pPr>
          </a:lstStyle>
          <a:p>
            <a:pPr lvl="0"/>
            <a:r>
              <a:rPr lang="en-US"/>
              <a:t>Click to edit Master text styles</a:t>
            </a:r>
          </a:p>
          <a:p>
            <a:pPr lvl="1"/>
            <a:r>
              <a:rPr lang="en-US"/>
              <a:t>Second level</a:t>
            </a:r>
          </a:p>
          <a:p>
            <a:pPr lvl="2"/>
            <a:r>
              <a:rPr lang="en-US"/>
              <a:t>Third level</a:t>
            </a:r>
          </a:p>
        </p:txBody>
      </p:sp>
      <p:sp>
        <p:nvSpPr>
          <p:cNvPr id="10" name="Picture Placeholder 9"/>
          <p:cNvSpPr>
            <a:spLocks noGrp="1"/>
          </p:cNvSpPr>
          <p:nvPr>
            <p:ph type="pic" sz="quarter" idx="10"/>
          </p:nvPr>
        </p:nvSpPr>
        <p:spPr>
          <a:xfrm>
            <a:off x="5791200" y="0"/>
            <a:ext cx="3352800" cy="4857750"/>
          </a:xfrm>
          <a:prstGeom prst="rect">
            <a:avLst/>
          </a:prstGeom>
        </p:spPr>
        <p:txBody>
          <a:bodyPr/>
          <a:lstStyle/>
          <a:p>
            <a:r>
              <a:rPr lang="en-US" dirty="0"/>
              <a:t>Click icon to add picture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6" name="Title 1"/>
          <p:cNvSpPr>
            <a:spLocks noGrp="1"/>
          </p:cNvSpPr>
          <p:nvPr userDrawn="1">
            <p:ph type="title" hasCustomPrompt="1"/>
          </p:nvPr>
        </p:nvSpPr>
        <p:spPr>
          <a:xfrm>
            <a:off x="533400" y="400051"/>
            <a:ext cx="8153400" cy="479822"/>
          </a:xfrm>
          <a:prstGeom prst="rect">
            <a:avLst/>
          </a:prstGeom>
        </p:spPr>
        <p:txBody>
          <a:bodyPr/>
          <a:lstStyle>
            <a:lvl1pPr>
              <a:defRPr/>
            </a:lvl1pPr>
          </a:lstStyle>
          <a:p>
            <a:r>
              <a:rPr lang="en-US" dirty="0"/>
              <a:t>Title</a:t>
            </a:r>
          </a:p>
        </p:txBody>
      </p:sp>
      <p:sp>
        <p:nvSpPr>
          <p:cNvPr id="9" name="Content Placeholder 2"/>
          <p:cNvSpPr>
            <a:spLocks noGrp="1"/>
          </p:cNvSpPr>
          <p:nvPr>
            <p:ph idx="10"/>
          </p:nvPr>
        </p:nvSpPr>
        <p:spPr>
          <a:xfrm>
            <a:off x="533400" y="1257300"/>
            <a:ext cx="8153400" cy="3349228"/>
          </a:xfrm>
          <a:prstGeom prst="rect">
            <a:avLst/>
          </a:prstGeom>
        </p:spPr>
        <p:txBody>
          <a:bodyPr/>
          <a:lstStyle>
            <a:lvl1pPr>
              <a:buClr>
                <a:srgbClr val="093678"/>
              </a:buClr>
              <a:defRPr/>
            </a:lvl1pPr>
            <a:lvl2pPr>
              <a:buClr>
                <a:schemeClr val="tx1"/>
              </a:buClr>
              <a:buSzPct val="80000"/>
              <a:buFont typeface="Arial" pitchFamily="34" charset="0"/>
              <a:buChar char="−"/>
              <a:defRPr/>
            </a:lvl2pPr>
            <a:lvl3pPr>
              <a:buClr>
                <a:srgbClr val="093678"/>
              </a:buClr>
              <a:buSzPct val="70000"/>
              <a:buFont typeface="Wingdings" pitchFamily="2" charset="2"/>
              <a:buChar char="§"/>
              <a:defRPr/>
            </a:lvl3pPr>
          </a:lstStyle>
          <a:p>
            <a:pPr lvl="0"/>
            <a:r>
              <a:rPr lang="en-US"/>
              <a:t>Click to edit Master text styles</a:t>
            </a:r>
          </a:p>
          <a:p>
            <a:pPr lvl="1"/>
            <a:r>
              <a:rPr lang="en-US"/>
              <a:t>Second level</a:t>
            </a:r>
          </a:p>
          <a:p>
            <a:pPr lvl="2"/>
            <a:r>
              <a:rPr lang="en-US"/>
              <a:t>Third level</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418669"/>
            <a:ext cx="2667000" cy="849744"/>
          </a:xfrm>
          <a:prstGeom prst="rect">
            <a:avLst/>
          </a:prstGeom>
        </p:spPr>
        <p:txBody>
          <a:bodyPr/>
          <a:lstStyle>
            <a:lvl1pPr>
              <a:defRPr/>
            </a:lvl1pPr>
          </a:lstStyle>
          <a:p>
            <a:r>
              <a:rPr lang="en-US" dirty="0"/>
              <a:t>Questions</a:t>
            </a:r>
          </a:p>
        </p:txBody>
      </p:sp>
      <p:pic>
        <p:nvPicPr>
          <p:cNvPr id="3" name="Content Placeholder 3" descr="Question mark on red puzzle pieces."/>
          <p:cNvPicPr>
            <a:picLocks noChangeAspect="1"/>
          </p:cNvPicPr>
          <p:nvPr userDrawn="1"/>
        </p:nvPicPr>
        <p:blipFill>
          <a:blip r:embed="rId3" cstate="print"/>
          <a:srcRect l="847" t="1569"/>
          <a:stretch>
            <a:fillRect/>
          </a:stretch>
        </p:blipFill>
        <p:spPr bwMode="auto">
          <a:xfrm>
            <a:off x="228602" y="171450"/>
            <a:ext cx="8915401" cy="4646534"/>
          </a:xfrm>
          <a:prstGeom prst="rect">
            <a:avLst/>
          </a:prstGeom>
          <a:noFill/>
          <a:ln w="9525">
            <a:noFill/>
            <a:miter lim="800000"/>
            <a:headEnd/>
            <a:tailEnd/>
          </a:ln>
          <a:effectLst/>
        </p:spPr>
      </p:pic>
    </p:spTree>
    <p:custDataLst>
      <p:tags r:id="rId1"/>
    </p:custData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418669"/>
            <a:ext cx="4933951" cy="849744"/>
          </a:xfrm>
          <a:prstGeom prst="rect">
            <a:avLst/>
          </a:prstGeom>
        </p:spPr>
        <p:txBody>
          <a:bodyPr/>
          <a:lstStyle>
            <a:lvl1pPr>
              <a:defRPr/>
            </a:lvl1pPr>
          </a:lstStyle>
          <a:p>
            <a:r>
              <a:rPr lang="en-US" dirty="0"/>
              <a:t>Thank you</a:t>
            </a:r>
          </a:p>
        </p:txBody>
      </p:sp>
      <p:sp>
        <p:nvSpPr>
          <p:cNvPr id="7" name="Content Placeholder 2"/>
          <p:cNvSpPr>
            <a:spLocks noGrp="1"/>
          </p:cNvSpPr>
          <p:nvPr>
            <p:ph idx="1" hasCustomPrompt="1"/>
          </p:nvPr>
        </p:nvSpPr>
        <p:spPr>
          <a:xfrm>
            <a:off x="609600" y="2171703"/>
            <a:ext cx="4953000" cy="285749"/>
          </a:xfrm>
          <a:prstGeom prst="rect">
            <a:avLst/>
          </a:prstGeom>
        </p:spPr>
        <p:txBody>
          <a:bodyPr/>
          <a:lstStyle>
            <a:lvl1pPr>
              <a:buClr>
                <a:srgbClr val="093678"/>
              </a:buClr>
              <a:buNone/>
              <a:defRPr sz="1600"/>
            </a:lvl1pPr>
            <a:lvl2pPr>
              <a:buClr>
                <a:schemeClr val="tx1"/>
              </a:buClr>
              <a:buSzPct val="80000"/>
              <a:buFont typeface="Arial" pitchFamily="34" charset="0"/>
              <a:buChar char="−"/>
              <a:defRPr/>
            </a:lvl2pPr>
            <a:lvl3pPr>
              <a:buClr>
                <a:srgbClr val="093678"/>
              </a:buClr>
              <a:buSzPct val="70000"/>
              <a:buFont typeface="Wingdings" pitchFamily="2" charset="2"/>
              <a:buChar char="§"/>
              <a:defRPr/>
            </a:lvl3pPr>
          </a:lstStyle>
          <a:p>
            <a:pPr lvl="0"/>
            <a:r>
              <a:rPr lang="en-US" dirty="0"/>
              <a:t>Presenter name, title</a:t>
            </a:r>
          </a:p>
        </p:txBody>
      </p:sp>
      <p:sp>
        <p:nvSpPr>
          <p:cNvPr id="8" name="Content Placeholder 2"/>
          <p:cNvSpPr>
            <a:spLocks noGrp="1"/>
          </p:cNvSpPr>
          <p:nvPr>
            <p:ph idx="10" hasCustomPrompt="1"/>
          </p:nvPr>
        </p:nvSpPr>
        <p:spPr>
          <a:xfrm>
            <a:off x="609600" y="2457453"/>
            <a:ext cx="4953000" cy="285749"/>
          </a:xfrm>
          <a:prstGeom prst="rect">
            <a:avLst/>
          </a:prstGeom>
        </p:spPr>
        <p:txBody>
          <a:bodyPr/>
          <a:lstStyle>
            <a:lvl1pPr>
              <a:buClr>
                <a:srgbClr val="093678"/>
              </a:buClr>
              <a:buNone/>
              <a:defRPr sz="1600"/>
            </a:lvl1pPr>
            <a:lvl2pPr>
              <a:buClr>
                <a:schemeClr val="tx1"/>
              </a:buClr>
              <a:buSzPct val="80000"/>
              <a:buFont typeface="Arial" pitchFamily="34" charset="0"/>
              <a:buChar char="−"/>
              <a:defRPr/>
            </a:lvl2pPr>
            <a:lvl3pPr>
              <a:buClr>
                <a:srgbClr val="093678"/>
              </a:buClr>
              <a:buSzPct val="70000"/>
              <a:buFont typeface="Wingdings" pitchFamily="2" charset="2"/>
              <a:buChar char="§"/>
              <a:defRPr/>
            </a:lvl3pPr>
          </a:lstStyle>
          <a:p>
            <a:pPr lvl="0"/>
            <a:r>
              <a:rPr lang="en-US" dirty="0"/>
              <a:t>Phone</a:t>
            </a:r>
          </a:p>
        </p:txBody>
      </p:sp>
      <p:sp>
        <p:nvSpPr>
          <p:cNvPr id="9" name="Content Placeholder 2"/>
          <p:cNvSpPr>
            <a:spLocks noGrp="1"/>
          </p:cNvSpPr>
          <p:nvPr>
            <p:ph idx="11" hasCustomPrompt="1"/>
          </p:nvPr>
        </p:nvSpPr>
        <p:spPr>
          <a:xfrm>
            <a:off x="609600" y="2743201"/>
            <a:ext cx="4953000" cy="285749"/>
          </a:xfrm>
          <a:prstGeom prst="rect">
            <a:avLst/>
          </a:prstGeom>
        </p:spPr>
        <p:txBody>
          <a:bodyPr/>
          <a:lstStyle>
            <a:lvl1pPr>
              <a:buClr>
                <a:srgbClr val="093678"/>
              </a:buClr>
              <a:buNone/>
              <a:defRPr sz="1600"/>
            </a:lvl1pPr>
            <a:lvl2pPr>
              <a:buClr>
                <a:schemeClr val="tx1"/>
              </a:buClr>
              <a:buSzPct val="80000"/>
              <a:buFont typeface="Arial" pitchFamily="34" charset="0"/>
              <a:buChar char="−"/>
              <a:defRPr/>
            </a:lvl2pPr>
            <a:lvl3pPr>
              <a:buClr>
                <a:srgbClr val="093678"/>
              </a:buClr>
              <a:buSzPct val="70000"/>
              <a:buFont typeface="Wingdings" pitchFamily="2" charset="2"/>
              <a:buChar char="§"/>
              <a:defRPr/>
            </a:lvl3pPr>
          </a:lstStyle>
          <a:p>
            <a:pPr lvl="0"/>
            <a:r>
              <a:rPr lang="en-US" dirty="0"/>
              <a:t>Email</a:t>
            </a:r>
          </a:p>
        </p:txBody>
      </p:sp>
      <p:sp>
        <p:nvSpPr>
          <p:cNvPr id="11" name="Picture Placeholder 9"/>
          <p:cNvSpPr>
            <a:spLocks noGrp="1"/>
          </p:cNvSpPr>
          <p:nvPr>
            <p:ph type="pic" sz="quarter" idx="12"/>
          </p:nvPr>
        </p:nvSpPr>
        <p:spPr>
          <a:xfrm>
            <a:off x="5791200" y="0"/>
            <a:ext cx="3352800" cy="4857750"/>
          </a:xfrm>
          <a:prstGeom prst="rect">
            <a:avLst/>
          </a:prstGeom>
        </p:spPr>
        <p:txBody>
          <a:bodyPr/>
          <a:lstStyle/>
          <a:p>
            <a:r>
              <a:rPr lang="en-US" dirty="0"/>
              <a:t>Click icon to add picture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2CCAFA-A77D-4A5E-B5AB-42C02E977723}"/>
              </a:ext>
            </a:extLst>
          </p:cNvPr>
          <p:cNvSpPr>
            <a:spLocks noGrp="1"/>
          </p:cNvSpPr>
          <p:nvPr>
            <p:ph type="dt" sz="half" idx="10"/>
          </p:nvPr>
        </p:nvSpPr>
        <p:spPr/>
        <p:txBody>
          <a:bodyPr/>
          <a:lstStyle/>
          <a:p>
            <a:fld id="{96DFF08F-DC6B-4601-B491-B0F83F6DD2DA}" type="datetimeFigureOut">
              <a:rPr lang="en-US" smtClean="0">
                <a:solidFill>
                  <a:prstClr val="white">
                    <a:tint val="75000"/>
                    <a:alpha val="60000"/>
                  </a:prstClr>
                </a:solidFill>
              </a:rPr>
              <a:pPr/>
              <a:t>9/16/2026</a:t>
            </a:fld>
            <a:endParaRPr lang="en-US" dirty="0">
              <a:solidFill>
                <a:prstClr val="white">
                  <a:tint val="75000"/>
                  <a:alpha val="60000"/>
                </a:prstClr>
              </a:solidFill>
            </a:endParaRPr>
          </a:p>
        </p:txBody>
      </p:sp>
      <p:sp>
        <p:nvSpPr>
          <p:cNvPr id="3" name="Footer Placeholder 2">
            <a:extLst>
              <a:ext uri="{FF2B5EF4-FFF2-40B4-BE49-F238E27FC236}">
                <a16:creationId xmlns:a16="http://schemas.microsoft.com/office/drawing/2014/main" id="{BAE2B349-9C5E-4D47-8687-E7C757D6572A}"/>
              </a:ext>
            </a:extLst>
          </p:cNvPr>
          <p:cNvSpPr>
            <a:spLocks noGrp="1"/>
          </p:cNvSpPr>
          <p:nvPr>
            <p:ph type="ftr" sz="quarter" idx="11"/>
          </p:nvPr>
        </p:nvSpPr>
        <p:spPr/>
        <p:txBody>
          <a:bodyPr/>
          <a:lstStyle/>
          <a:p>
            <a:endParaRPr lang="en-US" dirty="0">
              <a:solidFill>
                <a:prstClr val="white">
                  <a:tint val="75000"/>
                  <a:alpha val="60000"/>
                </a:prstClr>
              </a:solidFill>
            </a:endParaRPr>
          </a:p>
        </p:txBody>
      </p:sp>
      <p:sp>
        <p:nvSpPr>
          <p:cNvPr id="4" name="Slide Number Placeholder 3">
            <a:extLst>
              <a:ext uri="{FF2B5EF4-FFF2-40B4-BE49-F238E27FC236}">
                <a16:creationId xmlns:a16="http://schemas.microsoft.com/office/drawing/2014/main" id="{352490EE-77A6-408C-83CF-9AD7B3C3DDE5}"/>
              </a:ext>
            </a:extLst>
          </p:cNvPr>
          <p:cNvSpPr>
            <a:spLocks noGrp="1"/>
          </p:cNvSpPr>
          <p:nvPr>
            <p:ph type="sldNum" sz="quarter" idx="12"/>
          </p:nvPr>
        </p:nvSpPr>
        <p:spPr/>
        <p:txBody>
          <a:bodyPr/>
          <a:lstStyle/>
          <a:p>
            <a:fld id="{4FAB73BC-B049-4115-A692-8D63A059BFB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08740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No photo, 1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6024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No photo, 2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028700"/>
            <a:ext cx="4038600" cy="3543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24400" y="1028700"/>
            <a:ext cx="4038600" cy="3543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0683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descr=" &#10;Decortative line"/>
          <p:cNvSpPr/>
          <p:nvPr/>
        </p:nvSpPr>
        <p:spPr>
          <a:xfrm>
            <a:off x="-10099" y="4867617"/>
            <a:ext cx="9154099" cy="291226"/>
          </a:xfrm>
          <a:prstGeom prst="rect">
            <a:avLst/>
          </a:prstGeom>
          <a:solidFill>
            <a:srgbClr val="005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descr=" &#10;"/>
          <p:cNvSpPr txBox="1"/>
          <p:nvPr/>
        </p:nvSpPr>
        <p:spPr>
          <a:xfrm>
            <a:off x="0" y="4874350"/>
            <a:ext cx="9144000" cy="261610"/>
          </a:xfrm>
          <a:prstGeom prst="rect">
            <a:avLst/>
          </a:prstGeom>
          <a:noFill/>
        </p:spPr>
        <p:txBody>
          <a:bodyPr wrap="square" rtlCol="0">
            <a:spAutoFit/>
          </a:bodyPr>
          <a:lstStyle/>
          <a:p>
            <a:pPr algn="ctr"/>
            <a:r>
              <a:rPr lang="en-US" sz="1100" b="1" baseline="0" dirty="0">
                <a:solidFill>
                  <a:schemeClr val="bg1"/>
                </a:solidFill>
              </a:rPr>
              <a:t>Washington State Department of Labor &amp; Industries</a:t>
            </a:r>
          </a:p>
        </p:txBody>
      </p:sp>
      <p:sp>
        <p:nvSpPr>
          <p:cNvPr id="11" name="Rectangle 10"/>
          <p:cNvSpPr/>
          <p:nvPr/>
        </p:nvSpPr>
        <p:spPr>
          <a:xfrm>
            <a:off x="8659763" y="4808611"/>
            <a:ext cx="466794" cy="369332"/>
          </a:xfrm>
          <a:prstGeom prst="rect">
            <a:avLst/>
          </a:prstGeom>
        </p:spPr>
        <p:txBody>
          <a:bodyPr wrap="none">
            <a:spAutoFit/>
          </a:bodyPr>
          <a:lstStyle/>
          <a:p>
            <a:fld id="{EBD48FB9-46F3-4BB8-A7D7-CA29F08B1ABF}" type="slidenum">
              <a:rPr lang="en-US" sz="1800" kern="1200" smtClean="0">
                <a:solidFill>
                  <a:schemeClr val="bg1"/>
                </a:solidFill>
                <a:latin typeface="Arial" charset="0"/>
                <a:ea typeface="+mn-ea"/>
                <a:cs typeface="+mn-cs"/>
              </a:rPr>
              <a:pPr/>
              <a:t>‹#›</a:t>
            </a:fld>
            <a:endParaRPr lang="en-US" dirty="0"/>
          </a:p>
        </p:txBody>
      </p:sp>
    </p:spTree>
    <p:custDataLst>
      <p:tags r:id="rId10"/>
    </p:custData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3" r:id="rId4"/>
    <p:sldLayoutId id="2147483654" r:id="rId5"/>
    <p:sldLayoutId id="2147483655" r:id="rId6"/>
    <p:sldLayoutId id="2147483656" r:id="rId7"/>
    <p:sldLayoutId id="2147483657" r:id="rId8"/>
  </p:sldLayoutIdLst>
  <p:txStyles>
    <p:titleStyle>
      <a:lvl1pPr algn="l" rtl="0" eaLnBrk="1" fontAlgn="base" hangingPunct="1">
        <a:spcBef>
          <a:spcPct val="0"/>
        </a:spcBef>
        <a:spcAft>
          <a:spcPct val="0"/>
        </a:spcAft>
        <a:defRPr sz="3200" b="1">
          <a:solidFill>
            <a:srgbClr val="4D4D4D"/>
          </a:solidFill>
          <a:latin typeface="+mj-lt"/>
          <a:ea typeface="+mj-ea"/>
          <a:cs typeface="+mj-cs"/>
        </a:defRPr>
      </a:lvl1pPr>
      <a:lvl2pPr algn="l" rtl="0" eaLnBrk="1" fontAlgn="base" hangingPunct="1">
        <a:spcBef>
          <a:spcPct val="0"/>
        </a:spcBef>
        <a:spcAft>
          <a:spcPct val="0"/>
        </a:spcAft>
        <a:defRPr sz="3200" b="1">
          <a:solidFill>
            <a:srgbClr val="4D4D4D"/>
          </a:solidFill>
          <a:latin typeface="Arial" charset="0"/>
        </a:defRPr>
      </a:lvl2pPr>
      <a:lvl3pPr algn="l" rtl="0" eaLnBrk="1" fontAlgn="base" hangingPunct="1">
        <a:spcBef>
          <a:spcPct val="0"/>
        </a:spcBef>
        <a:spcAft>
          <a:spcPct val="0"/>
        </a:spcAft>
        <a:defRPr sz="3200" b="1">
          <a:solidFill>
            <a:srgbClr val="4D4D4D"/>
          </a:solidFill>
          <a:latin typeface="Arial" charset="0"/>
        </a:defRPr>
      </a:lvl3pPr>
      <a:lvl4pPr algn="l" rtl="0" eaLnBrk="1" fontAlgn="base" hangingPunct="1">
        <a:spcBef>
          <a:spcPct val="0"/>
        </a:spcBef>
        <a:spcAft>
          <a:spcPct val="0"/>
        </a:spcAft>
        <a:defRPr sz="3200" b="1">
          <a:solidFill>
            <a:srgbClr val="4D4D4D"/>
          </a:solidFill>
          <a:latin typeface="Arial" charset="0"/>
        </a:defRPr>
      </a:lvl4pPr>
      <a:lvl5pPr algn="l" rtl="0" eaLnBrk="1" fontAlgn="base" hangingPunct="1">
        <a:spcBef>
          <a:spcPct val="0"/>
        </a:spcBef>
        <a:spcAft>
          <a:spcPct val="0"/>
        </a:spcAft>
        <a:defRPr sz="3200" b="1">
          <a:solidFill>
            <a:srgbClr val="4D4D4D"/>
          </a:solidFill>
          <a:latin typeface="Arial" charset="0"/>
        </a:defRPr>
      </a:lvl5pPr>
      <a:lvl6pPr marL="457189" algn="l" rtl="0" eaLnBrk="1" fontAlgn="base" hangingPunct="1">
        <a:spcBef>
          <a:spcPct val="0"/>
        </a:spcBef>
        <a:spcAft>
          <a:spcPct val="0"/>
        </a:spcAft>
        <a:defRPr sz="3200" b="1">
          <a:solidFill>
            <a:srgbClr val="4D4D4D"/>
          </a:solidFill>
          <a:latin typeface="Arial" charset="0"/>
        </a:defRPr>
      </a:lvl6pPr>
      <a:lvl7pPr marL="914377" algn="l" rtl="0" eaLnBrk="1" fontAlgn="base" hangingPunct="1">
        <a:spcBef>
          <a:spcPct val="0"/>
        </a:spcBef>
        <a:spcAft>
          <a:spcPct val="0"/>
        </a:spcAft>
        <a:defRPr sz="3200" b="1">
          <a:solidFill>
            <a:srgbClr val="4D4D4D"/>
          </a:solidFill>
          <a:latin typeface="Arial" charset="0"/>
        </a:defRPr>
      </a:lvl7pPr>
      <a:lvl8pPr marL="1371566" algn="l" rtl="0" eaLnBrk="1" fontAlgn="base" hangingPunct="1">
        <a:spcBef>
          <a:spcPct val="0"/>
        </a:spcBef>
        <a:spcAft>
          <a:spcPct val="0"/>
        </a:spcAft>
        <a:defRPr sz="3200" b="1">
          <a:solidFill>
            <a:srgbClr val="4D4D4D"/>
          </a:solidFill>
          <a:latin typeface="Arial" charset="0"/>
        </a:defRPr>
      </a:lvl8pPr>
      <a:lvl9pPr marL="1828754" algn="l" rtl="0" eaLnBrk="1" fontAlgn="base" hangingPunct="1">
        <a:spcBef>
          <a:spcPct val="0"/>
        </a:spcBef>
        <a:spcAft>
          <a:spcPct val="0"/>
        </a:spcAft>
        <a:defRPr sz="3200" b="1">
          <a:solidFill>
            <a:srgbClr val="4D4D4D"/>
          </a:solidFill>
          <a:latin typeface="Arial" charset="0"/>
        </a:defRPr>
      </a:lvl9pPr>
    </p:titleStyle>
    <p:bodyStyle>
      <a:lvl1pPr marL="342891" indent="-342891" algn="l" rtl="0" eaLnBrk="1" fontAlgn="base" hangingPunct="1">
        <a:spcBef>
          <a:spcPct val="20000"/>
        </a:spcBef>
        <a:spcAft>
          <a:spcPct val="0"/>
        </a:spcAft>
        <a:buClr>
          <a:srgbClr val="005595"/>
        </a:buClr>
        <a:buFont typeface="Wingdings" pitchFamily="2" charset="2"/>
        <a:buChar char="§"/>
        <a:defRPr sz="2800">
          <a:solidFill>
            <a:schemeClr val="tx1"/>
          </a:solidFill>
          <a:latin typeface="+mn-lt"/>
          <a:ea typeface="+mn-ea"/>
          <a:cs typeface="+mn-cs"/>
        </a:defRPr>
      </a:lvl1pPr>
      <a:lvl2pPr marL="742932" indent="-285744" algn="l" rtl="0" eaLnBrk="1" fontAlgn="base" hangingPunct="1">
        <a:spcBef>
          <a:spcPct val="20000"/>
        </a:spcBef>
        <a:spcAft>
          <a:spcPct val="0"/>
        </a:spcAft>
        <a:buClr>
          <a:srgbClr val="005595"/>
        </a:buClr>
        <a:buChar char="–"/>
        <a:defRPr sz="2400">
          <a:solidFill>
            <a:schemeClr val="tx1"/>
          </a:solidFill>
          <a:latin typeface="+mn-lt"/>
        </a:defRPr>
      </a:lvl2pPr>
      <a:lvl3pPr marL="1142971" indent="-228594" algn="l" rtl="0" eaLnBrk="1" fontAlgn="base" hangingPunct="1">
        <a:spcBef>
          <a:spcPct val="20000"/>
        </a:spcBef>
        <a:spcAft>
          <a:spcPct val="0"/>
        </a:spcAft>
        <a:buClr>
          <a:srgbClr val="005595"/>
        </a:buClr>
        <a:buChar char="•"/>
        <a:defRPr sz="2000">
          <a:solidFill>
            <a:schemeClr val="tx1"/>
          </a:solidFill>
          <a:latin typeface="+mn-lt"/>
        </a:defRPr>
      </a:lvl3pPr>
      <a:lvl4pPr marL="1600160" indent="-228594" algn="l" rtl="0" eaLnBrk="1" fontAlgn="base" hangingPunct="1">
        <a:spcBef>
          <a:spcPct val="20000"/>
        </a:spcBef>
        <a:spcAft>
          <a:spcPct val="0"/>
        </a:spcAft>
        <a:buClr>
          <a:srgbClr val="005595"/>
        </a:buClr>
        <a:buChar char="–"/>
        <a:defRPr>
          <a:solidFill>
            <a:schemeClr val="tx1"/>
          </a:solidFill>
          <a:latin typeface="+mn-lt"/>
        </a:defRPr>
      </a:lvl4pPr>
      <a:lvl5pPr marL="2057349" indent="-228594" algn="l" rtl="0" eaLnBrk="1" fontAlgn="base" hangingPunct="1">
        <a:spcBef>
          <a:spcPct val="20000"/>
        </a:spcBef>
        <a:spcAft>
          <a:spcPct val="0"/>
        </a:spcAft>
        <a:buClr>
          <a:srgbClr val="005595"/>
        </a:buClr>
        <a:buChar char="»"/>
        <a:defRPr>
          <a:solidFill>
            <a:schemeClr val="tx1"/>
          </a:solidFill>
          <a:latin typeface="+mn-lt"/>
        </a:defRPr>
      </a:lvl5pPr>
      <a:lvl6pPr marL="2514537" indent="-228594" algn="l" rtl="0" eaLnBrk="1" fontAlgn="base" hangingPunct="1">
        <a:spcBef>
          <a:spcPct val="20000"/>
        </a:spcBef>
        <a:spcAft>
          <a:spcPct val="0"/>
        </a:spcAft>
        <a:buClr>
          <a:srgbClr val="005595"/>
        </a:buClr>
        <a:buChar char="»"/>
        <a:defRPr>
          <a:solidFill>
            <a:schemeClr val="tx1"/>
          </a:solidFill>
          <a:latin typeface="+mn-lt"/>
        </a:defRPr>
      </a:lvl6pPr>
      <a:lvl7pPr marL="2971726" indent="-228594" algn="l" rtl="0" eaLnBrk="1" fontAlgn="base" hangingPunct="1">
        <a:spcBef>
          <a:spcPct val="20000"/>
        </a:spcBef>
        <a:spcAft>
          <a:spcPct val="0"/>
        </a:spcAft>
        <a:buClr>
          <a:srgbClr val="005595"/>
        </a:buClr>
        <a:buChar char="»"/>
        <a:defRPr>
          <a:solidFill>
            <a:schemeClr val="tx1"/>
          </a:solidFill>
          <a:latin typeface="+mn-lt"/>
        </a:defRPr>
      </a:lvl7pPr>
      <a:lvl8pPr marL="3428914" indent="-228594" algn="l" rtl="0" eaLnBrk="1" fontAlgn="base" hangingPunct="1">
        <a:spcBef>
          <a:spcPct val="20000"/>
        </a:spcBef>
        <a:spcAft>
          <a:spcPct val="0"/>
        </a:spcAft>
        <a:buClr>
          <a:srgbClr val="005595"/>
        </a:buClr>
        <a:buChar char="»"/>
        <a:defRPr>
          <a:solidFill>
            <a:schemeClr val="tx1"/>
          </a:solidFill>
          <a:latin typeface="+mn-lt"/>
        </a:defRPr>
      </a:lvl8pPr>
      <a:lvl9pPr marL="3886103" indent="-228594" algn="l" rtl="0" eaLnBrk="1" fontAlgn="base" hangingPunct="1">
        <a:spcBef>
          <a:spcPct val="20000"/>
        </a:spcBef>
        <a:spcAft>
          <a:spcPct val="0"/>
        </a:spcAft>
        <a:buClr>
          <a:srgbClr val="005595"/>
        </a:buClr>
        <a:buChar char="»"/>
        <a:defRPr>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6.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mailto:IMERecordings@lni.wa.gov"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350" y="1504950"/>
            <a:ext cx="7165299" cy="1066800"/>
          </a:xfrm>
        </p:spPr>
        <p:txBody>
          <a:bodyPr/>
          <a:lstStyle/>
          <a:p>
            <a:pPr algn="ctr"/>
            <a:r>
              <a:rPr lang="en-US" dirty="0"/>
              <a:t>IME Roundtable Meeting</a:t>
            </a:r>
          </a:p>
        </p:txBody>
      </p:sp>
      <p:sp>
        <p:nvSpPr>
          <p:cNvPr id="5" name="Text Placeholder 4"/>
          <p:cNvSpPr>
            <a:spLocks noGrp="1"/>
          </p:cNvSpPr>
          <p:nvPr>
            <p:ph type="body" sz="quarter" idx="12"/>
          </p:nvPr>
        </p:nvSpPr>
        <p:spPr>
          <a:xfrm>
            <a:off x="2971800" y="2643977"/>
            <a:ext cx="3200400" cy="1200151"/>
          </a:xfrm>
        </p:spPr>
        <p:txBody>
          <a:bodyPr/>
          <a:lstStyle/>
          <a:p>
            <a:r>
              <a:rPr lang="en-US" dirty="0"/>
              <a:t>September 17, 2026</a:t>
            </a:r>
          </a:p>
        </p:txBody>
      </p:sp>
    </p:spTree>
    <p:custDataLst>
      <p:tags r:id="rId1"/>
    </p:custDataLst>
    <p:extLst>
      <p:ext uri="{BB962C8B-B14F-4D97-AF65-F5344CB8AC3E}">
        <p14:creationId xmlns:p14="http://schemas.microsoft.com/office/powerpoint/2010/main" val="1080492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6800" y="1219200"/>
            <a:ext cx="7086600" cy="3349625"/>
          </a:xfrm>
          <a:prstGeom prst="rect">
            <a:avLst/>
          </a:prstGeom>
        </p:spPr>
        <p:txBody>
          <a:bodyPr/>
          <a:lstStyle/>
          <a:p>
            <a:pPr marL="0" indent="0">
              <a:buNone/>
            </a:pPr>
            <a:r>
              <a:rPr lang="en-US" sz="2000" dirty="0"/>
              <a:t>Online Meeting Reminders:</a:t>
            </a:r>
          </a:p>
          <a:p>
            <a:pPr marL="285744" indent="-285744">
              <a:buFont typeface="Arial" panose="020B0604020202020204" pitchFamily="34" charset="0"/>
              <a:buChar char="•"/>
            </a:pPr>
            <a:r>
              <a:rPr lang="en-US" sz="2000" dirty="0"/>
              <a:t>Mute when not speaking to limit background noise</a:t>
            </a:r>
          </a:p>
          <a:p>
            <a:pPr marL="285744" indent="-285744">
              <a:buFont typeface="Arial" panose="020B0604020202020204" pitchFamily="34" charset="0"/>
              <a:buChar char="•"/>
            </a:pPr>
            <a:r>
              <a:rPr lang="en-US" sz="2000" dirty="0"/>
              <a:t>Raise hand or use chat feature</a:t>
            </a:r>
          </a:p>
          <a:p>
            <a:pPr marL="285744" indent="-285744">
              <a:buFont typeface="Arial" panose="020B0604020202020204" pitchFamily="34" charset="0"/>
              <a:buChar char="•"/>
            </a:pPr>
            <a:r>
              <a:rPr lang="en-US" sz="2000" dirty="0"/>
              <a:t>Opt out of video if having connection issues</a:t>
            </a:r>
          </a:p>
          <a:p>
            <a:pPr marL="285744" indent="-285744">
              <a:buFont typeface="Arial" panose="020B0604020202020204" pitchFamily="34" charset="0"/>
              <a:buChar char="•"/>
            </a:pPr>
            <a:r>
              <a:rPr lang="en-US" sz="2000" dirty="0"/>
              <a:t>Meeting Minutes will be posted on L&amp;I Webpage</a:t>
            </a:r>
          </a:p>
          <a:p>
            <a:endParaRPr lang="en-US" sz="2000" dirty="0"/>
          </a:p>
        </p:txBody>
      </p:sp>
      <p:sp>
        <p:nvSpPr>
          <p:cNvPr id="2" name="Title 1"/>
          <p:cNvSpPr>
            <a:spLocks noGrp="1"/>
          </p:cNvSpPr>
          <p:nvPr>
            <p:ph type="title" idx="4294967295"/>
          </p:nvPr>
        </p:nvSpPr>
        <p:spPr>
          <a:xfrm>
            <a:off x="1066800" y="361950"/>
            <a:ext cx="5181600" cy="479425"/>
          </a:xfrm>
          <a:prstGeom prst="rect">
            <a:avLst/>
          </a:prstGeom>
        </p:spPr>
        <p:txBody>
          <a:bodyPr/>
          <a:lstStyle/>
          <a:p>
            <a:r>
              <a:rPr lang="en-US" dirty="0"/>
              <a:t>Announcements</a:t>
            </a:r>
          </a:p>
        </p:txBody>
      </p:sp>
    </p:spTree>
    <p:custDataLst>
      <p:tags r:id="rId1"/>
    </p:custDataLst>
    <p:extLst>
      <p:ext uri="{BB962C8B-B14F-4D97-AF65-F5344CB8AC3E}">
        <p14:creationId xmlns:p14="http://schemas.microsoft.com/office/powerpoint/2010/main" val="777409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E9D92D1-73F9-20EE-BBDC-8EB4E9B143F7}"/>
              </a:ext>
            </a:extLst>
          </p:cNvPr>
          <p:cNvGraphicFramePr>
            <a:graphicFrameLocks/>
          </p:cNvGraphicFramePr>
          <p:nvPr>
            <p:extLst>
              <p:ext uri="{D42A27DB-BD31-4B8C-83A1-F6EECF244321}">
                <p14:modId xmlns:p14="http://schemas.microsoft.com/office/powerpoint/2010/main" val="3093144181"/>
              </p:ext>
            </p:extLst>
          </p:nvPr>
        </p:nvGraphicFramePr>
        <p:xfrm>
          <a:off x="228600" y="57150"/>
          <a:ext cx="8610602" cy="4614518"/>
        </p:xfrm>
        <a:graphic>
          <a:graphicData uri="http://schemas.openxmlformats.org/drawingml/2006/table">
            <a:tbl>
              <a:tblPr firstRow="1" bandRow="1">
                <a:tableStyleId>{21E4AEA4-8DFA-4A89-87EB-49C32662AFE0}</a:tableStyleId>
              </a:tblPr>
              <a:tblGrid>
                <a:gridCol w="1643843">
                  <a:extLst>
                    <a:ext uri="{9D8B030D-6E8A-4147-A177-3AD203B41FA5}">
                      <a16:colId xmlns:a16="http://schemas.microsoft.com/office/drawing/2014/main" val="873787280"/>
                    </a:ext>
                  </a:extLst>
                </a:gridCol>
                <a:gridCol w="4223559">
                  <a:extLst>
                    <a:ext uri="{9D8B030D-6E8A-4147-A177-3AD203B41FA5}">
                      <a16:colId xmlns:a16="http://schemas.microsoft.com/office/drawing/2014/main" val="491353982"/>
                    </a:ext>
                  </a:extLst>
                </a:gridCol>
                <a:gridCol w="2743200">
                  <a:extLst>
                    <a:ext uri="{9D8B030D-6E8A-4147-A177-3AD203B41FA5}">
                      <a16:colId xmlns:a16="http://schemas.microsoft.com/office/drawing/2014/main" val="3257653947"/>
                    </a:ext>
                  </a:extLst>
                </a:gridCol>
              </a:tblGrid>
              <a:tr h="250643">
                <a:tc>
                  <a:txBody>
                    <a:bodyPr/>
                    <a:lstStyle/>
                    <a:p>
                      <a:r>
                        <a:rPr lang="en-US" sz="900" dirty="0">
                          <a:solidFill>
                            <a:schemeClr val="bg1"/>
                          </a:solidFill>
                        </a:rPr>
                        <a:t>Time</a:t>
                      </a:r>
                    </a:p>
                  </a:txBody>
                  <a:tcPr>
                    <a:solidFill>
                      <a:srgbClr val="005695"/>
                    </a:solidFill>
                  </a:tcPr>
                </a:tc>
                <a:tc>
                  <a:txBody>
                    <a:bodyPr/>
                    <a:lstStyle/>
                    <a:p>
                      <a:r>
                        <a:rPr lang="en-US" sz="900" dirty="0">
                          <a:solidFill>
                            <a:schemeClr val="bg1"/>
                          </a:solidFill>
                        </a:rPr>
                        <a:t>Topic</a:t>
                      </a:r>
                    </a:p>
                  </a:txBody>
                  <a:tcPr>
                    <a:solidFill>
                      <a:srgbClr val="005695"/>
                    </a:solidFill>
                  </a:tcPr>
                </a:tc>
                <a:tc>
                  <a:txBody>
                    <a:bodyPr/>
                    <a:lstStyle/>
                    <a:p>
                      <a:r>
                        <a:rPr lang="en-US" sz="900" dirty="0">
                          <a:solidFill>
                            <a:schemeClr val="bg1"/>
                          </a:solidFill>
                        </a:rPr>
                        <a:t>Presenters</a:t>
                      </a:r>
                    </a:p>
                  </a:txBody>
                  <a:tcPr>
                    <a:solidFill>
                      <a:srgbClr val="005695"/>
                    </a:solidFill>
                  </a:tcPr>
                </a:tc>
                <a:extLst>
                  <a:ext uri="{0D108BD9-81ED-4DB2-BD59-A6C34878D82A}">
                    <a16:rowId xmlns:a16="http://schemas.microsoft.com/office/drawing/2014/main" val="1701285931"/>
                  </a:ext>
                </a:extLst>
              </a:tr>
              <a:tr h="358185">
                <a:tc>
                  <a:txBody>
                    <a:bodyPr/>
                    <a:lstStyle/>
                    <a:p>
                      <a:r>
                        <a:rPr lang="en-US" sz="900" dirty="0"/>
                        <a:t>9:30AM</a:t>
                      </a:r>
                    </a:p>
                  </a:txBody>
                  <a:tcPr>
                    <a:solidFill>
                      <a:srgbClr val="FAF6E4"/>
                    </a:solidFill>
                  </a:tcPr>
                </a:tc>
                <a:tc>
                  <a:txBody>
                    <a:bodyPr/>
                    <a:lstStyle/>
                    <a:p>
                      <a:r>
                        <a:rPr lang="en-US" sz="900" b="1" dirty="0"/>
                        <a:t>Announcements, Safety Message, Agenda</a:t>
                      </a:r>
                    </a:p>
                  </a:txBody>
                  <a:tcPr>
                    <a:solidFill>
                      <a:srgbClr val="FAF6E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Troy Parks, Melissa</a:t>
                      </a:r>
                      <a:r>
                        <a:rPr lang="en-US" sz="900" baseline="0" dirty="0"/>
                        <a:t> Dunbar</a:t>
                      </a:r>
                      <a:endParaRPr lang="en-US" sz="900" dirty="0"/>
                    </a:p>
                  </a:txBody>
                  <a:tcPr>
                    <a:solidFill>
                      <a:srgbClr val="FAF6E4"/>
                    </a:solidFill>
                  </a:tcPr>
                </a:tc>
                <a:extLst>
                  <a:ext uri="{0D108BD9-81ED-4DB2-BD59-A6C34878D82A}">
                    <a16:rowId xmlns:a16="http://schemas.microsoft.com/office/drawing/2014/main" val="4173386191"/>
                  </a:ext>
                </a:extLst>
              </a:tr>
              <a:tr h="761143">
                <a:tc>
                  <a:txBody>
                    <a:bodyPr/>
                    <a:lstStyle/>
                    <a:p>
                      <a:r>
                        <a:rPr lang="en-US" sz="900" dirty="0"/>
                        <a:t>9:40AM</a:t>
                      </a:r>
                    </a:p>
                  </a:txBody>
                  <a:tcPr>
                    <a:solidFill>
                      <a:srgbClr val="FEEECD"/>
                    </a:solidFill>
                  </a:tcPr>
                </a:tc>
                <a:tc>
                  <a:txBody>
                    <a:bodyPr/>
                    <a:lstStyle/>
                    <a:p>
                      <a:r>
                        <a:rPr lang="en-US" sz="900" b="1" dirty="0"/>
                        <a:t>Program Updates:</a:t>
                      </a:r>
                      <a:r>
                        <a:rPr lang="en-US" sz="900" dirty="0">
                          <a:latin typeface="Times New Roman" panose="02020603050405020304" pitchFamily="18" charset="0"/>
                          <a:cs typeface="Times New Roman" panose="02020603050405020304" pitchFamily="18" charset="0"/>
                        </a:rPr>
                        <a:t>   </a:t>
                      </a:r>
                    </a:p>
                    <a:p>
                      <a:pPr marL="628650" lvl="1" indent="-171450">
                        <a:buFont typeface="Arial" panose="020B0604020202020204" pitchFamily="34" charset="0"/>
                        <a:buChar char="•"/>
                      </a:pPr>
                      <a:r>
                        <a:rPr lang="en-US" sz="900" dirty="0">
                          <a:latin typeface="Times New Roman" panose="02020603050405020304" pitchFamily="18" charset="0"/>
                          <a:cs typeface="Times New Roman" panose="02020603050405020304" pitchFamily="18" charset="0"/>
                        </a:rPr>
                        <a:t>Examiner</a:t>
                      </a:r>
                      <a:r>
                        <a:rPr lang="en-US" sz="900" baseline="0" dirty="0">
                          <a:latin typeface="Times New Roman" panose="02020603050405020304" pitchFamily="18" charset="0"/>
                          <a:cs typeface="Times New Roman" panose="02020603050405020304" pitchFamily="18" charset="0"/>
                        </a:rPr>
                        <a:t> Pool</a:t>
                      </a:r>
                    </a:p>
                    <a:p>
                      <a:pPr marL="628650" lvl="1" indent="-171450">
                        <a:buFont typeface="Arial" panose="020B0604020202020204" pitchFamily="34" charset="0"/>
                        <a:buChar char="•"/>
                      </a:pPr>
                      <a:r>
                        <a:rPr lang="en-US" sz="900" dirty="0">
                          <a:latin typeface="Times New Roman" panose="02020603050405020304" pitchFamily="18" charset="0"/>
                          <a:cs typeface="Times New Roman" panose="02020603050405020304" pitchFamily="18" charset="0"/>
                        </a:rPr>
                        <a:t>Complaints</a:t>
                      </a:r>
                      <a:endParaRPr lang="en-US" sz="900" baseline="0" dirty="0">
                        <a:latin typeface="Times New Roman" panose="02020603050405020304" pitchFamily="18" charset="0"/>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aseline="0" dirty="0">
                          <a:latin typeface="Times New Roman" panose="02020603050405020304" pitchFamily="18" charset="0"/>
                          <a:cs typeface="Times New Roman" panose="02020603050405020304" pitchFamily="18" charset="0"/>
                        </a:rPr>
                        <a:t>Late Reports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aseline="0" dirty="0">
                          <a:latin typeface="Times New Roman" panose="02020603050405020304" pitchFamily="18" charset="0"/>
                          <a:cs typeface="Times New Roman" panose="02020603050405020304" pitchFamily="18" charset="0"/>
                        </a:rPr>
                        <a:t>Psych IME Criteria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baseline="0" dirty="0">
                        <a:latin typeface="Times New Roman" panose="02020603050405020304" pitchFamily="18" charset="0"/>
                        <a:cs typeface="Times New Roman" panose="02020603050405020304" pitchFamily="18" charset="0"/>
                      </a:endParaRPr>
                    </a:p>
                  </a:txBody>
                  <a:tcPr>
                    <a:solidFill>
                      <a:srgbClr val="FEEEC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Troy</a:t>
                      </a:r>
                      <a:r>
                        <a:rPr lang="en-US" sz="900" baseline="0" dirty="0"/>
                        <a:t> Parks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aseline="0" dirty="0"/>
                        <a:t>Joann Willyerd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aseline="0" dirty="0"/>
                        <a:t>Cicely Hartwick</a:t>
                      </a:r>
                    </a:p>
                  </a:txBody>
                  <a:tcPr>
                    <a:solidFill>
                      <a:srgbClr val="FEEECD"/>
                    </a:solidFill>
                  </a:tcPr>
                </a:tc>
                <a:extLst>
                  <a:ext uri="{0D108BD9-81ED-4DB2-BD59-A6C34878D82A}">
                    <a16:rowId xmlns:a16="http://schemas.microsoft.com/office/drawing/2014/main" val="3085702511"/>
                  </a:ext>
                </a:extLst>
              </a:tr>
              <a:tr h="451157">
                <a:tc>
                  <a:txBody>
                    <a:bodyPr/>
                    <a:lstStyle/>
                    <a:p>
                      <a:r>
                        <a:rPr lang="en-US" sz="900" dirty="0"/>
                        <a:t>10:00AM</a:t>
                      </a:r>
                    </a:p>
                  </a:txBody>
                  <a:tcPr>
                    <a:solidFill>
                      <a:srgbClr val="FAF6E4"/>
                    </a:solidFill>
                  </a:tcPr>
                </a:tc>
                <a:tc>
                  <a:txBody>
                    <a:bodyPr/>
                    <a:lstStyle/>
                    <a:p>
                      <a:r>
                        <a:rPr lang="en-US" sz="900" b="1" dirty="0"/>
                        <a:t>IME Recording: </a:t>
                      </a:r>
                      <a:endParaRPr lang="en-US" sz="9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900" baseline="0" dirty="0">
                          <a:latin typeface="Times New Roman" panose="02020603050405020304" pitchFamily="18" charset="0"/>
                          <a:cs typeface="Times New Roman" panose="02020603050405020304" pitchFamily="18" charset="0"/>
                        </a:rPr>
                        <a:t>Third-Party Recording Update</a:t>
                      </a:r>
                    </a:p>
                    <a:p>
                      <a:pPr marL="628650" lvl="1" indent="-171450">
                        <a:buFont typeface="Arial" panose="020B0604020202020204" pitchFamily="34" charset="0"/>
                        <a:buChar char="•"/>
                      </a:pPr>
                      <a:r>
                        <a:rPr lang="en-US" sz="900" baseline="0" dirty="0">
                          <a:latin typeface="Times New Roman" panose="02020603050405020304" pitchFamily="18" charset="0"/>
                          <a:cs typeface="Times New Roman" panose="02020603050405020304" pitchFamily="18" charset="0"/>
                        </a:rPr>
                        <a:t>Utilization Data</a:t>
                      </a:r>
                      <a:endParaRPr lang="en-US" sz="900" dirty="0">
                        <a:latin typeface="Times New Roman" panose="02020603050405020304" pitchFamily="18" charset="0"/>
                        <a:cs typeface="Times New Roman" panose="02020603050405020304" pitchFamily="18" charset="0"/>
                      </a:endParaRPr>
                    </a:p>
                  </a:txBody>
                  <a:tcPr marL="68580" marR="68580" marT="0" marB="0">
                    <a:solidFill>
                      <a:srgbClr val="FAF6E4"/>
                    </a:solidFill>
                  </a:tcPr>
                </a:tc>
                <a:tc>
                  <a:txBody>
                    <a:bodyPr/>
                    <a:lstStyle/>
                    <a:p>
                      <a:endParaRPr lang="en-US" sz="900" dirty="0"/>
                    </a:p>
                    <a:p>
                      <a:r>
                        <a:rPr lang="en-US" sz="900" dirty="0"/>
                        <a:t>Troy Parks</a:t>
                      </a:r>
                    </a:p>
                  </a:txBody>
                  <a:tcPr>
                    <a:solidFill>
                      <a:srgbClr val="FAF6E4"/>
                    </a:solidFill>
                  </a:tcPr>
                </a:tc>
                <a:extLst>
                  <a:ext uri="{0D108BD9-81ED-4DB2-BD59-A6C34878D82A}">
                    <a16:rowId xmlns:a16="http://schemas.microsoft.com/office/drawing/2014/main" val="2642476269"/>
                  </a:ext>
                </a:extLst>
              </a:tr>
              <a:tr h="2238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mn-lt"/>
                        </a:rPr>
                        <a:t>10:10AM</a:t>
                      </a:r>
                    </a:p>
                  </a:txBody>
                  <a:tcPr>
                    <a:solidFill>
                      <a:srgbClr val="FEEECD"/>
                    </a:solidFill>
                  </a:tcPr>
                </a:tc>
                <a:tc>
                  <a:txBody>
                    <a:bodyPr/>
                    <a:lstStyle/>
                    <a:p>
                      <a:r>
                        <a:rPr lang="en-US" sz="900" b="1" dirty="0"/>
                        <a:t>IME Complaint Process: </a:t>
                      </a:r>
                      <a:endParaRPr lang="en-US" sz="9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900" baseline="0" dirty="0">
                          <a:latin typeface="Times New Roman" panose="02020603050405020304" pitchFamily="18" charset="0"/>
                          <a:cs typeface="Times New Roman" panose="02020603050405020304" pitchFamily="18" charset="0"/>
                        </a:rPr>
                        <a:t>Future State</a:t>
                      </a:r>
                      <a:endParaRPr lang="en-US" sz="900" b="0" kern="1200" baseline="0" dirty="0">
                        <a:solidFill>
                          <a:schemeClr val="dk1"/>
                        </a:solidFill>
                        <a:effectLst/>
                        <a:latin typeface="+mn-lt"/>
                        <a:ea typeface="Times New Roman" panose="02020603050405020304" pitchFamily="18" charset="0"/>
                        <a:cs typeface="+mn-cs"/>
                      </a:endParaRPr>
                    </a:p>
                  </a:txBody>
                  <a:tcPr marL="68580" marR="68580" marT="0" marB="0">
                    <a:solidFill>
                      <a:srgbClr val="FEEECD"/>
                    </a:solidFill>
                  </a:tcPr>
                </a:tc>
                <a:tc>
                  <a:txBody>
                    <a:bodyPr/>
                    <a:lstStyle/>
                    <a:p>
                      <a:r>
                        <a:rPr lang="en-US" sz="900" dirty="0"/>
                        <a:t>Troy Parks</a:t>
                      </a:r>
                    </a:p>
                    <a:p>
                      <a:endParaRPr lang="en-US" sz="900" dirty="0"/>
                    </a:p>
                  </a:txBody>
                  <a:tcPr>
                    <a:solidFill>
                      <a:srgbClr val="FEEECD"/>
                    </a:solidFill>
                  </a:tcPr>
                </a:tc>
                <a:extLst>
                  <a:ext uri="{0D108BD9-81ED-4DB2-BD59-A6C34878D82A}">
                    <a16:rowId xmlns:a16="http://schemas.microsoft.com/office/drawing/2014/main" val="2064672256"/>
                  </a:ext>
                </a:extLst>
              </a:tr>
              <a:tr h="6268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mn-lt"/>
                        </a:rPr>
                        <a:t>10:30AM</a:t>
                      </a:r>
                    </a:p>
                  </a:txBody>
                  <a:tcPr>
                    <a:solidFill>
                      <a:srgbClr val="FAF6E4"/>
                    </a:solidFill>
                  </a:tcPr>
                </a:tc>
                <a:tc>
                  <a:txBody>
                    <a:bodyPr/>
                    <a:lstStyle/>
                    <a:p>
                      <a:r>
                        <a:rPr lang="en-US" sz="900" b="1" dirty="0"/>
                        <a:t>L&amp;I Unit Updates:</a:t>
                      </a:r>
                    </a:p>
                    <a:p>
                      <a:pPr marL="628650" lvl="1" indent="-171450">
                        <a:buFont typeface="Arial" panose="020B0604020202020204" pitchFamily="34" charset="0"/>
                        <a:buChar char="•"/>
                      </a:pPr>
                      <a:r>
                        <a:rPr lang="en-US" sz="900" b="0" baseline="0" dirty="0">
                          <a:latin typeface="Times New Roman" panose="02020603050405020304" pitchFamily="18" charset="0"/>
                          <a:cs typeface="Times New Roman" panose="02020603050405020304" pitchFamily="18" charset="0"/>
                        </a:rPr>
                        <a:t>Claims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baseline="0" dirty="0">
                          <a:latin typeface="Times New Roman" panose="02020603050405020304" pitchFamily="18" charset="0"/>
                          <a:cs typeface="Times New Roman" panose="02020603050405020304" pitchFamily="18" charset="0"/>
                        </a:rPr>
                        <a:t>Scheduling </a:t>
                      </a:r>
                    </a:p>
                    <a:p>
                      <a:pPr marL="1085838"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baseline="0" dirty="0">
                          <a:latin typeface="Times New Roman" panose="02020603050405020304" pitchFamily="18" charset="0"/>
                          <a:cs typeface="Times New Roman" panose="02020603050405020304" pitchFamily="18" charset="0"/>
                        </a:rPr>
                        <a:t>Scheduling on holidays</a:t>
                      </a:r>
                    </a:p>
                    <a:p>
                      <a:pPr marL="628650" lvl="1" indent="-171450">
                        <a:buFont typeface="Arial" panose="020B0604020202020204" pitchFamily="34" charset="0"/>
                        <a:buChar char="•"/>
                      </a:pPr>
                      <a:r>
                        <a:rPr lang="en-US" sz="900" b="0" baseline="0" dirty="0">
                          <a:latin typeface="Times New Roman" panose="02020603050405020304" pitchFamily="18" charset="0"/>
                          <a:cs typeface="Times New Roman" panose="02020603050405020304" pitchFamily="18" charset="0"/>
                        </a:rPr>
                        <a:t>Self-Insurance</a:t>
                      </a:r>
                    </a:p>
                  </a:txBody>
                  <a:tcPr marL="68580" marR="68580" marT="0" marB="0">
                    <a:solidFill>
                      <a:srgbClr val="FAF6E4"/>
                    </a:solidFill>
                  </a:tcPr>
                </a:tc>
                <a:tc>
                  <a:txBody>
                    <a:bodyPr/>
                    <a:lstStyle/>
                    <a:p>
                      <a:endParaRPr lang="en-US" sz="900" dirty="0"/>
                    </a:p>
                    <a:p>
                      <a:r>
                        <a:rPr lang="en-US" sz="900" dirty="0"/>
                        <a:t>Nancy</a:t>
                      </a:r>
                      <a:r>
                        <a:rPr lang="en-US" sz="900" baseline="0" dirty="0"/>
                        <a:t> Adams</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Trisha Lamb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r>
                        <a:rPr lang="en-US" sz="900" dirty="0"/>
                        <a:t>LaNae Lien</a:t>
                      </a:r>
                    </a:p>
                  </a:txBody>
                  <a:tcPr>
                    <a:solidFill>
                      <a:srgbClr val="FAF6E4"/>
                    </a:solidFill>
                  </a:tcPr>
                </a:tc>
                <a:extLst>
                  <a:ext uri="{0D108BD9-81ED-4DB2-BD59-A6C34878D82A}">
                    <a16:rowId xmlns:a16="http://schemas.microsoft.com/office/drawing/2014/main" val="977846304"/>
                  </a:ext>
                </a:extLst>
              </a:tr>
              <a:tr h="268283">
                <a:tc>
                  <a:txBody>
                    <a:bodyPr/>
                    <a:lstStyle/>
                    <a:p>
                      <a:r>
                        <a:rPr lang="en-US" sz="900" dirty="0"/>
                        <a:t>10:45AM</a:t>
                      </a:r>
                    </a:p>
                  </a:txBody>
                  <a:tcPr>
                    <a:solidFill>
                      <a:srgbClr val="FEEECD"/>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1" dirty="0">
                          <a:effectLst/>
                          <a:latin typeface="+mn-lt"/>
                          <a:ea typeface="Times New Roman" panose="02020603050405020304" pitchFamily="18" charset="0"/>
                        </a:rPr>
                        <a:t>Break</a:t>
                      </a:r>
                      <a:endParaRPr lang="en-US" sz="900" b="0" baseline="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solidFill>
                      <a:srgbClr val="FEEECD"/>
                    </a:solidFill>
                  </a:tcPr>
                </a:tc>
                <a:tc>
                  <a:txBody>
                    <a:bodyPr/>
                    <a:lstStyle/>
                    <a:p>
                      <a:endParaRPr lang="en-US" sz="900" dirty="0"/>
                    </a:p>
                  </a:txBody>
                  <a:tcPr>
                    <a:solidFill>
                      <a:srgbClr val="FEEECD"/>
                    </a:solidFill>
                  </a:tcPr>
                </a:tc>
                <a:extLst>
                  <a:ext uri="{0D108BD9-81ED-4DB2-BD59-A6C34878D82A}">
                    <a16:rowId xmlns:a16="http://schemas.microsoft.com/office/drawing/2014/main" val="4073964082"/>
                  </a:ext>
                </a:extLst>
              </a:tr>
              <a:tr h="626824">
                <a:tc>
                  <a:txBody>
                    <a:bodyPr/>
                    <a:lstStyle/>
                    <a:p>
                      <a:r>
                        <a:rPr lang="en-US" sz="900" dirty="0"/>
                        <a:t>10:55AM</a:t>
                      </a:r>
                    </a:p>
                  </a:txBody>
                  <a:tcPr>
                    <a:solidFill>
                      <a:srgbClr val="FAF6E4"/>
                    </a:solidFill>
                  </a:tcPr>
                </a:tc>
                <a:tc>
                  <a:txBody>
                    <a:bodyPr/>
                    <a:lstStyle/>
                    <a:p>
                      <a:r>
                        <a:rPr lang="en-US" sz="900" b="1" dirty="0"/>
                        <a:t>Fee Schedule: </a:t>
                      </a:r>
                      <a:endParaRPr lang="en-US" sz="9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900" baseline="0" dirty="0">
                          <a:latin typeface="Times New Roman" panose="02020603050405020304" pitchFamily="18" charset="0"/>
                          <a:cs typeface="Times New Roman" panose="02020603050405020304" pitchFamily="18" charset="0"/>
                        </a:rPr>
                        <a:t>Fee Analysis/Trends</a:t>
                      </a:r>
                    </a:p>
                    <a:p>
                      <a:pPr marL="628650" lvl="1" indent="-171450">
                        <a:buFont typeface="Arial" panose="020B0604020202020204" pitchFamily="34" charset="0"/>
                        <a:buChar char="•"/>
                      </a:pPr>
                      <a:r>
                        <a:rPr lang="en-US" sz="900" b="0" baseline="0" dirty="0">
                          <a:latin typeface="Times New Roman" panose="02020603050405020304" pitchFamily="18" charset="0"/>
                          <a:cs typeface="Times New Roman" panose="02020603050405020304" pitchFamily="18" charset="0"/>
                        </a:rPr>
                        <a:t>Priorities and work plan development</a:t>
                      </a:r>
                      <a:endParaRPr lang="en-US" sz="900" b="0" dirty="0">
                        <a:latin typeface="Times New Roman" panose="02020603050405020304" pitchFamily="18" charset="0"/>
                        <a:cs typeface="Times New Roman" panose="02020603050405020304" pitchFamily="18" charset="0"/>
                      </a:endParaRPr>
                    </a:p>
                  </a:txBody>
                  <a:tcPr>
                    <a:solidFill>
                      <a:srgbClr val="FAF6E4"/>
                    </a:solidFill>
                  </a:tcPr>
                </a:tc>
                <a:tc>
                  <a:txBody>
                    <a:bodyPr/>
                    <a:lstStyle/>
                    <a:p>
                      <a:endParaRPr lang="en-US" sz="900" dirty="0"/>
                    </a:p>
                    <a:p>
                      <a:r>
                        <a:rPr lang="en-US" sz="900" dirty="0"/>
                        <a:t>Megan Lemon</a:t>
                      </a:r>
                    </a:p>
                    <a:p>
                      <a:r>
                        <a:rPr lang="en-US" sz="900" dirty="0"/>
                        <a:t>Troy Parks</a:t>
                      </a:r>
                    </a:p>
                    <a:p>
                      <a:endParaRPr lang="en-US" sz="900" dirty="0"/>
                    </a:p>
                  </a:txBody>
                  <a:tcPr>
                    <a:solidFill>
                      <a:srgbClr val="FAF6E4"/>
                    </a:solidFill>
                  </a:tcPr>
                </a:tc>
                <a:extLst>
                  <a:ext uri="{0D108BD9-81ED-4DB2-BD59-A6C34878D82A}">
                    <a16:rowId xmlns:a16="http://schemas.microsoft.com/office/drawing/2014/main" val="383932928"/>
                  </a:ext>
                </a:extLst>
              </a:tr>
              <a:tr h="588770">
                <a:tc>
                  <a:txBody>
                    <a:bodyPr/>
                    <a:lstStyle/>
                    <a:p>
                      <a:r>
                        <a:rPr lang="en-US" sz="900" dirty="0"/>
                        <a:t>12:00PM-12:30PM</a:t>
                      </a:r>
                    </a:p>
                  </a:txBody>
                  <a:tcPr>
                    <a:solidFill>
                      <a:srgbClr val="FEEECD"/>
                    </a:solidFill>
                  </a:tcPr>
                </a:tc>
                <a:tc>
                  <a:txBody>
                    <a:bodyPr/>
                    <a:lstStyle/>
                    <a:p>
                      <a:r>
                        <a:rPr lang="en-US" sz="900" b="1" dirty="0"/>
                        <a:t>Q&amp;A-Open discussion Round Robin</a:t>
                      </a:r>
                    </a:p>
                    <a:p>
                      <a:pPr marL="628650" lvl="1" indent="-171450">
                        <a:buFont typeface="Arial" panose="020B0604020202020204" pitchFamily="34" charset="0"/>
                        <a:buChar char="•"/>
                      </a:pPr>
                      <a:r>
                        <a:rPr lang="en-US" sz="900" b="0" dirty="0">
                          <a:latin typeface="Times New Roman" panose="02020603050405020304" pitchFamily="18" charset="0"/>
                          <a:cs typeface="Times New Roman" panose="02020603050405020304" pitchFamily="18" charset="0"/>
                        </a:rPr>
                        <a:t>Q&amp;A</a:t>
                      </a:r>
                    </a:p>
                    <a:p>
                      <a:pPr marL="628650" lvl="1" indent="-171450">
                        <a:buFont typeface="Arial" panose="020B0604020202020204" pitchFamily="34" charset="0"/>
                        <a:buChar char="•"/>
                      </a:pPr>
                      <a:r>
                        <a:rPr lang="en-US" sz="900" b="0" dirty="0">
                          <a:latin typeface="Times New Roman" panose="02020603050405020304" pitchFamily="18" charset="0"/>
                          <a:cs typeface="Times New Roman" panose="02020603050405020304" pitchFamily="18" charset="0"/>
                        </a:rPr>
                        <a:t>Future</a:t>
                      </a:r>
                      <a:r>
                        <a:rPr lang="en-US" sz="900" b="0" baseline="0" dirty="0">
                          <a:latin typeface="Times New Roman" panose="02020603050405020304" pitchFamily="18" charset="0"/>
                          <a:cs typeface="Times New Roman" panose="02020603050405020304" pitchFamily="18" charset="0"/>
                        </a:rPr>
                        <a:t> Topic Suggestions</a:t>
                      </a:r>
                      <a:endParaRPr lang="en-US" sz="900" b="0" dirty="0">
                        <a:latin typeface="Times New Roman" panose="02020603050405020304" pitchFamily="18" charset="0"/>
                        <a:cs typeface="Times New Roman" panose="02020603050405020304" pitchFamily="18" charset="0"/>
                      </a:endParaRPr>
                    </a:p>
                  </a:txBody>
                  <a:tcPr>
                    <a:solidFill>
                      <a:srgbClr val="FEEECD"/>
                    </a:solidFill>
                  </a:tcPr>
                </a:tc>
                <a:tc>
                  <a:txBody>
                    <a:bodyPr/>
                    <a:lstStyle/>
                    <a:p>
                      <a:r>
                        <a:rPr lang="en-US" sz="900" dirty="0"/>
                        <a:t>All</a:t>
                      </a:r>
                    </a:p>
                  </a:txBody>
                  <a:tcPr>
                    <a:solidFill>
                      <a:srgbClr val="FEEECD"/>
                    </a:solidFill>
                  </a:tcPr>
                </a:tc>
                <a:extLst>
                  <a:ext uri="{0D108BD9-81ED-4DB2-BD59-A6C34878D82A}">
                    <a16:rowId xmlns:a16="http://schemas.microsoft.com/office/drawing/2014/main" val="848204869"/>
                  </a:ext>
                </a:extLst>
              </a:tr>
            </a:tbl>
          </a:graphicData>
        </a:graphic>
      </p:graphicFrame>
    </p:spTree>
    <p:custDataLst>
      <p:tags r:id="rId1"/>
    </p:custDataLst>
    <p:extLst>
      <p:ext uri="{BB962C8B-B14F-4D97-AF65-F5344CB8AC3E}">
        <p14:creationId xmlns:p14="http://schemas.microsoft.com/office/powerpoint/2010/main" val="710300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69042F8-C49A-A5AF-7D63-F0948684AD5A}"/>
              </a:ext>
            </a:extLst>
          </p:cNvPr>
          <p:cNvSpPr txBox="1">
            <a:spLocks/>
          </p:cNvSpPr>
          <p:nvPr/>
        </p:nvSpPr>
        <p:spPr>
          <a:xfrm>
            <a:off x="457200" y="57150"/>
            <a:ext cx="8382000" cy="762000"/>
          </a:xfrm>
          <a:prstGeom prst="rect">
            <a:avLst/>
          </a:prstGeom>
        </p:spPr>
        <p:txBody>
          <a:bodyPr/>
          <a:lstStyle>
            <a:lvl1pPr algn="l" rtl="0" eaLnBrk="1" fontAlgn="base" hangingPunct="1">
              <a:spcBef>
                <a:spcPct val="0"/>
              </a:spcBef>
              <a:spcAft>
                <a:spcPct val="0"/>
              </a:spcAft>
              <a:defRPr sz="3200" b="1">
                <a:solidFill>
                  <a:srgbClr val="4D4D4D"/>
                </a:solidFill>
                <a:latin typeface="+mj-lt"/>
                <a:ea typeface="+mj-ea"/>
                <a:cs typeface="+mj-cs"/>
              </a:defRPr>
            </a:lvl1pPr>
            <a:lvl2pPr algn="l" rtl="0" eaLnBrk="1" fontAlgn="base" hangingPunct="1">
              <a:spcBef>
                <a:spcPct val="0"/>
              </a:spcBef>
              <a:spcAft>
                <a:spcPct val="0"/>
              </a:spcAft>
              <a:defRPr sz="3200" b="1">
                <a:solidFill>
                  <a:srgbClr val="4D4D4D"/>
                </a:solidFill>
                <a:latin typeface="Arial" charset="0"/>
              </a:defRPr>
            </a:lvl2pPr>
            <a:lvl3pPr algn="l" rtl="0" eaLnBrk="1" fontAlgn="base" hangingPunct="1">
              <a:spcBef>
                <a:spcPct val="0"/>
              </a:spcBef>
              <a:spcAft>
                <a:spcPct val="0"/>
              </a:spcAft>
              <a:defRPr sz="3200" b="1">
                <a:solidFill>
                  <a:srgbClr val="4D4D4D"/>
                </a:solidFill>
                <a:latin typeface="Arial" charset="0"/>
              </a:defRPr>
            </a:lvl3pPr>
            <a:lvl4pPr algn="l" rtl="0" eaLnBrk="1" fontAlgn="base" hangingPunct="1">
              <a:spcBef>
                <a:spcPct val="0"/>
              </a:spcBef>
              <a:spcAft>
                <a:spcPct val="0"/>
              </a:spcAft>
              <a:defRPr sz="3200" b="1">
                <a:solidFill>
                  <a:srgbClr val="4D4D4D"/>
                </a:solidFill>
                <a:latin typeface="Arial" charset="0"/>
              </a:defRPr>
            </a:lvl4pPr>
            <a:lvl5pPr algn="l" rtl="0" eaLnBrk="1" fontAlgn="base" hangingPunct="1">
              <a:spcBef>
                <a:spcPct val="0"/>
              </a:spcBef>
              <a:spcAft>
                <a:spcPct val="0"/>
              </a:spcAft>
              <a:defRPr sz="3200" b="1">
                <a:solidFill>
                  <a:srgbClr val="4D4D4D"/>
                </a:solidFill>
                <a:latin typeface="Arial" charset="0"/>
              </a:defRPr>
            </a:lvl5pPr>
            <a:lvl6pPr marL="457189" algn="l" rtl="0" eaLnBrk="1" fontAlgn="base" hangingPunct="1">
              <a:spcBef>
                <a:spcPct val="0"/>
              </a:spcBef>
              <a:spcAft>
                <a:spcPct val="0"/>
              </a:spcAft>
              <a:defRPr sz="3200" b="1">
                <a:solidFill>
                  <a:srgbClr val="4D4D4D"/>
                </a:solidFill>
                <a:latin typeface="Arial" charset="0"/>
              </a:defRPr>
            </a:lvl6pPr>
            <a:lvl7pPr marL="914377" algn="l" rtl="0" eaLnBrk="1" fontAlgn="base" hangingPunct="1">
              <a:spcBef>
                <a:spcPct val="0"/>
              </a:spcBef>
              <a:spcAft>
                <a:spcPct val="0"/>
              </a:spcAft>
              <a:defRPr sz="3200" b="1">
                <a:solidFill>
                  <a:srgbClr val="4D4D4D"/>
                </a:solidFill>
                <a:latin typeface="Arial" charset="0"/>
              </a:defRPr>
            </a:lvl7pPr>
            <a:lvl8pPr marL="1371566" algn="l" rtl="0" eaLnBrk="1" fontAlgn="base" hangingPunct="1">
              <a:spcBef>
                <a:spcPct val="0"/>
              </a:spcBef>
              <a:spcAft>
                <a:spcPct val="0"/>
              </a:spcAft>
              <a:defRPr sz="3200" b="1">
                <a:solidFill>
                  <a:srgbClr val="4D4D4D"/>
                </a:solidFill>
                <a:latin typeface="Arial" charset="0"/>
              </a:defRPr>
            </a:lvl8pPr>
            <a:lvl9pPr marL="1828754" algn="l" rtl="0" eaLnBrk="1" fontAlgn="base" hangingPunct="1">
              <a:spcBef>
                <a:spcPct val="0"/>
              </a:spcBef>
              <a:spcAft>
                <a:spcPct val="0"/>
              </a:spcAft>
              <a:defRPr sz="3200" b="1">
                <a:solidFill>
                  <a:srgbClr val="4D4D4D"/>
                </a:solidFill>
                <a:latin typeface="Arial" charset="0"/>
              </a:defRPr>
            </a:lvl9pPr>
          </a:lstStyle>
          <a:p>
            <a:r>
              <a:rPr lang="en-US" sz="2400" kern="0" dirty="0"/>
              <a:t>Safety Topic: Ladder Safety</a:t>
            </a:r>
            <a:endParaRPr lang="en-US" sz="1800" kern="0" dirty="0"/>
          </a:p>
        </p:txBody>
      </p:sp>
      <p:sp>
        <p:nvSpPr>
          <p:cNvPr id="6" name="TextBox 5">
            <a:extLst>
              <a:ext uri="{FF2B5EF4-FFF2-40B4-BE49-F238E27FC236}">
                <a16:creationId xmlns:a16="http://schemas.microsoft.com/office/drawing/2014/main" id="{AF78413F-1A57-C2F4-330F-5A12B8542F58}"/>
              </a:ext>
            </a:extLst>
          </p:cNvPr>
          <p:cNvSpPr txBox="1"/>
          <p:nvPr/>
        </p:nvSpPr>
        <p:spPr>
          <a:xfrm>
            <a:off x="304800" y="824982"/>
            <a:ext cx="490659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Use the right ladder for the job</a:t>
            </a:r>
          </a:p>
          <a:p>
            <a:pPr marL="285750" indent="-285750">
              <a:buFont typeface="Arial" panose="020B0604020202020204" pitchFamily="34" charset="0"/>
              <a:buChar char="•"/>
            </a:pPr>
            <a:r>
              <a:rPr lang="en-US" dirty="0"/>
              <a:t>Inspect the ladder before use</a:t>
            </a:r>
          </a:p>
          <a:p>
            <a:pPr marL="742950" lvl="1" indent="-285750">
              <a:buFont typeface="Arial" panose="020B0604020202020204" pitchFamily="34" charset="0"/>
              <a:buChar char="•"/>
            </a:pPr>
            <a:r>
              <a:rPr lang="en-US" dirty="0"/>
              <a:t>Make sure all parts of the ladder are working and there are no breaks in the rungs or sides</a:t>
            </a:r>
          </a:p>
          <a:p>
            <a:pPr marL="285750" indent="-285750">
              <a:buFont typeface="Arial" panose="020B0604020202020204" pitchFamily="34" charset="0"/>
              <a:buChar char="•"/>
            </a:pPr>
            <a:r>
              <a:rPr lang="en-US" dirty="0"/>
              <a:t>Set the ladder up correctly</a:t>
            </a:r>
          </a:p>
          <a:p>
            <a:pPr marL="742950" lvl="1" indent="-285750">
              <a:buFont typeface="Arial" panose="020B0604020202020204" pitchFamily="34" charset="0"/>
              <a:buChar char="•"/>
            </a:pPr>
            <a:r>
              <a:rPr lang="en-US" dirty="0"/>
              <a:t>Make sure the feet are on a flat surface and will not slip</a:t>
            </a:r>
          </a:p>
          <a:p>
            <a:pPr marL="285750" indent="-285750">
              <a:buFont typeface="Arial" panose="020B0604020202020204" pitchFamily="34" charset="0"/>
              <a:buChar char="•"/>
            </a:pPr>
            <a:r>
              <a:rPr lang="en-US" dirty="0"/>
              <a:t>Climb and descend the ladder with caution</a:t>
            </a:r>
          </a:p>
          <a:p>
            <a:pPr marL="285750" indent="-285750">
              <a:buFont typeface="Arial" panose="020B0604020202020204" pitchFamily="34" charset="0"/>
              <a:buChar char="•"/>
            </a:pPr>
            <a:r>
              <a:rPr lang="en-US" dirty="0"/>
              <a:t>Maintain three points of contact</a:t>
            </a:r>
          </a:p>
          <a:p>
            <a:pPr marL="742950" lvl="1" indent="-285750">
              <a:buFont typeface="Arial" panose="020B0604020202020204" pitchFamily="34" charset="0"/>
              <a:buChar char="•"/>
            </a:pPr>
            <a:r>
              <a:rPr lang="en-US" dirty="0"/>
              <a:t>Keep three points of contact when climbing up or down a ladder</a:t>
            </a:r>
          </a:p>
        </p:txBody>
      </p:sp>
      <p:pic>
        <p:nvPicPr>
          <p:cNvPr id="8" name="Picture 7" descr="werner ladder">
            <a:extLst>
              <a:ext uri="{FF2B5EF4-FFF2-40B4-BE49-F238E27FC236}">
                <a16:creationId xmlns:a16="http://schemas.microsoft.com/office/drawing/2014/main" id="{4BF8D0CE-F9F1-D64C-A3FC-C530A8D04C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1200150"/>
            <a:ext cx="3276600" cy="3276600"/>
          </a:xfrm>
          <a:prstGeom prst="rect">
            <a:avLst/>
          </a:prstGeom>
        </p:spPr>
      </p:pic>
    </p:spTree>
    <p:extLst>
      <p:ext uri="{BB962C8B-B14F-4D97-AF65-F5344CB8AC3E}">
        <p14:creationId xmlns:p14="http://schemas.microsoft.com/office/powerpoint/2010/main" val="4132906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Accountability: Issue Log </a:t>
            </a:r>
            <a:endParaRPr lang="en-US" sz="1800" dirty="0">
              <a:solidFill>
                <a:srgbClr val="FF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3247082"/>
              </p:ext>
            </p:extLst>
          </p:nvPr>
        </p:nvGraphicFramePr>
        <p:xfrm>
          <a:off x="342900" y="666750"/>
          <a:ext cx="8458200" cy="4125678"/>
        </p:xfrm>
        <a:graphic>
          <a:graphicData uri="http://schemas.openxmlformats.org/drawingml/2006/table">
            <a:tbl>
              <a:tblPr firstRow="1" firstCol="1" bandRow="1">
                <a:tableStyleId>{46F890A9-2807-4EBB-B81D-B2AA78EC7F39}</a:tableStyleId>
              </a:tblPr>
              <a:tblGrid>
                <a:gridCol w="990600">
                  <a:extLst>
                    <a:ext uri="{9D8B030D-6E8A-4147-A177-3AD203B41FA5}">
                      <a16:colId xmlns:a16="http://schemas.microsoft.com/office/drawing/2014/main" val="1615999764"/>
                    </a:ext>
                  </a:extLst>
                </a:gridCol>
                <a:gridCol w="7467600">
                  <a:extLst>
                    <a:ext uri="{9D8B030D-6E8A-4147-A177-3AD203B41FA5}">
                      <a16:colId xmlns:a16="http://schemas.microsoft.com/office/drawing/2014/main" val="2149405868"/>
                    </a:ext>
                  </a:extLst>
                </a:gridCol>
              </a:tblGrid>
              <a:tr h="348258">
                <a:tc>
                  <a:txBody>
                    <a:bodyPr/>
                    <a:lstStyle/>
                    <a:p>
                      <a:pPr marL="0" marR="0">
                        <a:spcBef>
                          <a:spcPts val="0"/>
                        </a:spcBef>
                        <a:spcAft>
                          <a:spcPts val="0"/>
                        </a:spcAft>
                      </a:pPr>
                      <a:r>
                        <a:rPr lang="en-US" sz="1100" dirty="0">
                          <a:effectLst/>
                        </a:rPr>
                        <a:t>Issue:</a:t>
                      </a:r>
                    </a:p>
                    <a:p>
                      <a:pPr marL="0" marR="0">
                        <a:spcBef>
                          <a:spcPts val="0"/>
                        </a:spcBef>
                        <a:spcAft>
                          <a:spcPts val="0"/>
                        </a:spcAft>
                      </a:pPr>
                      <a:r>
                        <a:rPr lang="en-US" sz="1100" dirty="0">
                          <a:effectLst/>
                        </a:rPr>
                        <a:t> </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071" marR="3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5695"/>
                    </a:solidFill>
                  </a:tcPr>
                </a:tc>
                <a:tc>
                  <a:txBody>
                    <a:bodyPr/>
                    <a:lstStyle/>
                    <a:p>
                      <a:pPr marL="0" marR="0">
                        <a:spcBef>
                          <a:spcPts val="0"/>
                        </a:spcBef>
                        <a:spcAft>
                          <a:spcPts val="0"/>
                        </a:spcAft>
                      </a:pPr>
                      <a:r>
                        <a:rPr lang="en-US" sz="1100" dirty="0">
                          <a:effectLst/>
                        </a:rPr>
                        <a:t>Department Updates / Outcomes:</a:t>
                      </a:r>
                    </a:p>
                    <a:p>
                      <a:pPr marL="0" marR="0">
                        <a:spcBef>
                          <a:spcPts val="0"/>
                        </a:spcBef>
                        <a:spcAft>
                          <a:spcPts val="0"/>
                        </a:spcAft>
                      </a:pPr>
                      <a:r>
                        <a:rPr lang="en-US" sz="1100" dirty="0">
                          <a:effectLst/>
                        </a:rPr>
                        <a:t> </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071" marR="3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5695"/>
                    </a:solidFill>
                  </a:tcPr>
                </a:tc>
                <a:extLst>
                  <a:ext uri="{0D108BD9-81ED-4DB2-BD59-A6C34878D82A}">
                    <a16:rowId xmlns:a16="http://schemas.microsoft.com/office/drawing/2014/main" val="3830748394"/>
                  </a:ext>
                </a:extLst>
              </a:tr>
              <a:tr h="1034220">
                <a:tc>
                  <a:txBody>
                    <a:bodyPr/>
                    <a:lstStyle/>
                    <a:p>
                      <a:pPr marL="0" marR="0">
                        <a:spcBef>
                          <a:spcPts val="0"/>
                        </a:spcBef>
                        <a:spcAft>
                          <a:spcPts val="0"/>
                        </a:spcAft>
                      </a:pPr>
                      <a:r>
                        <a:rPr lang="en-US" sz="900" dirty="0">
                          <a:effectLst/>
                        </a:rPr>
                        <a:t>Interpreter scheduling issues</a:t>
                      </a:r>
                    </a:p>
                  </a:txBody>
                  <a:tcPr marL="34071" marR="3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6E4"/>
                    </a:solidFill>
                  </a:tcPr>
                </a:tc>
                <a:tc>
                  <a:txBody>
                    <a:bodyPr/>
                    <a:lstStyle/>
                    <a:p>
                      <a:r>
                        <a:rPr lang="en-US" sz="900" b="1" i="0" u="sng" kern="1200" dirty="0">
                          <a:solidFill>
                            <a:srgbClr val="FF0000"/>
                          </a:solidFill>
                          <a:effectLst/>
                          <a:latin typeface="+mj-lt"/>
                          <a:ea typeface="+mn-ea"/>
                          <a:cs typeface="+mn-cs"/>
                        </a:rPr>
                        <a:t>6/11/26</a:t>
                      </a:r>
                      <a:r>
                        <a:rPr lang="en-US" sz="900" b="1" i="0" u="none" kern="1200" dirty="0">
                          <a:solidFill>
                            <a:srgbClr val="FF0000"/>
                          </a:solidFill>
                          <a:effectLst/>
                          <a:latin typeface="+mj-lt"/>
                          <a:ea typeface="+mn-ea"/>
                          <a:cs typeface="+mn-cs"/>
                        </a:rPr>
                        <a:t>: New contract solicitation update.</a:t>
                      </a:r>
                      <a:endParaRPr lang="en-US" sz="900" b="1" i="0" u="sng" kern="1200" dirty="0">
                        <a:solidFill>
                          <a:srgbClr val="FF0000"/>
                        </a:solidFill>
                        <a:effectLst/>
                        <a:latin typeface="+mj-lt"/>
                        <a:ea typeface="+mn-ea"/>
                        <a:cs typeface="+mn-cs"/>
                      </a:endParaRPr>
                    </a:p>
                    <a:p>
                      <a:endParaRPr lang="en-US" sz="900" b="1" u="sng" kern="1200" dirty="0">
                        <a:solidFill>
                          <a:srgbClr val="FF0000"/>
                        </a:solidFill>
                        <a:effectLst/>
                        <a:latin typeface="+mj-lt"/>
                        <a:ea typeface="+mn-ea"/>
                        <a:cs typeface="+mn-cs"/>
                      </a:endParaRPr>
                    </a:p>
                    <a:p>
                      <a:r>
                        <a:rPr lang="en-US" sz="900" b="0" u="sng" kern="1200" dirty="0">
                          <a:solidFill>
                            <a:schemeClr val="tx1"/>
                          </a:solidFill>
                          <a:effectLst/>
                          <a:latin typeface="+mj-lt"/>
                          <a:ea typeface="+mn-ea"/>
                          <a:cs typeface="+mn-cs"/>
                        </a:rPr>
                        <a:t>1/15/26:</a:t>
                      </a:r>
                      <a:r>
                        <a:rPr lang="en-US" sz="900" b="0" u="none" kern="1200" dirty="0">
                          <a:solidFill>
                            <a:schemeClr val="tx1"/>
                          </a:solidFill>
                          <a:effectLst/>
                          <a:latin typeface="+mj-lt"/>
                          <a:ea typeface="+mn-ea"/>
                          <a:cs typeface="+mn-cs"/>
                        </a:rPr>
                        <a:t> End user survey responses and solicitation; update on utilization.</a:t>
                      </a:r>
                      <a:endParaRPr lang="en-US" sz="900" b="0" u="sng" kern="1200" dirty="0">
                        <a:solidFill>
                          <a:schemeClr val="tx1"/>
                        </a:solidFill>
                        <a:effectLst/>
                        <a:latin typeface="+mj-lt"/>
                        <a:ea typeface="+mn-ea"/>
                        <a:cs typeface="+mn-cs"/>
                      </a:endParaRPr>
                    </a:p>
                    <a:p>
                      <a:r>
                        <a:rPr lang="en-US" sz="900" b="0" u="sng" kern="1200" dirty="0">
                          <a:solidFill>
                            <a:schemeClr val="tx1"/>
                          </a:solidFill>
                          <a:effectLst/>
                          <a:latin typeface="+mj-lt"/>
                          <a:ea typeface="+mn-ea"/>
                          <a:cs typeface="+mn-cs"/>
                        </a:rPr>
                        <a:t>9/18/25: </a:t>
                      </a:r>
                      <a:r>
                        <a:rPr lang="en-US" sz="900" b="0" u="none" kern="1200" dirty="0">
                          <a:solidFill>
                            <a:schemeClr val="tx1"/>
                          </a:solidFill>
                          <a:effectLst/>
                          <a:latin typeface="+mj-lt"/>
                          <a:ea typeface="+mn-ea"/>
                          <a:cs typeface="+mn-cs"/>
                        </a:rPr>
                        <a:t> Utilization data update.</a:t>
                      </a:r>
                      <a:endParaRPr lang="en-US" sz="900" b="0" u="sng" kern="1200" dirty="0">
                        <a:solidFill>
                          <a:schemeClr val="tx1"/>
                        </a:solidFill>
                        <a:effectLst/>
                        <a:latin typeface="+mj-lt"/>
                        <a:ea typeface="+mn-ea"/>
                        <a:cs typeface="+mn-cs"/>
                      </a:endParaRPr>
                    </a:p>
                    <a:p>
                      <a:r>
                        <a:rPr lang="en-US" sz="900" b="0" u="sng" kern="1200" dirty="0">
                          <a:solidFill>
                            <a:schemeClr val="tx1"/>
                          </a:solidFill>
                          <a:effectLst/>
                          <a:latin typeface="+mj-lt"/>
                          <a:ea typeface="+mn-ea"/>
                          <a:cs typeface="+mn-cs"/>
                        </a:rPr>
                        <a:t>5/22/25:</a:t>
                      </a:r>
                      <a:r>
                        <a:rPr lang="en-US" sz="900" b="0" u="none" kern="1200" dirty="0">
                          <a:solidFill>
                            <a:schemeClr val="tx1"/>
                          </a:solidFill>
                          <a:effectLst/>
                          <a:latin typeface="+mj-lt"/>
                          <a:ea typeface="+mn-ea"/>
                          <a:cs typeface="+mn-cs"/>
                        </a:rPr>
                        <a:t> Utilization data </a:t>
                      </a:r>
                      <a:r>
                        <a:rPr lang="en-US" sz="900" b="0" u="none" kern="1200" baseline="0" dirty="0">
                          <a:solidFill>
                            <a:schemeClr val="tx1"/>
                          </a:solidFill>
                          <a:effectLst/>
                          <a:latin typeface="+mj-lt"/>
                          <a:ea typeface="+mn-ea"/>
                          <a:cs typeface="+mn-cs"/>
                        </a:rPr>
                        <a:t>presented; discussion on mitigation efforts to ensure weekend coverage for IME firms.</a:t>
                      </a:r>
                    </a:p>
                    <a:p>
                      <a:r>
                        <a:rPr lang="en-US" sz="900" b="0" u="sng" kern="1200" dirty="0">
                          <a:solidFill>
                            <a:schemeClr val="tx1"/>
                          </a:solidFill>
                          <a:effectLst/>
                          <a:latin typeface="+mj-lt"/>
                          <a:ea typeface="+mn-ea"/>
                          <a:cs typeface="+mn-cs"/>
                        </a:rPr>
                        <a:t>1/16/25:</a:t>
                      </a:r>
                      <a:r>
                        <a:rPr lang="en-US" sz="900" b="0" u="none" kern="1200" baseline="0" dirty="0">
                          <a:solidFill>
                            <a:schemeClr val="tx1"/>
                          </a:solidFill>
                          <a:effectLst/>
                          <a:latin typeface="+mj-lt"/>
                          <a:ea typeface="+mn-ea"/>
                          <a:cs typeface="+mn-cs"/>
                        </a:rPr>
                        <a:t> Update on IME utilization and roll out of on-demand over the phone 1/2/25</a:t>
                      </a:r>
                      <a:r>
                        <a:rPr lang="en-US" sz="900" b="1" u="none" kern="1200" baseline="0" dirty="0">
                          <a:solidFill>
                            <a:srgbClr val="FF0000"/>
                          </a:solidFill>
                          <a:effectLst/>
                          <a:latin typeface="+mj-lt"/>
                          <a:ea typeface="+mn-ea"/>
                          <a:cs typeface="+mn-cs"/>
                        </a:rPr>
                        <a:t>.</a:t>
                      </a:r>
                      <a:endParaRPr lang="en-US" sz="900" b="1" u="sng" kern="1200" dirty="0">
                        <a:solidFill>
                          <a:srgbClr val="FF0000"/>
                        </a:solidFill>
                        <a:effectLst/>
                        <a:latin typeface="+mj-lt"/>
                        <a:ea typeface="+mn-ea"/>
                        <a:cs typeface="+mn-cs"/>
                      </a:endParaRPr>
                    </a:p>
                    <a:p>
                      <a:r>
                        <a:rPr lang="en-US" sz="900" b="0" u="sng" kern="1200" dirty="0">
                          <a:solidFill>
                            <a:schemeClr val="tx1"/>
                          </a:solidFill>
                          <a:effectLst/>
                          <a:latin typeface="+mj-lt"/>
                          <a:ea typeface="+mn-ea"/>
                          <a:cs typeface="+mn-cs"/>
                        </a:rPr>
                        <a:t>6/17/24:</a:t>
                      </a:r>
                      <a:r>
                        <a:rPr lang="en-US" sz="900" b="0" kern="1200" baseline="0" dirty="0">
                          <a:solidFill>
                            <a:schemeClr val="tx1"/>
                          </a:solidFill>
                          <a:effectLst/>
                          <a:latin typeface="+mj-lt"/>
                          <a:ea typeface="+mn-ea"/>
                          <a:cs typeface="+mn-cs"/>
                        </a:rPr>
                        <a:t> Go Live!</a:t>
                      </a:r>
                    </a:p>
                  </a:txBody>
                  <a:tcPr marL="34071" marR="3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6E4"/>
                    </a:solidFill>
                  </a:tcPr>
                </a:tc>
                <a:extLst>
                  <a:ext uri="{0D108BD9-81ED-4DB2-BD59-A6C34878D82A}">
                    <a16:rowId xmlns:a16="http://schemas.microsoft.com/office/drawing/2014/main" val="2525997006"/>
                  </a:ext>
                </a:extLst>
              </a:tr>
              <a:tr h="875508">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Legislative Bill that allowed</a:t>
                      </a:r>
                      <a:r>
                        <a:rPr lang="en-US" sz="900" baseline="0" dirty="0">
                          <a:effectLst/>
                          <a:latin typeface="Arial" panose="020B0604020202020204" pitchFamily="34" charset="0"/>
                          <a:ea typeface="Times New Roman" panose="02020603050405020304" pitchFamily="18" charset="0"/>
                          <a:cs typeface="Times New Roman" panose="02020603050405020304" pitchFamily="18" charset="0"/>
                        </a:rPr>
                        <a:t> recording of IMEs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071" marR="3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6E4"/>
                    </a:solidFill>
                  </a:tcPr>
                </a:tc>
                <a:tc>
                  <a:txBody>
                    <a:bodyPr/>
                    <a:lstStyle/>
                    <a:p>
                      <a:r>
                        <a:rPr lang="en-US" sz="900" b="1" u="sng" kern="1200" dirty="0">
                          <a:solidFill>
                            <a:srgbClr val="FF0000"/>
                          </a:solidFill>
                          <a:effectLst/>
                          <a:latin typeface="+mj-lt"/>
                          <a:ea typeface="+mn-ea"/>
                          <a:cs typeface="+mn-cs"/>
                        </a:rPr>
                        <a:t>6/11/26:</a:t>
                      </a:r>
                      <a:r>
                        <a:rPr lang="en-US" sz="900" b="0" u="none" kern="1200" dirty="0">
                          <a:solidFill>
                            <a:srgbClr val="FF0000"/>
                          </a:solidFill>
                          <a:effectLst/>
                          <a:latin typeface="+mj-lt"/>
                          <a:ea typeface="+mn-ea"/>
                          <a:cs typeface="+mn-cs"/>
                        </a:rPr>
                        <a:t> </a:t>
                      </a:r>
                      <a:r>
                        <a:rPr lang="en-US" sz="900" b="1" u="none" kern="1200" dirty="0">
                          <a:solidFill>
                            <a:srgbClr val="FF0000"/>
                          </a:solidFill>
                          <a:effectLst/>
                          <a:latin typeface="+mj-lt"/>
                          <a:ea typeface="+mn-ea"/>
                          <a:cs typeface="+mn-cs"/>
                        </a:rPr>
                        <a:t>Share utilization data and impact of service; reminder of how workers can view recordings.</a:t>
                      </a:r>
                      <a:endParaRPr lang="en-US" sz="900" b="1" u="sng" kern="1200" dirty="0">
                        <a:solidFill>
                          <a:srgbClr val="FF0000"/>
                        </a:solidFill>
                        <a:effectLst/>
                        <a:latin typeface="+mj-lt"/>
                        <a:ea typeface="+mn-ea"/>
                        <a:cs typeface="+mn-cs"/>
                      </a:endParaRPr>
                    </a:p>
                    <a:p>
                      <a:endParaRPr lang="en-US" sz="900" b="1" u="sng" kern="1200" dirty="0">
                        <a:solidFill>
                          <a:srgbClr val="FF0000"/>
                        </a:solidFill>
                        <a:effectLst/>
                        <a:latin typeface="+mj-lt"/>
                        <a:ea typeface="+mn-ea"/>
                        <a:cs typeface="+mn-cs"/>
                      </a:endParaRPr>
                    </a:p>
                    <a:p>
                      <a:r>
                        <a:rPr lang="en-US" sz="900" b="0" u="sng" kern="1200" dirty="0">
                          <a:solidFill>
                            <a:schemeClr val="tx1"/>
                          </a:solidFill>
                          <a:effectLst/>
                          <a:latin typeface="+mj-lt"/>
                          <a:ea typeface="+mn-ea"/>
                          <a:cs typeface="+mn-cs"/>
                        </a:rPr>
                        <a:t>1/15/26:</a:t>
                      </a:r>
                      <a:r>
                        <a:rPr lang="en-US" sz="900" b="0" u="none" kern="1200" dirty="0">
                          <a:solidFill>
                            <a:schemeClr val="tx1"/>
                          </a:solidFill>
                          <a:effectLst/>
                          <a:latin typeface="+mj-lt"/>
                          <a:ea typeface="+mn-ea"/>
                          <a:cs typeface="+mn-cs"/>
                        </a:rPr>
                        <a:t> Review utilization data and show impact of pilot.</a:t>
                      </a:r>
                      <a:endParaRPr lang="en-US" sz="900" b="0" u="sng" kern="1200" dirty="0">
                        <a:solidFill>
                          <a:schemeClr val="tx1"/>
                        </a:solidFill>
                        <a:effectLst/>
                        <a:latin typeface="+mj-lt"/>
                        <a:ea typeface="+mn-ea"/>
                        <a:cs typeface="+mn-cs"/>
                      </a:endParaRPr>
                    </a:p>
                    <a:p>
                      <a:r>
                        <a:rPr lang="en-US" sz="900" b="0" u="sng" kern="1200" dirty="0">
                          <a:solidFill>
                            <a:schemeClr val="tx1"/>
                          </a:solidFill>
                          <a:effectLst/>
                          <a:latin typeface="+mj-lt"/>
                          <a:ea typeface="+mn-ea"/>
                          <a:cs typeface="+mn-cs"/>
                        </a:rPr>
                        <a:t>9/18/25: </a:t>
                      </a:r>
                      <a:r>
                        <a:rPr lang="en-US" sz="900" b="0" u="none" kern="1200" dirty="0">
                          <a:solidFill>
                            <a:schemeClr val="tx1"/>
                          </a:solidFill>
                          <a:effectLst/>
                          <a:latin typeface="+mj-lt"/>
                          <a:ea typeface="+mn-ea"/>
                          <a:cs typeface="+mn-cs"/>
                        </a:rPr>
                        <a:t> Pilot feedback and extension.</a:t>
                      </a:r>
                      <a:endParaRPr lang="en-US" sz="900" b="0" u="sng" kern="1200" dirty="0">
                        <a:solidFill>
                          <a:schemeClr val="tx1"/>
                        </a:solidFill>
                        <a:effectLst/>
                        <a:latin typeface="+mj-lt"/>
                        <a:ea typeface="+mn-ea"/>
                        <a:cs typeface="+mn-cs"/>
                      </a:endParaRPr>
                    </a:p>
                    <a:p>
                      <a:r>
                        <a:rPr lang="en-US" sz="900" b="0" u="sng" kern="1200" dirty="0">
                          <a:solidFill>
                            <a:schemeClr val="tx1"/>
                          </a:solidFill>
                          <a:effectLst/>
                          <a:latin typeface="+mj-lt"/>
                          <a:ea typeface="+mn-ea"/>
                          <a:cs typeface="+mn-cs"/>
                        </a:rPr>
                        <a:t>5/22/25:</a:t>
                      </a:r>
                      <a:r>
                        <a:rPr lang="en-US" sz="900" b="0" u="none" kern="1200" baseline="0" dirty="0">
                          <a:solidFill>
                            <a:schemeClr val="tx1"/>
                          </a:solidFill>
                          <a:effectLst/>
                          <a:latin typeface="+mj-lt"/>
                          <a:ea typeface="+mn-ea"/>
                          <a:cs typeface="+mn-cs"/>
                        </a:rPr>
                        <a:t> Recording pilot update.  Co-recording rule writing abandoned/code reviser filing repealed.</a:t>
                      </a:r>
                      <a:endParaRPr lang="en-US" sz="900" b="0" u="sng" kern="1200" dirty="0">
                        <a:solidFill>
                          <a:schemeClr val="tx1"/>
                        </a:solidFill>
                        <a:effectLst/>
                        <a:latin typeface="+mj-lt"/>
                        <a:ea typeface="+mn-ea"/>
                        <a:cs typeface="+mn-cs"/>
                      </a:endParaRPr>
                    </a:p>
                    <a:p>
                      <a:r>
                        <a:rPr lang="en-US" sz="900" b="0" u="sng" kern="1200" dirty="0">
                          <a:solidFill>
                            <a:schemeClr val="tx1"/>
                          </a:solidFill>
                          <a:effectLst/>
                          <a:latin typeface="+mj-lt"/>
                          <a:ea typeface="+mn-ea"/>
                          <a:cs typeface="+mn-cs"/>
                        </a:rPr>
                        <a:t>1/7/25:</a:t>
                      </a:r>
                      <a:r>
                        <a:rPr lang="en-US" sz="900" b="0" u="sng" kern="1200" baseline="0" dirty="0">
                          <a:solidFill>
                            <a:schemeClr val="tx1"/>
                          </a:solidFill>
                          <a:effectLst/>
                          <a:latin typeface="+mj-lt"/>
                          <a:ea typeface="+mn-ea"/>
                          <a:cs typeface="+mn-cs"/>
                        </a:rPr>
                        <a:t> </a:t>
                      </a:r>
                      <a:r>
                        <a:rPr lang="en-US" sz="900" b="0" u="none" kern="1200" baseline="0" dirty="0">
                          <a:solidFill>
                            <a:schemeClr val="tx1"/>
                          </a:solidFill>
                          <a:effectLst/>
                          <a:latin typeface="+mj-lt"/>
                          <a:ea typeface="+mn-ea"/>
                          <a:cs typeface="+mn-cs"/>
                        </a:rPr>
                        <a:t>GovDelivery message on delay in co-recording rule writing.  Upcoming 3</a:t>
                      </a:r>
                      <a:r>
                        <a:rPr lang="en-US" sz="900" b="0" u="none" kern="1200" baseline="30000" dirty="0">
                          <a:solidFill>
                            <a:schemeClr val="tx1"/>
                          </a:solidFill>
                          <a:effectLst/>
                          <a:latin typeface="+mj-lt"/>
                          <a:ea typeface="+mn-ea"/>
                          <a:cs typeface="+mn-cs"/>
                        </a:rPr>
                        <a:t>rd</a:t>
                      </a:r>
                      <a:r>
                        <a:rPr lang="en-US" sz="900" b="0" u="none" kern="1200" baseline="0" dirty="0">
                          <a:solidFill>
                            <a:schemeClr val="tx1"/>
                          </a:solidFill>
                          <a:effectLst/>
                          <a:latin typeface="+mj-lt"/>
                          <a:ea typeface="+mn-ea"/>
                          <a:cs typeface="+mn-cs"/>
                        </a:rPr>
                        <a:t> party recording pilot March-August 2025.</a:t>
                      </a:r>
                    </a:p>
                    <a:p>
                      <a:r>
                        <a:rPr lang="en-US" sz="900" b="1" u="none" kern="1200" baseline="0" dirty="0">
                          <a:solidFill>
                            <a:srgbClr val="FF0000"/>
                          </a:solidFill>
                          <a:effectLst/>
                          <a:latin typeface="+mj-lt"/>
                          <a:ea typeface="+mn-ea"/>
                          <a:cs typeface="+mn-cs"/>
                        </a:rPr>
                        <a:t> </a:t>
                      </a:r>
                      <a:endParaRPr lang="en-US" sz="900" b="0" kern="1200" dirty="0">
                        <a:solidFill>
                          <a:schemeClr val="tx1"/>
                        </a:solidFill>
                        <a:effectLst/>
                        <a:latin typeface="+mj-lt"/>
                        <a:ea typeface="+mn-ea"/>
                        <a:cs typeface="+mn-cs"/>
                      </a:endParaRPr>
                    </a:p>
                  </a:txBody>
                  <a:tcPr marL="34071" marR="3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6E4"/>
                    </a:solidFill>
                  </a:tcPr>
                </a:tc>
                <a:extLst>
                  <a:ext uri="{0D108BD9-81ED-4DB2-BD59-A6C34878D82A}">
                    <a16:rowId xmlns:a16="http://schemas.microsoft.com/office/drawing/2014/main" val="1019561978"/>
                  </a:ext>
                </a:extLst>
              </a:tr>
              <a:tr h="1704415">
                <a:tc>
                  <a:txBody>
                    <a:bodyPr/>
                    <a:lstStyle/>
                    <a:p>
                      <a:pPr marL="0" marR="0">
                        <a:spcBef>
                          <a:spcPts val="0"/>
                        </a:spcBef>
                        <a:spcAft>
                          <a:spcPts val="0"/>
                        </a:spcAft>
                      </a:pPr>
                      <a:r>
                        <a:rPr lang="en-US" sz="900" baseline="0" dirty="0">
                          <a:effectLst/>
                          <a:latin typeface="Arial" panose="020B0604020202020204" pitchFamily="34" charset="0"/>
                          <a:ea typeface="Times New Roman" panose="02020603050405020304" pitchFamily="18" charset="0"/>
                          <a:cs typeface="Times New Roman" panose="02020603050405020304" pitchFamily="18" charset="0"/>
                        </a:rPr>
                        <a:t>Billing Issues/Policy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4071" marR="3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6E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u="sng" baseline="0" dirty="0">
                          <a:solidFill>
                            <a:srgbClr val="FF0000"/>
                          </a:solidFill>
                          <a:effectLst/>
                        </a:rPr>
                        <a:t>6/11/26:</a:t>
                      </a:r>
                      <a:r>
                        <a:rPr lang="en-US" sz="900" b="1" u="none" baseline="0" dirty="0">
                          <a:solidFill>
                            <a:srgbClr val="FF0000"/>
                          </a:solidFill>
                          <a:effectLst/>
                        </a:rPr>
                        <a:t>  Itemization and prioritization of billing topics/fees and development of work plan to conduct analysis of priorities.</a:t>
                      </a:r>
                      <a:endParaRPr lang="en-US" sz="900" b="1" u="sng" baseline="0" dirty="0">
                        <a:solidFill>
                          <a:srgbClr val="FF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u="sng" baseline="0" dirty="0">
                        <a:solidFill>
                          <a:srgbClr val="FF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u="sng" baseline="0" dirty="0">
                        <a:solidFill>
                          <a:srgbClr val="FF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u="sng" baseline="0" dirty="0">
                          <a:solidFill>
                            <a:schemeClr val="tx1"/>
                          </a:solidFill>
                          <a:effectLst/>
                        </a:rPr>
                        <a:t>1/15/26:</a:t>
                      </a:r>
                      <a:r>
                        <a:rPr lang="en-US" sz="900" b="0" u="none" baseline="0" dirty="0">
                          <a:solidFill>
                            <a:schemeClr val="tx1"/>
                          </a:solidFill>
                          <a:effectLst/>
                        </a:rPr>
                        <a:t>  Update on 2 billing issues-1) 1129M (&gt;50 page count)/1104M (addendum)  billing combination; 2) Billing multiple units CPT radiology interpretation codes (70000 series). </a:t>
                      </a:r>
                      <a:endParaRPr lang="en-US" sz="900" b="0" u="sng" baseline="0"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u="sng" baseline="0" dirty="0">
                          <a:solidFill>
                            <a:schemeClr val="tx1"/>
                          </a:solidFill>
                          <a:effectLst/>
                        </a:rPr>
                        <a:t>9/18/25</a:t>
                      </a:r>
                      <a:r>
                        <a:rPr lang="en-US" sz="900" b="0" u="none" baseline="0" dirty="0">
                          <a:solidFill>
                            <a:schemeClr val="tx1"/>
                          </a:solidFill>
                          <a:effectLst/>
                        </a:rPr>
                        <a:t>: Clinical IME Roundtable session topic for 2026 to ensure objective questions are being asked of examiners and to refine scope of future requests.   </a:t>
                      </a:r>
                    </a:p>
                    <a:p>
                      <a:pPr marL="0" marR="0">
                        <a:spcBef>
                          <a:spcPts val="0"/>
                        </a:spcBef>
                        <a:spcAft>
                          <a:spcPts val="0"/>
                        </a:spcAft>
                      </a:pPr>
                      <a:r>
                        <a:rPr lang="en-US" sz="900" b="0" u="sng" dirty="0">
                          <a:solidFill>
                            <a:schemeClr val="tx1"/>
                          </a:solidFill>
                          <a:effectLst/>
                        </a:rPr>
                        <a:t>5/22/25: </a:t>
                      </a:r>
                      <a:r>
                        <a:rPr lang="en-US" sz="900" b="0" u="none" dirty="0">
                          <a:solidFill>
                            <a:schemeClr val="tx1"/>
                          </a:solidFill>
                          <a:effectLst/>
                        </a:rPr>
                        <a:t>firms shared concerns with large addendum requests associated</a:t>
                      </a:r>
                      <a:r>
                        <a:rPr lang="en-US" sz="900" b="0" u="none" baseline="0" dirty="0">
                          <a:solidFill>
                            <a:schemeClr val="tx1"/>
                          </a:solidFill>
                          <a:effectLst/>
                        </a:rPr>
                        <a:t> with state fund claims and fraud investigations.  Current reimbursement rate of $168.19 is a global fee (file review included). Department is exploring payment options to address the extra amount of time it takes for examiners to review new records.  One option is quantifying # of pages included in the fee reimbursement and allowing billing of 1129M (Extensive File Review) for pages after set threshold. L&amp;I met with CSP on fraud investigator requests and explored ways to improve processes.  Additional engagement expected to scope questions being asked of examiners and to refine scope of future requests.   </a:t>
                      </a:r>
                    </a:p>
                    <a:p>
                      <a:pPr marL="0" marR="0">
                        <a:spcBef>
                          <a:spcPts val="0"/>
                        </a:spcBef>
                        <a:spcAft>
                          <a:spcPts val="0"/>
                        </a:spcAft>
                      </a:pPr>
                      <a:endParaRPr lang="en-US" sz="900" b="1" u="sng" baseline="0" dirty="0">
                        <a:solidFill>
                          <a:srgbClr val="FF0000"/>
                        </a:solidFill>
                        <a:effectLst/>
                      </a:endParaRPr>
                    </a:p>
                  </a:txBody>
                  <a:tcPr marL="34071" marR="3407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F6E4"/>
                    </a:solidFill>
                  </a:tcPr>
                </a:tc>
                <a:extLst>
                  <a:ext uri="{0D108BD9-81ED-4DB2-BD59-A6C34878D82A}">
                    <a16:rowId xmlns:a16="http://schemas.microsoft.com/office/drawing/2014/main" val="3083733422"/>
                  </a:ext>
                </a:extLst>
              </a:tr>
            </a:tbl>
          </a:graphicData>
        </a:graphic>
      </p:graphicFrame>
    </p:spTree>
    <p:extLst>
      <p:ext uri="{BB962C8B-B14F-4D97-AF65-F5344CB8AC3E}">
        <p14:creationId xmlns:p14="http://schemas.microsoft.com/office/powerpoint/2010/main" val="2013736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a:ln>
            <a:solidFill>
              <a:schemeClr val="tx1"/>
            </a:solidFill>
          </a:ln>
        </p:spPr>
        <p:txBody>
          <a:bodyPr/>
          <a:lstStyle/>
          <a:p>
            <a:pPr marL="0" indent="0" algn="ctr">
              <a:buNone/>
            </a:pPr>
            <a:endParaRPr lang="en-US" sz="3600" b="1" dirty="0"/>
          </a:p>
          <a:p>
            <a:pPr marL="0" indent="0" algn="ctr">
              <a:buNone/>
            </a:pPr>
            <a:endParaRPr lang="en-US" b="1" dirty="0"/>
          </a:p>
          <a:p>
            <a:pPr marL="0" indent="0" algn="ctr">
              <a:buNone/>
            </a:pPr>
            <a:endParaRPr lang="en-US" dirty="0"/>
          </a:p>
        </p:txBody>
      </p:sp>
      <p:sp>
        <p:nvSpPr>
          <p:cNvPr id="2" name="Content Placeholder 2">
            <a:extLst>
              <a:ext uri="{FF2B5EF4-FFF2-40B4-BE49-F238E27FC236}">
                <a16:creationId xmlns:a16="http://schemas.microsoft.com/office/drawing/2014/main" id="{82E52805-48E3-A105-E7BE-63FFE186DA47}"/>
              </a:ext>
            </a:extLst>
          </p:cNvPr>
          <p:cNvSpPr txBox="1">
            <a:spLocks/>
          </p:cNvSpPr>
          <p:nvPr/>
        </p:nvSpPr>
        <p:spPr>
          <a:xfrm>
            <a:off x="2095500" y="971550"/>
            <a:ext cx="4953000" cy="704850"/>
          </a:xfrm>
        </p:spPr>
        <p:txBody>
          <a:bodyPr/>
          <a:lstStyle>
            <a:lvl1pPr marL="342891" indent="-342891" algn="l" rtl="0" eaLnBrk="1" fontAlgn="base" hangingPunct="1">
              <a:spcBef>
                <a:spcPct val="20000"/>
              </a:spcBef>
              <a:spcAft>
                <a:spcPct val="0"/>
              </a:spcAft>
              <a:buClr>
                <a:srgbClr val="005595"/>
              </a:buClr>
              <a:buFont typeface="Wingdings" pitchFamily="2" charset="2"/>
              <a:buChar char="§"/>
              <a:defRPr sz="2800">
                <a:solidFill>
                  <a:schemeClr val="tx1"/>
                </a:solidFill>
                <a:latin typeface="+mn-lt"/>
                <a:ea typeface="+mn-ea"/>
                <a:cs typeface="+mn-cs"/>
              </a:defRPr>
            </a:lvl1pPr>
            <a:lvl2pPr marL="742932" indent="-285744" algn="l" rtl="0" eaLnBrk="1" fontAlgn="base" hangingPunct="1">
              <a:spcBef>
                <a:spcPct val="20000"/>
              </a:spcBef>
              <a:spcAft>
                <a:spcPct val="0"/>
              </a:spcAft>
              <a:buClr>
                <a:srgbClr val="005595"/>
              </a:buClr>
              <a:buChar char="–"/>
              <a:defRPr sz="2400">
                <a:solidFill>
                  <a:schemeClr val="tx1"/>
                </a:solidFill>
                <a:latin typeface="+mn-lt"/>
              </a:defRPr>
            </a:lvl2pPr>
            <a:lvl3pPr marL="1142971" indent="-228594" algn="l" rtl="0" eaLnBrk="1" fontAlgn="base" hangingPunct="1">
              <a:spcBef>
                <a:spcPct val="20000"/>
              </a:spcBef>
              <a:spcAft>
                <a:spcPct val="0"/>
              </a:spcAft>
              <a:buClr>
                <a:srgbClr val="005595"/>
              </a:buClr>
              <a:buChar char="•"/>
              <a:defRPr sz="2000">
                <a:solidFill>
                  <a:schemeClr val="tx1"/>
                </a:solidFill>
                <a:latin typeface="+mn-lt"/>
              </a:defRPr>
            </a:lvl3pPr>
            <a:lvl4pPr marL="1600160" indent="-228594" algn="l" rtl="0" eaLnBrk="1" fontAlgn="base" hangingPunct="1">
              <a:spcBef>
                <a:spcPct val="20000"/>
              </a:spcBef>
              <a:spcAft>
                <a:spcPct val="0"/>
              </a:spcAft>
              <a:buClr>
                <a:srgbClr val="005595"/>
              </a:buClr>
              <a:buChar char="–"/>
              <a:defRPr>
                <a:solidFill>
                  <a:schemeClr val="tx1"/>
                </a:solidFill>
                <a:latin typeface="+mn-lt"/>
              </a:defRPr>
            </a:lvl4pPr>
            <a:lvl5pPr marL="2057349" indent="-228594" algn="l" rtl="0" eaLnBrk="1" fontAlgn="base" hangingPunct="1">
              <a:spcBef>
                <a:spcPct val="20000"/>
              </a:spcBef>
              <a:spcAft>
                <a:spcPct val="0"/>
              </a:spcAft>
              <a:buClr>
                <a:srgbClr val="005595"/>
              </a:buClr>
              <a:buChar char="»"/>
              <a:defRPr>
                <a:solidFill>
                  <a:schemeClr val="tx1"/>
                </a:solidFill>
                <a:latin typeface="+mn-lt"/>
              </a:defRPr>
            </a:lvl5pPr>
            <a:lvl6pPr marL="2514537" indent="-228594" algn="l" rtl="0" eaLnBrk="1" fontAlgn="base" hangingPunct="1">
              <a:spcBef>
                <a:spcPct val="20000"/>
              </a:spcBef>
              <a:spcAft>
                <a:spcPct val="0"/>
              </a:spcAft>
              <a:buClr>
                <a:srgbClr val="005595"/>
              </a:buClr>
              <a:buChar char="»"/>
              <a:defRPr>
                <a:solidFill>
                  <a:schemeClr val="tx1"/>
                </a:solidFill>
                <a:latin typeface="+mn-lt"/>
              </a:defRPr>
            </a:lvl6pPr>
            <a:lvl7pPr marL="2971726" indent="-228594" algn="l" rtl="0" eaLnBrk="1" fontAlgn="base" hangingPunct="1">
              <a:spcBef>
                <a:spcPct val="20000"/>
              </a:spcBef>
              <a:spcAft>
                <a:spcPct val="0"/>
              </a:spcAft>
              <a:buClr>
                <a:srgbClr val="005595"/>
              </a:buClr>
              <a:buChar char="»"/>
              <a:defRPr>
                <a:solidFill>
                  <a:schemeClr val="tx1"/>
                </a:solidFill>
                <a:latin typeface="+mn-lt"/>
              </a:defRPr>
            </a:lvl7pPr>
            <a:lvl8pPr marL="3428914" indent="-228594" algn="l" rtl="0" eaLnBrk="1" fontAlgn="base" hangingPunct="1">
              <a:spcBef>
                <a:spcPct val="20000"/>
              </a:spcBef>
              <a:spcAft>
                <a:spcPct val="0"/>
              </a:spcAft>
              <a:buClr>
                <a:srgbClr val="005595"/>
              </a:buClr>
              <a:buChar char="»"/>
              <a:defRPr>
                <a:solidFill>
                  <a:schemeClr val="tx1"/>
                </a:solidFill>
                <a:latin typeface="+mn-lt"/>
              </a:defRPr>
            </a:lvl8pPr>
            <a:lvl9pPr marL="3886103" indent="-228594" algn="l" rtl="0" eaLnBrk="1" fontAlgn="base" hangingPunct="1">
              <a:spcBef>
                <a:spcPct val="20000"/>
              </a:spcBef>
              <a:spcAft>
                <a:spcPct val="0"/>
              </a:spcAft>
              <a:buClr>
                <a:srgbClr val="005595"/>
              </a:buClr>
              <a:buChar char="»"/>
              <a:defRPr>
                <a:solidFill>
                  <a:schemeClr val="tx1"/>
                </a:solidFill>
                <a:latin typeface="+mn-lt"/>
              </a:defRPr>
            </a:lvl9pPr>
          </a:lstStyle>
          <a:p>
            <a:pPr marL="0" indent="0" algn="ctr">
              <a:buFont typeface="Wingdings" pitchFamily="2" charset="2"/>
              <a:buNone/>
            </a:pPr>
            <a:r>
              <a:rPr lang="en-US" sz="3600" b="1" kern="0" dirty="0"/>
              <a:t>IME Program Updates</a:t>
            </a:r>
          </a:p>
          <a:p>
            <a:pPr marL="0" indent="0" algn="ctr">
              <a:buFont typeface="Wingdings" pitchFamily="2" charset="2"/>
              <a:buNone/>
            </a:pPr>
            <a:endParaRPr lang="en-US" b="1" kern="0" dirty="0"/>
          </a:p>
          <a:p>
            <a:pPr marL="0" indent="0" algn="ctr">
              <a:buFont typeface="Wingdings" pitchFamily="2" charset="2"/>
              <a:buNone/>
            </a:pPr>
            <a:endParaRPr lang="en-US" kern="0" dirty="0"/>
          </a:p>
        </p:txBody>
      </p:sp>
    </p:spTree>
    <p:extLst>
      <p:ext uri="{BB962C8B-B14F-4D97-AF65-F5344CB8AC3E}">
        <p14:creationId xmlns:p14="http://schemas.microsoft.com/office/powerpoint/2010/main" val="1185298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defTabSz="342900" eaLnBrk="1" fontAlgn="auto" hangingPunct="1">
              <a:spcBef>
                <a:spcPts val="0"/>
              </a:spcBef>
              <a:spcAft>
                <a:spcPts val="0"/>
              </a:spcAft>
            </a:pPr>
            <a:r>
              <a:rPr lang="en-US" dirty="0">
                <a:latin typeface="Calibri" panose="020F0502020204030204"/>
              </a:rPr>
              <a:t> </a:t>
            </a:r>
          </a:p>
        </p:txBody>
      </p:sp>
      <p:sp>
        <p:nvSpPr>
          <p:cNvPr id="2" name="Title 1"/>
          <p:cNvSpPr>
            <a:spLocks noGrp="1"/>
          </p:cNvSpPr>
          <p:nvPr>
            <p:ph type="title" idx="4294967295"/>
          </p:nvPr>
        </p:nvSpPr>
        <p:spPr bwMode="auto">
          <a:xfrm>
            <a:off x="381000" y="285750"/>
            <a:ext cx="83820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4D4D4D"/>
                </a:solidFill>
                <a:latin typeface="+mj-lt"/>
                <a:ea typeface="+mj-ea"/>
                <a:cs typeface="+mj-cs"/>
              </a:defRPr>
            </a:lvl1pPr>
            <a:lvl2pPr algn="l" rtl="0" eaLnBrk="0" fontAlgn="base" hangingPunct="0">
              <a:spcBef>
                <a:spcPct val="0"/>
              </a:spcBef>
              <a:spcAft>
                <a:spcPct val="0"/>
              </a:spcAft>
              <a:defRPr sz="3200" b="1">
                <a:solidFill>
                  <a:srgbClr val="4D4D4D"/>
                </a:solidFill>
                <a:latin typeface="Arial" charset="0"/>
              </a:defRPr>
            </a:lvl2pPr>
            <a:lvl3pPr algn="l" rtl="0" eaLnBrk="0" fontAlgn="base" hangingPunct="0">
              <a:spcBef>
                <a:spcPct val="0"/>
              </a:spcBef>
              <a:spcAft>
                <a:spcPct val="0"/>
              </a:spcAft>
              <a:defRPr sz="3200" b="1">
                <a:solidFill>
                  <a:srgbClr val="4D4D4D"/>
                </a:solidFill>
                <a:latin typeface="Arial" charset="0"/>
              </a:defRPr>
            </a:lvl3pPr>
            <a:lvl4pPr algn="l" rtl="0" eaLnBrk="0" fontAlgn="base" hangingPunct="0">
              <a:spcBef>
                <a:spcPct val="0"/>
              </a:spcBef>
              <a:spcAft>
                <a:spcPct val="0"/>
              </a:spcAft>
              <a:defRPr sz="3200" b="1">
                <a:solidFill>
                  <a:srgbClr val="4D4D4D"/>
                </a:solidFill>
                <a:latin typeface="Arial" charset="0"/>
              </a:defRPr>
            </a:lvl4pPr>
            <a:lvl5pPr algn="l" rtl="0" eaLnBrk="0" fontAlgn="base" hangingPunct="0">
              <a:spcBef>
                <a:spcPct val="0"/>
              </a:spcBef>
              <a:spcAft>
                <a:spcPct val="0"/>
              </a:spcAft>
              <a:defRPr sz="3200" b="1">
                <a:solidFill>
                  <a:srgbClr val="4D4D4D"/>
                </a:solidFill>
                <a:latin typeface="Arial" charset="0"/>
              </a:defRPr>
            </a:lvl5pPr>
            <a:lvl6pPr marL="457200" algn="l" rtl="0" fontAlgn="base">
              <a:spcBef>
                <a:spcPct val="0"/>
              </a:spcBef>
              <a:spcAft>
                <a:spcPct val="0"/>
              </a:spcAft>
              <a:defRPr sz="3200" b="1">
                <a:solidFill>
                  <a:srgbClr val="4D4D4D"/>
                </a:solidFill>
                <a:latin typeface="Arial" charset="0"/>
              </a:defRPr>
            </a:lvl6pPr>
            <a:lvl7pPr marL="914400" algn="l" rtl="0" fontAlgn="base">
              <a:spcBef>
                <a:spcPct val="0"/>
              </a:spcBef>
              <a:spcAft>
                <a:spcPct val="0"/>
              </a:spcAft>
              <a:defRPr sz="3200" b="1">
                <a:solidFill>
                  <a:srgbClr val="4D4D4D"/>
                </a:solidFill>
                <a:latin typeface="Arial" charset="0"/>
              </a:defRPr>
            </a:lvl7pPr>
            <a:lvl8pPr marL="1371600" algn="l" rtl="0" fontAlgn="base">
              <a:spcBef>
                <a:spcPct val="0"/>
              </a:spcBef>
              <a:spcAft>
                <a:spcPct val="0"/>
              </a:spcAft>
              <a:defRPr sz="3200" b="1">
                <a:solidFill>
                  <a:srgbClr val="4D4D4D"/>
                </a:solidFill>
                <a:latin typeface="Arial" charset="0"/>
              </a:defRPr>
            </a:lvl8pPr>
            <a:lvl9pPr marL="1828800" algn="l" rtl="0" fontAlgn="base">
              <a:spcBef>
                <a:spcPct val="0"/>
              </a:spcBef>
              <a:spcAft>
                <a:spcPct val="0"/>
              </a:spcAft>
              <a:defRPr sz="3200" b="1">
                <a:solidFill>
                  <a:srgbClr val="4D4D4D"/>
                </a:solidFill>
                <a:latin typeface="Arial" charset="0"/>
              </a:defRPr>
            </a:lvl9pPr>
          </a:lstStyle>
          <a:p>
            <a:r>
              <a:rPr lang="en-US" dirty="0"/>
              <a:t>IME Examiner Pool</a:t>
            </a:r>
          </a:p>
        </p:txBody>
      </p:sp>
      <p:sp>
        <p:nvSpPr>
          <p:cNvPr id="5" name="Text Placeholder 4"/>
          <p:cNvSpPr>
            <a:spLocks noGrp="1"/>
          </p:cNvSpPr>
          <p:nvPr>
            <p:ph type="body" idx="4294967295"/>
          </p:nvPr>
        </p:nvSpPr>
        <p:spPr bwMode="auto">
          <a:xfrm>
            <a:off x="5042046" y="882330"/>
            <a:ext cx="36576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5595"/>
              </a:buClr>
              <a:buFont typeface="Wingdings" panose="05000000000000000000"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005595"/>
              </a:buClr>
              <a:buChar char="–"/>
              <a:defRPr sz="2400">
                <a:solidFill>
                  <a:schemeClr val="tx1"/>
                </a:solidFill>
                <a:latin typeface="+mn-lt"/>
              </a:defRPr>
            </a:lvl2pPr>
            <a:lvl3pPr marL="1143000" indent="-228600" algn="l" rtl="0" eaLnBrk="0" fontAlgn="base" hangingPunct="0">
              <a:spcBef>
                <a:spcPct val="20000"/>
              </a:spcBef>
              <a:spcAft>
                <a:spcPct val="0"/>
              </a:spcAft>
              <a:buClr>
                <a:srgbClr val="005595"/>
              </a:buClr>
              <a:buChar char="•"/>
              <a:defRPr sz="2000">
                <a:solidFill>
                  <a:schemeClr val="tx1"/>
                </a:solidFill>
                <a:latin typeface="+mn-lt"/>
              </a:defRPr>
            </a:lvl3pPr>
            <a:lvl4pPr marL="1600200" indent="-228600" algn="l" rtl="0" eaLnBrk="0" fontAlgn="base" hangingPunct="0">
              <a:spcBef>
                <a:spcPct val="20000"/>
              </a:spcBef>
              <a:spcAft>
                <a:spcPct val="0"/>
              </a:spcAft>
              <a:buClr>
                <a:srgbClr val="005595"/>
              </a:buClr>
              <a:buChar char="–"/>
              <a:defRPr>
                <a:solidFill>
                  <a:schemeClr val="tx1"/>
                </a:solidFill>
                <a:latin typeface="+mn-lt"/>
              </a:defRPr>
            </a:lvl4pPr>
            <a:lvl5pPr marL="2057400" indent="-228600" algn="l" rtl="0" eaLnBrk="0" fontAlgn="base" hangingPunct="0">
              <a:spcBef>
                <a:spcPct val="20000"/>
              </a:spcBef>
              <a:spcAft>
                <a:spcPct val="0"/>
              </a:spcAft>
              <a:buClr>
                <a:srgbClr val="005595"/>
              </a:buClr>
              <a:buChar char="»"/>
              <a:defRPr>
                <a:solidFill>
                  <a:schemeClr val="tx1"/>
                </a:solidFill>
                <a:latin typeface="+mn-lt"/>
              </a:defRPr>
            </a:lvl5pPr>
            <a:lvl6pPr marL="2514600" indent="-228600" algn="l" rtl="0" fontAlgn="base">
              <a:spcBef>
                <a:spcPct val="20000"/>
              </a:spcBef>
              <a:spcAft>
                <a:spcPct val="0"/>
              </a:spcAft>
              <a:buClr>
                <a:srgbClr val="005595"/>
              </a:buClr>
              <a:buChar char="»"/>
              <a:defRPr>
                <a:solidFill>
                  <a:schemeClr val="tx1"/>
                </a:solidFill>
                <a:latin typeface="+mn-lt"/>
              </a:defRPr>
            </a:lvl6pPr>
            <a:lvl7pPr marL="2971800" indent="-228600" algn="l" rtl="0" fontAlgn="base">
              <a:spcBef>
                <a:spcPct val="20000"/>
              </a:spcBef>
              <a:spcAft>
                <a:spcPct val="0"/>
              </a:spcAft>
              <a:buClr>
                <a:srgbClr val="005595"/>
              </a:buClr>
              <a:buChar char="»"/>
              <a:defRPr>
                <a:solidFill>
                  <a:schemeClr val="tx1"/>
                </a:solidFill>
                <a:latin typeface="+mn-lt"/>
              </a:defRPr>
            </a:lvl7pPr>
            <a:lvl8pPr marL="3429000" indent="-228600" algn="l" rtl="0" fontAlgn="base">
              <a:spcBef>
                <a:spcPct val="20000"/>
              </a:spcBef>
              <a:spcAft>
                <a:spcPct val="0"/>
              </a:spcAft>
              <a:buClr>
                <a:srgbClr val="005595"/>
              </a:buClr>
              <a:buChar char="»"/>
              <a:defRPr>
                <a:solidFill>
                  <a:schemeClr val="tx1"/>
                </a:solidFill>
                <a:latin typeface="+mn-lt"/>
              </a:defRPr>
            </a:lvl8pPr>
            <a:lvl9pPr marL="3886200" indent="-228600" algn="l" rtl="0" fontAlgn="base">
              <a:spcBef>
                <a:spcPct val="20000"/>
              </a:spcBef>
              <a:spcAft>
                <a:spcPct val="0"/>
              </a:spcAft>
              <a:buClr>
                <a:srgbClr val="005595"/>
              </a:buClr>
              <a:buChar char="»"/>
              <a:defRPr>
                <a:solidFill>
                  <a:schemeClr val="tx1"/>
                </a:solidFill>
                <a:latin typeface="+mn-lt"/>
              </a:defRPr>
            </a:lvl9pPr>
          </a:lstStyle>
          <a:p>
            <a:r>
              <a:rPr lang="en-US" sz="2400" dirty="0"/>
              <a:t>Trend all examiners</a:t>
            </a:r>
          </a:p>
        </p:txBody>
      </p:sp>
      <p:sp>
        <p:nvSpPr>
          <p:cNvPr id="7" name="Text Placeholder 6"/>
          <p:cNvSpPr>
            <a:spLocks noGrp="1"/>
          </p:cNvSpPr>
          <p:nvPr>
            <p:ph type="body" sz="quarter" idx="4294967295"/>
          </p:nvPr>
        </p:nvSpPr>
        <p:spPr bwMode="auto">
          <a:xfrm>
            <a:off x="261582" y="895350"/>
            <a:ext cx="4572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5595"/>
              </a:buClr>
              <a:buFont typeface="Wingdings" panose="05000000000000000000"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005595"/>
              </a:buClr>
              <a:buChar char="–"/>
              <a:defRPr sz="2400">
                <a:solidFill>
                  <a:schemeClr val="tx1"/>
                </a:solidFill>
                <a:latin typeface="+mn-lt"/>
              </a:defRPr>
            </a:lvl2pPr>
            <a:lvl3pPr marL="1143000" indent="-228600" algn="l" rtl="0" eaLnBrk="0" fontAlgn="base" hangingPunct="0">
              <a:spcBef>
                <a:spcPct val="20000"/>
              </a:spcBef>
              <a:spcAft>
                <a:spcPct val="0"/>
              </a:spcAft>
              <a:buClr>
                <a:srgbClr val="005595"/>
              </a:buClr>
              <a:buChar char="•"/>
              <a:defRPr sz="2000">
                <a:solidFill>
                  <a:schemeClr val="tx1"/>
                </a:solidFill>
                <a:latin typeface="+mn-lt"/>
              </a:defRPr>
            </a:lvl3pPr>
            <a:lvl4pPr marL="1600200" indent="-228600" algn="l" rtl="0" eaLnBrk="0" fontAlgn="base" hangingPunct="0">
              <a:spcBef>
                <a:spcPct val="20000"/>
              </a:spcBef>
              <a:spcAft>
                <a:spcPct val="0"/>
              </a:spcAft>
              <a:buClr>
                <a:srgbClr val="005595"/>
              </a:buClr>
              <a:buChar char="–"/>
              <a:defRPr>
                <a:solidFill>
                  <a:schemeClr val="tx1"/>
                </a:solidFill>
                <a:latin typeface="+mn-lt"/>
              </a:defRPr>
            </a:lvl4pPr>
            <a:lvl5pPr marL="2057400" indent="-228600" algn="l" rtl="0" eaLnBrk="0" fontAlgn="base" hangingPunct="0">
              <a:spcBef>
                <a:spcPct val="20000"/>
              </a:spcBef>
              <a:spcAft>
                <a:spcPct val="0"/>
              </a:spcAft>
              <a:buClr>
                <a:srgbClr val="005595"/>
              </a:buClr>
              <a:buChar char="»"/>
              <a:defRPr>
                <a:solidFill>
                  <a:schemeClr val="tx1"/>
                </a:solidFill>
                <a:latin typeface="+mn-lt"/>
              </a:defRPr>
            </a:lvl5pPr>
            <a:lvl6pPr marL="2514600" indent="-228600" algn="l" rtl="0" fontAlgn="base">
              <a:spcBef>
                <a:spcPct val="20000"/>
              </a:spcBef>
              <a:spcAft>
                <a:spcPct val="0"/>
              </a:spcAft>
              <a:buClr>
                <a:srgbClr val="005595"/>
              </a:buClr>
              <a:buChar char="»"/>
              <a:defRPr>
                <a:solidFill>
                  <a:schemeClr val="tx1"/>
                </a:solidFill>
                <a:latin typeface="+mn-lt"/>
              </a:defRPr>
            </a:lvl6pPr>
            <a:lvl7pPr marL="2971800" indent="-228600" algn="l" rtl="0" fontAlgn="base">
              <a:spcBef>
                <a:spcPct val="20000"/>
              </a:spcBef>
              <a:spcAft>
                <a:spcPct val="0"/>
              </a:spcAft>
              <a:buClr>
                <a:srgbClr val="005595"/>
              </a:buClr>
              <a:buChar char="»"/>
              <a:defRPr>
                <a:solidFill>
                  <a:schemeClr val="tx1"/>
                </a:solidFill>
                <a:latin typeface="+mn-lt"/>
              </a:defRPr>
            </a:lvl7pPr>
            <a:lvl8pPr marL="3429000" indent="-228600" algn="l" rtl="0" fontAlgn="base">
              <a:spcBef>
                <a:spcPct val="20000"/>
              </a:spcBef>
              <a:spcAft>
                <a:spcPct val="0"/>
              </a:spcAft>
              <a:buClr>
                <a:srgbClr val="005595"/>
              </a:buClr>
              <a:buChar char="»"/>
              <a:defRPr>
                <a:solidFill>
                  <a:schemeClr val="tx1"/>
                </a:solidFill>
                <a:latin typeface="+mn-lt"/>
              </a:defRPr>
            </a:lvl8pPr>
            <a:lvl9pPr marL="3886200" indent="-228600" algn="l" rtl="0" fontAlgn="base">
              <a:spcBef>
                <a:spcPct val="20000"/>
              </a:spcBef>
              <a:spcAft>
                <a:spcPct val="0"/>
              </a:spcAft>
              <a:buClr>
                <a:srgbClr val="005595"/>
              </a:buClr>
              <a:buChar char="»"/>
              <a:defRPr>
                <a:solidFill>
                  <a:schemeClr val="tx1"/>
                </a:solidFill>
                <a:latin typeface="+mn-lt"/>
              </a:defRPr>
            </a:lvl9pPr>
          </a:lstStyle>
          <a:p>
            <a:r>
              <a:rPr lang="en-US" sz="2400" dirty="0"/>
              <a:t>Top examiner Specialties</a:t>
            </a:r>
          </a:p>
        </p:txBody>
      </p:sp>
      <p:graphicFrame>
        <p:nvGraphicFramePr>
          <p:cNvPr id="6" name="Chart 5">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1027324171"/>
              </p:ext>
            </p:extLst>
          </p:nvPr>
        </p:nvGraphicFramePr>
        <p:xfrm>
          <a:off x="4996218" y="982299"/>
          <a:ext cx="3886200" cy="29610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302727664"/>
              </p:ext>
            </p:extLst>
          </p:nvPr>
        </p:nvGraphicFramePr>
        <p:xfrm>
          <a:off x="423970" y="1298611"/>
          <a:ext cx="3767030" cy="3406739"/>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a:extLst>
              <a:ext uri="{FF2B5EF4-FFF2-40B4-BE49-F238E27FC236}">
                <a16:creationId xmlns:a16="http://schemas.microsoft.com/office/drawing/2014/main" id="{7D45301F-2ED2-1A75-3E74-60EEAEB2B98E}"/>
              </a:ext>
            </a:extLst>
          </p:cNvPr>
          <p:cNvPicPr>
            <a:picLocks noChangeAspect="1"/>
          </p:cNvPicPr>
          <p:nvPr/>
        </p:nvPicPr>
        <p:blipFill>
          <a:blip r:embed="rId4"/>
          <a:stretch>
            <a:fillRect/>
          </a:stretch>
        </p:blipFill>
        <p:spPr>
          <a:xfrm>
            <a:off x="4495799" y="4203025"/>
            <a:ext cx="4648201" cy="218025"/>
          </a:xfrm>
          <a:prstGeom prst="rect">
            <a:avLst/>
          </a:prstGeom>
        </p:spPr>
      </p:pic>
    </p:spTree>
    <p:extLst>
      <p:ext uri="{BB962C8B-B14F-4D97-AF65-F5344CB8AC3E}">
        <p14:creationId xmlns:p14="http://schemas.microsoft.com/office/powerpoint/2010/main" val="3923676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056CCA-047F-3235-F4F3-20B27F8BBBC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384" y="98545"/>
            <a:ext cx="8849216" cy="4414604"/>
          </a:xfrm>
          <a:prstGeom prst="rect">
            <a:avLst/>
          </a:prstGeom>
          <a:noFill/>
        </p:spPr>
      </p:pic>
    </p:spTree>
    <p:extLst>
      <p:ext uri="{BB962C8B-B14F-4D97-AF65-F5344CB8AC3E}">
        <p14:creationId xmlns:p14="http://schemas.microsoft.com/office/powerpoint/2010/main" val="3062783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353AC9-B13B-977F-E20E-D13115D2462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61" y="133350"/>
            <a:ext cx="9054077" cy="4648200"/>
          </a:xfrm>
          <a:prstGeom prst="rect">
            <a:avLst/>
          </a:prstGeom>
          <a:noFill/>
        </p:spPr>
      </p:pic>
    </p:spTree>
    <p:extLst>
      <p:ext uri="{BB962C8B-B14F-4D97-AF65-F5344CB8AC3E}">
        <p14:creationId xmlns:p14="http://schemas.microsoft.com/office/powerpoint/2010/main" val="3993624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A8FDE61-13DC-480A-A47D-545C56194871}" type="slidenum">
              <a:rPr lang="en-US" smtClean="0"/>
              <a:pPr/>
              <a:t>10</a:t>
            </a:fld>
            <a:endParaRPr lang="en-US" dirty="0"/>
          </a:p>
        </p:txBody>
      </p:sp>
      <p:sp>
        <p:nvSpPr>
          <p:cNvPr id="4" name="Content Placeholder 3"/>
          <p:cNvSpPr>
            <a:spLocks noGrp="1"/>
          </p:cNvSpPr>
          <p:nvPr>
            <p:ph sz="half" idx="4294967295"/>
          </p:nvPr>
        </p:nvSpPr>
        <p:spPr>
          <a:xfrm>
            <a:off x="5105400" y="819150"/>
            <a:ext cx="4038600" cy="3886200"/>
          </a:xfrm>
        </p:spPr>
        <p:txBody>
          <a:bodyPr/>
          <a:lstStyle/>
          <a:p>
            <a:r>
              <a:rPr lang="en-US" sz="2000" dirty="0"/>
              <a:t>389 Complaints (as of 9/14)</a:t>
            </a:r>
          </a:p>
          <a:p>
            <a:r>
              <a:rPr lang="en-US" sz="2000" dirty="0"/>
              <a:t>Top Specialties: </a:t>
            </a:r>
          </a:p>
          <a:p>
            <a:pPr lvl="1"/>
            <a:r>
              <a:rPr lang="en-US" sz="2000" dirty="0"/>
              <a:t>Ortho (136)</a:t>
            </a:r>
          </a:p>
          <a:p>
            <a:pPr lvl="1"/>
            <a:r>
              <a:rPr lang="en-US" sz="2000" dirty="0"/>
              <a:t>Psychiatry (70)</a:t>
            </a:r>
          </a:p>
          <a:p>
            <a:pPr lvl="1"/>
            <a:r>
              <a:rPr lang="en-US" sz="2000" dirty="0"/>
              <a:t>Neurology (53)</a:t>
            </a:r>
          </a:p>
          <a:p>
            <a:pPr lvl="1"/>
            <a:r>
              <a:rPr lang="en-US" sz="2000" dirty="0"/>
              <a:t>Hand Surgeon (49)</a:t>
            </a:r>
          </a:p>
          <a:p>
            <a:r>
              <a:rPr lang="en-US" sz="2000" dirty="0"/>
              <a:t> 360(92.5%) involving state fund claims</a:t>
            </a:r>
          </a:p>
          <a:p>
            <a:r>
              <a:rPr lang="en-US" sz="2000" dirty="0"/>
              <a:t>229 (76%) of “report” complaints=late reports</a:t>
            </a:r>
          </a:p>
          <a:p>
            <a:pPr marL="150876" lvl="1" indent="0">
              <a:buNone/>
            </a:pPr>
            <a:endParaRPr lang="en-US" dirty="0"/>
          </a:p>
        </p:txBody>
      </p:sp>
      <p:sp>
        <p:nvSpPr>
          <p:cNvPr id="8" name="TextBox 7"/>
          <p:cNvSpPr txBox="1"/>
          <p:nvPr/>
        </p:nvSpPr>
        <p:spPr>
          <a:xfrm>
            <a:off x="675737" y="4225925"/>
            <a:ext cx="3733800" cy="430887"/>
          </a:xfrm>
          <a:prstGeom prst="rect">
            <a:avLst/>
          </a:prstGeom>
          <a:noFill/>
        </p:spPr>
        <p:txBody>
          <a:bodyPr wrap="square" rtlCol="0">
            <a:spAutoFit/>
          </a:bodyPr>
          <a:lstStyle/>
          <a:p>
            <a:r>
              <a:rPr lang="en-US" sz="1100" dirty="0"/>
              <a:t>Note: 2025 Approx. 15,408 exams; 397 complaints received (2.57% of all exams) </a:t>
            </a:r>
          </a:p>
        </p:txBody>
      </p:sp>
      <p:sp>
        <p:nvSpPr>
          <p:cNvPr id="5" name="Title 1">
            <a:extLst>
              <a:ext uri="{FF2B5EF4-FFF2-40B4-BE49-F238E27FC236}">
                <a16:creationId xmlns:a16="http://schemas.microsoft.com/office/drawing/2014/main" id="{D3869151-3FCA-5786-DEFA-7BBC79C837E7}"/>
              </a:ext>
            </a:extLst>
          </p:cNvPr>
          <p:cNvSpPr txBox="1">
            <a:spLocks/>
          </p:cNvSpPr>
          <p:nvPr/>
        </p:nvSpPr>
        <p:spPr>
          <a:xfrm>
            <a:off x="381000" y="285750"/>
            <a:ext cx="8382000" cy="479425"/>
          </a:xfrm>
          <a:prstGeom prst="rect">
            <a:avLst/>
          </a:prstGeom>
        </p:spPr>
        <p:txBody>
          <a:bodyPr/>
          <a:lstStyle>
            <a:lvl1pPr algn="l" rtl="0" eaLnBrk="1" fontAlgn="base" hangingPunct="1">
              <a:spcBef>
                <a:spcPct val="0"/>
              </a:spcBef>
              <a:spcAft>
                <a:spcPct val="0"/>
              </a:spcAft>
              <a:defRPr sz="3200" b="1">
                <a:solidFill>
                  <a:srgbClr val="4D4D4D"/>
                </a:solidFill>
                <a:latin typeface="+mj-lt"/>
                <a:ea typeface="+mj-ea"/>
                <a:cs typeface="+mj-cs"/>
              </a:defRPr>
            </a:lvl1pPr>
            <a:lvl2pPr algn="l" rtl="0" eaLnBrk="1" fontAlgn="base" hangingPunct="1">
              <a:spcBef>
                <a:spcPct val="0"/>
              </a:spcBef>
              <a:spcAft>
                <a:spcPct val="0"/>
              </a:spcAft>
              <a:defRPr sz="3200" b="1">
                <a:solidFill>
                  <a:srgbClr val="4D4D4D"/>
                </a:solidFill>
                <a:latin typeface="Arial" charset="0"/>
              </a:defRPr>
            </a:lvl2pPr>
            <a:lvl3pPr algn="l" rtl="0" eaLnBrk="1" fontAlgn="base" hangingPunct="1">
              <a:spcBef>
                <a:spcPct val="0"/>
              </a:spcBef>
              <a:spcAft>
                <a:spcPct val="0"/>
              </a:spcAft>
              <a:defRPr sz="3200" b="1">
                <a:solidFill>
                  <a:srgbClr val="4D4D4D"/>
                </a:solidFill>
                <a:latin typeface="Arial" charset="0"/>
              </a:defRPr>
            </a:lvl3pPr>
            <a:lvl4pPr algn="l" rtl="0" eaLnBrk="1" fontAlgn="base" hangingPunct="1">
              <a:spcBef>
                <a:spcPct val="0"/>
              </a:spcBef>
              <a:spcAft>
                <a:spcPct val="0"/>
              </a:spcAft>
              <a:defRPr sz="3200" b="1">
                <a:solidFill>
                  <a:srgbClr val="4D4D4D"/>
                </a:solidFill>
                <a:latin typeface="Arial" charset="0"/>
              </a:defRPr>
            </a:lvl4pPr>
            <a:lvl5pPr algn="l" rtl="0" eaLnBrk="1" fontAlgn="base" hangingPunct="1">
              <a:spcBef>
                <a:spcPct val="0"/>
              </a:spcBef>
              <a:spcAft>
                <a:spcPct val="0"/>
              </a:spcAft>
              <a:defRPr sz="3200" b="1">
                <a:solidFill>
                  <a:srgbClr val="4D4D4D"/>
                </a:solidFill>
                <a:latin typeface="Arial" charset="0"/>
              </a:defRPr>
            </a:lvl5pPr>
            <a:lvl6pPr marL="457189" algn="l" rtl="0" eaLnBrk="1" fontAlgn="base" hangingPunct="1">
              <a:spcBef>
                <a:spcPct val="0"/>
              </a:spcBef>
              <a:spcAft>
                <a:spcPct val="0"/>
              </a:spcAft>
              <a:defRPr sz="3200" b="1">
                <a:solidFill>
                  <a:srgbClr val="4D4D4D"/>
                </a:solidFill>
                <a:latin typeface="Arial" charset="0"/>
              </a:defRPr>
            </a:lvl6pPr>
            <a:lvl7pPr marL="914377" algn="l" rtl="0" eaLnBrk="1" fontAlgn="base" hangingPunct="1">
              <a:spcBef>
                <a:spcPct val="0"/>
              </a:spcBef>
              <a:spcAft>
                <a:spcPct val="0"/>
              </a:spcAft>
              <a:defRPr sz="3200" b="1">
                <a:solidFill>
                  <a:srgbClr val="4D4D4D"/>
                </a:solidFill>
                <a:latin typeface="Arial" charset="0"/>
              </a:defRPr>
            </a:lvl7pPr>
            <a:lvl8pPr marL="1371566" algn="l" rtl="0" eaLnBrk="1" fontAlgn="base" hangingPunct="1">
              <a:spcBef>
                <a:spcPct val="0"/>
              </a:spcBef>
              <a:spcAft>
                <a:spcPct val="0"/>
              </a:spcAft>
              <a:defRPr sz="3200" b="1">
                <a:solidFill>
                  <a:srgbClr val="4D4D4D"/>
                </a:solidFill>
                <a:latin typeface="Arial" charset="0"/>
              </a:defRPr>
            </a:lvl8pPr>
            <a:lvl9pPr marL="1828754" algn="l" rtl="0" eaLnBrk="1" fontAlgn="base" hangingPunct="1">
              <a:spcBef>
                <a:spcPct val="0"/>
              </a:spcBef>
              <a:spcAft>
                <a:spcPct val="0"/>
              </a:spcAft>
              <a:defRPr sz="3200" b="1">
                <a:solidFill>
                  <a:srgbClr val="4D4D4D"/>
                </a:solidFill>
                <a:latin typeface="Arial" charset="0"/>
              </a:defRPr>
            </a:lvl9pPr>
          </a:lstStyle>
          <a:p>
            <a:r>
              <a:rPr lang="en-US" kern="0" dirty="0"/>
              <a:t>2026 Complaints-YTD</a:t>
            </a:r>
          </a:p>
        </p:txBody>
      </p:sp>
      <p:graphicFrame>
        <p:nvGraphicFramePr>
          <p:cNvPr id="2" name="Chart 1">
            <a:extLst>
              <a:ext uri="{FF2B5EF4-FFF2-40B4-BE49-F238E27FC236}">
                <a16:creationId xmlns:a16="http://schemas.microsoft.com/office/drawing/2014/main" id="{94F7D751-B1FE-4975-9D2B-B9756D63D21D}"/>
              </a:ext>
            </a:extLst>
          </p:cNvPr>
          <p:cNvGraphicFramePr>
            <a:graphicFrameLocks/>
          </p:cNvGraphicFramePr>
          <p:nvPr/>
        </p:nvGraphicFramePr>
        <p:xfrm>
          <a:off x="256637" y="1124087"/>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00000000-0008-0000-0200-000002000000}"/>
              </a:ext>
            </a:extLst>
          </p:cNvPr>
          <p:cNvGraphicFramePr>
            <a:graphicFrameLocks/>
          </p:cNvGraphicFramePr>
          <p:nvPr/>
        </p:nvGraphicFramePr>
        <p:xfrm>
          <a:off x="185469" y="104775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4063024327"/>
              </p:ext>
            </p:extLst>
          </p:nvPr>
        </p:nvGraphicFramePr>
        <p:xfrm>
          <a:off x="323851" y="1227069"/>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18936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334100-2D3A-5644-AFC4-2CC938A4913A}"/>
              </a:ext>
            </a:extLst>
          </p:cNvPr>
          <p:cNvSpPr txBox="1"/>
          <p:nvPr/>
        </p:nvSpPr>
        <p:spPr>
          <a:xfrm>
            <a:off x="228600" y="361950"/>
            <a:ext cx="8534400" cy="584775"/>
          </a:xfrm>
          <a:prstGeom prst="rect">
            <a:avLst/>
          </a:prstGeom>
          <a:noFill/>
        </p:spPr>
        <p:txBody>
          <a:bodyPr wrap="square" rtlCol="0">
            <a:spAutoFit/>
          </a:bodyPr>
          <a:lstStyle/>
          <a:p>
            <a:pPr algn="ctr"/>
            <a:r>
              <a:rPr lang="en-US" sz="3200" u="sng" dirty="0"/>
              <a:t>Late Reports: Complaint Process Update</a:t>
            </a:r>
          </a:p>
        </p:txBody>
      </p:sp>
      <p:sp>
        <p:nvSpPr>
          <p:cNvPr id="3" name="TextBox 2">
            <a:extLst>
              <a:ext uri="{FF2B5EF4-FFF2-40B4-BE49-F238E27FC236}">
                <a16:creationId xmlns:a16="http://schemas.microsoft.com/office/drawing/2014/main" id="{4975B7BB-98A4-58BC-326C-B0D57577B49E}"/>
              </a:ext>
            </a:extLst>
          </p:cNvPr>
          <p:cNvSpPr txBox="1"/>
          <p:nvPr/>
        </p:nvSpPr>
        <p:spPr>
          <a:xfrm>
            <a:off x="914400" y="1048256"/>
            <a:ext cx="7543800" cy="3046988"/>
          </a:xfrm>
          <a:prstGeom prst="rect">
            <a:avLst/>
          </a:prstGeom>
          <a:noFill/>
        </p:spPr>
        <p:txBody>
          <a:bodyPr wrap="square" rtlCol="0">
            <a:spAutoFit/>
          </a:bodyPr>
          <a:lstStyle/>
          <a:p>
            <a:endParaRPr lang="en-US" sz="1200" dirty="0"/>
          </a:p>
          <a:p>
            <a:pPr marL="285750" indent="-285750">
              <a:buFont typeface="Arial" panose="020B0604020202020204" pitchFamily="34" charset="0"/>
              <a:buChar char="•"/>
            </a:pPr>
            <a:endParaRPr lang="en-US" sz="1200" dirty="0"/>
          </a:p>
          <a:p>
            <a:pPr marL="342900" indent="-342900">
              <a:buFont typeface="Arial" panose="020B0604020202020204" pitchFamily="34" charset="0"/>
              <a:buChar char="•"/>
            </a:pPr>
            <a:r>
              <a:rPr lang="en-US" sz="2000" dirty="0"/>
              <a:t>Weekly emails are sent to IME Firms with reports past due </a:t>
            </a:r>
            <a:endParaRPr lang="en-US" sz="1600" dirty="0"/>
          </a:p>
          <a:p>
            <a:r>
              <a:rPr lang="en-US" sz="1600" dirty="0"/>
              <a:t>       (14 days after the IME date)</a:t>
            </a:r>
          </a:p>
          <a:p>
            <a:endParaRPr lang="en-US" sz="2000" dirty="0"/>
          </a:p>
          <a:p>
            <a:pPr marL="800100" lvl="1" indent="-342900">
              <a:buFont typeface="Wingdings" panose="05000000000000000000" pitchFamily="2" charset="2"/>
              <a:buChar char="ü"/>
            </a:pPr>
            <a:r>
              <a:rPr lang="en-US" sz="2000" dirty="0"/>
              <a:t>This has been effective in </a:t>
            </a:r>
            <a:r>
              <a:rPr lang="en-US" sz="2000" i="1" dirty="0"/>
              <a:t>reducing the number of late reports:</a:t>
            </a:r>
            <a:endParaRPr lang="en-US" sz="2000" dirty="0"/>
          </a:p>
          <a:p>
            <a:pPr marL="1657350" lvl="3" indent="-285750">
              <a:buFont typeface="Courier New" panose="02070309020205020404" pitchFamily="49" charset="0"/>
              <a:buChar char="o"/>
            </a:pPr>
            <a:r>
              <a:rPr lang="en-US" sz="1600" dirty="0"/>
              <a:t>Average total late reports </a:t>
            </a:r>
            <a:r>
              <a:rPr lang="en-US" sz="1600" i="1" u="sng" dirty="0"/>
              <a:t>were</a:t>
            </a:r>
            <a:r>
              <a:rPr lang="en-US" sz="1600" dirty="0"/>
              <a:t> 12-15 per week</a:t>
            </a:r>
          </a:p>
          <a:p>
            <a:pPr marL="1657350" lvl="3" indent="-285750">
              <a:buFont typeface="Courier New" panose="02070309020205020404" pitchFamily="49" charset="0"/>
              <a:buChar char="o"/>
            </a:pPr>
            <a:r>
              <a:rPr lang="en-US" sz="1600" dirty="0"/>
              <a:t>Average total late reports </a:t>
            </a:r>
            <a:r>
              <a:rPr lang="en-US" sz="1600" i="1" u="sng" dirty="0"/>
              <a:t>are now </a:t>
            </a:r>
            <a:r>
              <a:rPr lang="en-US" sz="1600" dirty="0"/>
              <a:t>7-9 per week</a:t>
            </a:r>
          </a:p>
          <a:p>
            <a:pPr lvl="2"/>
            <a:endParaRPr lang="en-US" sz="2000" dirty="0"/>
          </a:p>
          <a:p>
            <a:pPr lvl="1"/>
            <a:endParaRPr lang="en-US" sz="2000" dirty="0"/>
          </a:p>
        </p:txBody>
      </p:sp>
    </p:spTree>
    <p:extLst>
      <p:ext uri="{BB962C8B-B14F-4D97-AF65-F5344CB8AC3E}">
        <p14:creationId xmlns:p14="http://schemas.microsoft.com/office/powerpoint/2010/main" val="1872595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1FE8D-DE8E-3EF6-E1D1-DF5D8C7E7C4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CF8F774-8F58-53C2-0B55-8082248DF162}"/>
              </a:ext>
            </a:extLst>
          </p:cNvPr>
          <p:cNvSpPr txBox="1"/>
          <p:nvPr/>
        </p:nvSpPr>
        <p:spPr>
          <a:xfrm>
            <a:off x="152400" y="109476"/>
            <a:ext cx="8534400" cy="584775"/>
          </a:xfrm>
          <a:prstGeom prst="rect">
            <a:avLst/>
          </a:prstGeom>
          <a:noFill/>
        </p:spPr>
        <p:txBody>
          <a:bodyPr wrap="square" rtlCol="0">
            <a:spAutoFit/>
          </a:bodyPr>
          <a:lstStyle/>
          <a:p>
            <a:pPr algn="ctr"/>
            <a:r>
              <a:rPr lang="en-US" sz="3200" u="sng" dirty="0"/>
              <a:t>Root Causes of Late Reports</a:t>
            </a:r>
          </a:p>
        </p:txBody>
      </p:sp>
      <p:sp>
        <p:nvSpPr>
          <p:cNvPr id="3" name="TextBox 2">
            <a:extLst>
              <a:ext uri="{FF2B5EF4-FFF2-40B4-BE49-F238E27FC236}">
                <a16:creationId xmlns:a16="http://schemas.microsoft.com/office/drawing/2014/main" id="{AED2C86C-D40D-F091-2781-F819A577534B}"/>
              </a:ext>
            </a:extLst>
          </p:cNvPr>
          <p:cNvSpPr txBox="1"/>
          <p:nvPr/>
        </p:nvSpPr>
        <p:spPr>
          <a:xfrm>
            <a:off x="800100" y="666750"/>
            <a:ext cx="7543800" cy="4216539"/>
          </a:xfrm>
          <a:prstGeom prst="rect">
            <a:avLst/>
          </a:prstGeom>
          <a:noFill/>
        </p:spPr>
        <p:txBody>
          <a:bodyPr wrap="square" rtlCol="0">
            <a:spAutoFit/>
          </a:bodyPr>
          <a:lstStyle/>
          <a:p>
            <a:pPr lvl="2"/>
            <a:endParaRPr lang="en-US" sz="2000" dirty="0"/>
          </a:p>
          <a:p>
            <a:pPr marL="742950" lvl="1" indent="-285750">
              <a:buFont typeface="Arial" panose="020B0604020202020204" pitchFamily="34" charset="0"/>
              <a:buChar char="•"/>
            </a:pPr>
            <a:r>
              <a:rPr lang="en-US" sz="2000" u="sng" dirty="0"/>
              <a:t>Diagnostics</a:t>
            </a:r>
            <a:r>
              <a:rPr lang="en-US" sz="2000" dirty="0"/>
              <a:t> – Communicate orders with the claims manager</a:t>
            </a:r>
          </a:p>
          <a:p>
            <a:pPr marL="1257300" lvl="2" indent="-342900">
              <a:buFont typeface="Courier New" panose="02070309020205020404" pitchFamily="49" charset="0"/>
              <a:buChar char="o"/>
            </a:pPr>
            <a:r>
              <a:rPr lang="en-US" sz="1600" dirty="0"/>
              <a:t>In order for department to determine if report is truly late, please ensure scheduling system is updated with following annotations about diagnostics: </a:t>
            </a:r>
          </a:p>
          <a:p>
            <a:pPr marL="2171700" lvl="4" indent="-342900">
              <a:buFont typeface="Wingdings" panose="05000000000000000000" pitchFamily="2" charset="2"/>
              <a:buChar char="ü"/>
            </a:pPr>
            <a:r>
              <a:rPr lang="en-US" sz="1600" dirty="0"/>
              <a:t>Ordered</a:t>
            </a:r>
          </a:p>
          <a:p>
            <a:pPr marL="2171700" lvl="4" indent="-342900">
              <a:buFont typeface="Wingdings" panose="05000000000000000000" pitchFamily="2" charset="2"/>
              <a:buChar char="ü"/>
            </a:pPr>
            <a:r>
              <a:rPr lang="en-US" sz="1600" dirty="0"/>
              <a:t>Scheduled</a:t>
            </a:r>
          </a:p>
          <a:p>
            <a:pPr marL="2171700" lvl="4" indent="-342900">
              <a:buFont typeface="Wingdings" panose="05000000000000000000" pitchFamily="2" charset="2"/>
              <a:buChar char="ü"/>
            </a:pPr>
            <a:r>
              <a:rPr lang="en-US" sz="1600" dirty="0"/>
              <a:t>Results are received</a:t>
            </a:r>
          </a:p>
          <a:p>
            <a:pPr lvl="1"/>
            <a:endParaRPr lang="en-US" sz="2000" dirty="0"/>
          </a:p>
          <a:p>
            <a:pPr marL="742950" lvl="1" indent="-285750">
              <a:buFont typeface="Arial" panose="020B0604020202020204" pitchFamily="34" charset="0"/>
              <a:buChar char="•"/>
            </a:pPr>
            <a:r>
              <a:rPr lang="en-US" sz="2000" u="sng" dirty="0"/>
              <a:t>Examiner Leave</a:t>
            </a:r>
          </a:p>
          <a:p>
            <a:pPr marL="1714500" lvl="3" indent="-342900">
              <a:buFont typeface="Wingdings" panose="05000000000000000000" pitchFamily="2" charset="2"/>
              <a:buChar char="ü"/>
            </a:pPr>
            <a:r>
              <a:rPr lang="en-US" sz="1600" dirty="0"/>
              <a:t>Do not schedule within 14-day window</a:t>
            </a:r>
          </a:p>
          <a:p>
            <a:pPr marL="1714500" lvl="3" indent="-342900">
              <a:buFont typeface="Wingdings" panose="05000000000000000000" pitchFamily="2" charset="2"/>
              <a:buChar char="ü"/>
            </a:pPr>
            <a:r>
              <a:rPr lang="en-US" sz="1600" dirty="0"/>
              <a:t>Have contingency in place to ensure timely delivery </a:t>
            </a:r>
          </a:p>
          <a:p>
            <a:pPr lvl="3"/>
            <a:endParaRPr lang="en-US" sz="2000" dirty="0"/>
          </a:p>
          <a:p>
            <a:pPr lvl="1"/>
            <a:endParaRPr lang="en-US" sz="2000" dirty="0"/>
          </a:p>
        </p:txBody>
      </p:sp>
    </p:spTree>
    <p:extLst>
      <p:ext uri="{BB962C8B-B14F-4D97-AF65-F5344CB8AC3E}">
        <p14:creationId xmlns:p14="http://schemas.microsoft.com/office/powerpoint/2010/main" val="1390509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Tree>
    <p:custDataLst>
      <p:tags r:id="rId1"/>
    </p:custDataLst>
    <p:extLst>
      <p:ext uri="{BB962C8B-B14F-4D97-AF65-F5344CB8AC3E}">
        <p14:creationId xmlns:p14="http://schemas.microsoft.com/office/powerpoint/2010/main" val="1104860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t>Highlights of Required Documentation for Mental Health IMEs</a:t>
            </a:r>
            <a:br>
              <a:rPr lang="en-US" dirty="0"/>
            </a:br>
            <a:endParaRPr lang="en-US" dirty="0"/>
          </a:p>
        </p:txBody>
      </p:sp>
      <p:sp>
        <p:nvSpPr>
          <p:cNvPr id="3" name="Content Placeholder 2"/>
          <p:cNvSpPr>
            <a:spLocks noGrp="1"/>
          </p:cNvSpPr>
          <p:nvPr>
            <p:ph idx="10"/>
          </p:nvPr>
        </p:nvSpPr>
        <p:spPr>
          <a:xfrm>
            <a:off x="533400" y="1257300"/>
            <a:ext cx="8153400" cy="3295650"/>
          </a:xfrm>
        </p:spPr>
        <p:txBody>
          <a:bodyPr/>
          <a:lstStyle/>
          <a:p>
            <a:pPr marL="0" indent="0" algn="ctr">
              <a:lnSpc>
                <a:spcPct val="150000"/>
              </a:lnSpc>
              <a:buNone/>
            </a:pPr>
            <a:r>
              <a:rPr lang="en-US" sz="2000" dirty="0"/>
              <a:t> Medical Examiner’s Handbook, Chapter 7</a:t>
            </a:r>
          </a:p>
          <a:p>
            <a:pPr marL="0" indent="0">
              <a:buNone/>
            </a:pPr>
            <a:r>
              <a:rPr lang="en-US" sz="1600" dirty="0"/>
              <a:t>1. Identifying Information</a:t>
            </a:r>
          </a:p>
          <a:p>
            <a:pPr marL="0" indent="0">
              <a:buNone/>
            </a:pPr>
            <a:endParaRPr lang="en-US" sz="1600" dirty="0"/>
          </a:p>
          <a:p>
            <a:pPr marL="0" indent="0">
              <a:buNone/>
            </a:pPr>
            <a:r>
              <a:rPr lang="en-US" sz="1600" dirty="0"/>
              <a:t>2. Introduction, Purpose of Examination and Statement of Non-Confidentiality</a:t>
            </a:r>
          </a:p>
          <a:p>
            <a:pPr marL="0" indent="0">
              <a:buNone/>
            </a:pPr>
            <a:endParaRPr lang="en-US" sz="1600" dirty="0"/>
          </a:p>
          <a:p>
            <a:pPr marL="0" indent="0">
              <a:lnSpc>
                <a:spcPct val="150000"/>
              </a:lnSpc>
              <a:buNone/>
            </a:pPr>
            <a:r>
              <a:rPr lang="en-US" sz="1600" dirty="0"/>
              <a:t>3. Record Review: mental health and medical records</a:t>
            </a:r>
          </a:p>
          <a:p>
            <a:pPr lvl="1">
              <a:buFont typeface="Courier New" panose="02070309020205020404" pitchFamily="49" charset="0"/>
              <a:buChar char="o"/>
            </a:pPr>
            <a:r>
              <a:rPr lang="en-US" sz="1200" dirty="0"/>
              <a:t>Report of Accident or Provider’s Initial Report</a:t>
            </a:r>
          </a:p>
          <a:p>
            <a:pPr lvl="1">
              <a:buFont typeface="Courier New" panose="02070309020205020404" pitchFamily="49" charset="0"/>
              <a:buChar char="o"/>
            </a:pPr>
            <a:r>
              <a:rPr lang="en-US" sz="1200" dirty="0"/>
              <a:t>Timing of mental health complaints</a:t>
            </a:r>
          </a:p>
          <a:p>
            <a:pPr lvl="1">
              <a:buFont typeface="Courier New" panose="02070309020205020404" pitchFamily="49" charset="0"/>
              <a:buChar char="o"/>
            </a:pPr>
            <a:r>
              <a:rPr lang="en-US" sz="1200" dirty="0"/>
              <a:t>Past medical and mental history</a:t>
            </a:r>
          </a:p>
          <a:p>
            <a:pPr marL="57150" indent="0">
              <a:buNone/>
            </a:pPr>
            <a:endParaRPr lang="en-US" sz="1200" dirty="0"/>
          </a:p>
          <a:p>
            <a:pPr marL="457200" lvl="1" indent="0">
              <a:buNone/>
            </a:pPr>
            <a:endParaRPr lang="en-US" sz="1200" dirty="0"/>
          </a:p>
        </p:txBody>
      </p:sp>
    </p:spTree>
    <p:custDataLst>
      <p:tags r:id="rId1"/>
    </p:custDataLst>
    <p:extLst>
      <p:ext uri="{BB962C8B-B14F-4D97-AF65-F5344CB8AC3E}">
        <p14:creationId xmlns:p14="http://schemas.microsoft.com/office/powerpoint/2010/main" val="3761709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2890D6-5E5B-A479-D964-B1D51BF0FE1F}"/>
              </a:ext>
            </a:extLst>
          </p:cNvPr>
          <p:cNvSpPr>
            <a:spLocks noGrp="1"/>
          </p:cNvSpPr>
          <p:nvPr>
            <p:ph idx="10"/>
          </p:nvPr>
        </p:nvSpPr>
        <p:spPr>
          <a:xfrm>
            <a:off x="533400" y="361950"/>
            <a:ext cx="8153400" cy="4244578"/>
          </a:xfrm>
        </p:spPr>
        <p:txBody>
          <a:bodyPr/>
          <a:lstStyle/>
          <a:p>
            <a:pPr marL="57150" indent="0">
              <a:lnSpc>
                <a:spcPct val="150000"/>
              </a:lnSpc>
              <a:buNone/>
            </a:pPr>
            <a:r>
              <a:rPr lang="en-US" sz="1600" dirty="0"/>
              <a:t>4. History from the Worker</a:t>
            </a:r>
          </a:p>
          <a:p>
            <a:pPr lvl="1">
              <a:buFont typeface="Courier New" panose="02070309020205020404" pitchFamily="49" charset="0"/>
              <a:buChar char="o"/>
            </a:pPr>
            <a:r>
              <a:rPr lang="en-US" sz="1200" dirty="0"/>
              <a:t>History of the present injury</a:t>
            </a:r>
          </a:p>
          <a:p>
            <a:pPr lvl="1">
              <a:buFont typeface="Courier New" panose="02070309020205020404" pitchFamily="49" charset="0"/>
              <a:buChar char="o"/>
            </a:pPr>
            <a:r>
              <a:rPr lang="en-US" sz="1200" dirty="0"/>
              <a:t>Mental health complaints: </a:t>
            </a:r>
            <a:r>
              <a:rPr lang="en-US" sz="1200" b="1" dirty="0"/>
              <a:t>current symptoms with specific examples and how examples affect functioning, change in symptoms over time, current and history of treatment and response</a:t>
            </a:r>
            <a:r>
              <a:rPr lang="en-US" sz="1200" dirty="0"/>
              <a:t> </a:t>
            </a:r>
            <a:r>
              <a:rPr lang="en-US" sz="1200" b="1" dirty="0"/>
              <a:t>to treatment</a:t>
            </a:r>
          </a:p>
          <a:p>
            <a:pPr lvl="1">
              <a:buFont typeface="Courier New" panose="02070309020205020404" pitchFamily="49" charset="0"/>
              <a:buChar char="o"/>
            </a:pPr>
            <a:r>
              <a:rPr lang="en-US" sz="1200" dirty="0"/>
              <a:t>Pre-injury and Post-injury functioning</a:t>
            </a:r>
          </a:p>
          <a:p>
            <a:pPr lvl="1">
              <a:buFont typeface="Courier New" panose="02070309020205020404" pitchFamily="49" charset="0"/>
              <a:buChar char="o"/>
            </a:pPr>
            <a:r>
              <a:rPr lang="en-US" sz="1200" dirty="0"/>
              <a:t>Other stressors</a:t>
            </a:r>
          </a:p>
          <a:p>
            <a:pPr lvl="1">
              <a:buFont typeface="Courier New" panose="02070309020205020404" pitchFamily="49" charset="0"/>
              <a:buChar char="o"/>
            </a:pPr>
            <a:r>
              <a:rPr lang="en-US" sz="1200" dirty="0"/>
              <a:t>Worker’s Compensation/work history</a:t>
            </a:r>
          </a:p>
          <a:p>
            <a:pPr marL="457200" lvl="1" indent="0">
              <a:buNone/>
            </a:pPr>
            <a:endParaRPr lang="en-US" sz="1200" dirty="0"/>
          </a:p>
          <a:p>
            <a:pPr marL="0" indent="0">
              <a:lnSpc>
                <a:spcPct val="150000"/>
              </a:lnSpc>
              <a:buNone/>
            </a:pPr>
            <a:r>
              <a:rPr lang="en-US" sz="1600" dirty="0"/>
              <a:t>5. Mental Health Examination and Testing</a:t>
            </a:r>
          </a:p>
          <a:p>
            <a:pPr lvl="1">
              <a:buFont typeface="Courier New" panose="02070309020205020404" pitchFamily="49" charset="0"/>
              <a:buChar char="o"/>
            </a:pPr>
            <a:r>
              <a:rPr lang="en-US" sz="1200" dirty="0"/>
              <a:t>Orientation/Attention, speech, impulse control, delusion/hallucination, insight, judgement</a:t>
            </a:r>
          </a:p>
          <a:p>
            <a:pPr lvl="1">
              <a:buFont typeface="Courier New" panose="02070309020205020404" pitchFamily="49" charset="0"/>
              <a:buChar char="o"/>
            </a:pPr>
            <a:r>
              <a:rPr lang="en-US" sz="1200" dirty="0"/>
              <a:t>Assessment measures: interpret previous mental health test results from treating providers</a:t>
            </a:r>
          </a:p>
          <a:p>
            <a:pPr marL="457200" lvl="1" indent="0">
              <a:buNone/>
            </a:pPr>
            <a:endParaRPr lang="en-US" sz="1200" dirty="0"/>
          </a:p>
          <a:p>
            <a:pPr marL="0" indent="0">
              <a:lnSpc>
                <a:spcPct val="150000"/>
              </a:lnSpc>
              <a:buNone/>
            </a:pPr>
            <a:r>
              <a:rPr lang="en-US" sz="1600" dirty="0"/>
              <a:t>6. Diagnosis(es) and Findings</a:t>
            </a:r>
          </a:p>
          <a:p>
            <a:pPr lvl="1">
              <a:buFont typeface="Courier New" panose="02070309020205020404" pitchFamily="49" charset="0"/>
              <a:buChar char="o"/>
            </a:pPr>
            <a:r>
              <a:rPr lang="en-US" sz="1200" dirty="0"/>
              <a:t>This report must contain data that support your diagnoses and conclusions. </a:t>
            </a:r>
          </a:p>
          <a:p>
            <a:pPr lvl="1">
              <a:buFont typeface="Courier New" panose="02070309020205020404" pitchFamily="49" charset="0"/>
              <a:buChar char="o"/>
            </a:pPr>
            <a:r>
              <a:rPr lang="en-US" sz="1200" dirty="0"/>
              <a:t>Use of DSM-5 criteria is required. </a:t>
            </a:r>
            <a:r>
              <a:rPr lang="en-US" sz="1200" b="1" dirty="0"/>
              <a:t>Describe specific details related to this worker for each criterion. </a:t>
            </a:r>
          </a:p>
        </p:txBody>
      </p:sp>
    </p:spTree>
    <p:extLst>
      <p:ext uri="{BB962C8B-B14F-4D97-AF65-F5344CB8AC3E}">
        <p14:creationId xmlns:p14="http://schemas.microsoft.com/office/powerpoint/2010/main" val="499902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D7F8A0-1725-743F-BFBA-51194E3606BB}"/>
              </a:ext>
            </a:extLst>
          </p:cNvPr>
          <p:cNvSpPr>
            <a:spLocks noGrp="1"/>
          </p:cNvSpPr>
          <p:nvPr>
            <p:ph idx="10"/>
          </p:nvPr>
        </p:nvSpPr>
        <p:spPr>
          <a:xfrm>
            <a:off x="533400" y="438150"/>
            <a:ext cx="8153400" cy="4168378"/>
          </a:xfrm>
        </p:spPr>
        <p:txBody>
          <a:bodyPr/>
          <a:lstStyle/>
          <a:p>
            <a:pPr marL="0" indent="0">
              <a:buNone/>
            </a:pPr>
            <a:r>
              <a:rPr lang="en-US" sz="1600" dirty="0"/>
              <a:t>7. Discussion, Including Assessment of Work-Relatedness and Pre-Existing Conditions</a:t>
            </a:r>
          </a:p>
          <a:p>
            <a:pPr marL="0" indent="0">
              <a:buNone/>
            </a:pPr>
            <a:endParaRPr lang="en-US" sz="1600" dirty="0"/>
          </a:p>
          <a:p>
            <a:pPr marL="0" indent="0">
              <a:lnSpc>
                <a:spcPct val="150000"/>
              </a:lnSpc>
              <a:buNone/>
            </a:pPr>
            <a:r>
              <a:rPr lang="en-US" sz="1600" dirty="0"/>
              <a:t>8. MMI or Treatment Recommendations</a:t>
            </a:r>
          </a:p>
          <a:p>
            <a:pPr lvl="1">
              <a:buFont typeface="Courier New" panose="02070309020205020404" pitchFamily="49" charset="0"/>
              <a:buChar char="o"/>
            </a:pPr>
            <a:r>
              <a:rPr lang="en-US" sz="1200" dirty="0"/>
              <a:t>If the worker has reached MMI, please explain</a:t>
            </a:r>
          </a:p>
          <a:p>
            <a:pPr lvl="1">
              <a:buFont typeface="Courier New" panose="02070309020205020404" pitchFamily="49" charset="0"/>
              <a:buChar char="o"/>
            </a:pPr>
            <a:r>
              <a:rPr lang="en-US" sz="1200" dirty="0"/>
              <a:t>If not at MMI, do you recommend treatment or additional treatment? Reference MEH pg. 62 for list of questions to address if treatment is recommended.</a:t>
            </a:r>
          </a:p>
          <a:p>
            <a:pPr marL="457200" lvl="1" indent="0">
              <a:buNone/>
            </a:pPr>
            <a:endParaRPr lang="en-US" sz="1200" dirty="0"/>
          </a:p>
          <a:p>
            <a:pPr marL="0" indent="0">
              <a:buNone/>
            </a:pPr>
            <a:r>
              <a:rPr lang="en-US" sz="1600" dirty="0"/>
              <a:t>9. Impairment Rating</a:t>
            </a:r>
          </a:p>
          <a:p>
            <a:pPr lvl="1">
              <a:buFont typeface="Courier New" panose="02070309020205020404" pitchFamily="49" charset="0"/>
              <a:buChar char="o"/>
            </a:pPr>
            <a:r>
              <a:rPr lang="en-US" sz="1200" dirty="0"/>
              <a:t>If asked to provide and impairment rating, first determine if the worker is at MMI with respect to the mental health condition accepted on the claim. </a:t>
            </a:r>
          </a:p>
          <a:p>
            <a:pPr lvl="1">
              <a:buFont typeface="Courier New" panose="02070309020205020404" pitchFamily="49" charset="0"/>
              <a:buChar char="o"/>
            </a:pPr>
            <a:r>
              <a:rPr lang="en-US" sz="1200" dirty="0"/>
              <a:t>If the worker is at MMI, provide all essential elements: </a:t>
            </a:r>
            <a:r>
              <a:rPr lang="en-US" sz="1200" b="1" dirty="0"/>
              <a:t>MMI, examination findings (examiner observations of behavior and function, as well as symptoms reported by the worker), diagnostic studies (if any), rating per WAC 296-20-340 and rationale.</a:t>
            </a:r>
          </a:p>
          <a:p>
            <a:pPr lvl="1">
              <a:buFont typeface="Courier New" panose="02070309020205020404" pitchFamily="49" charset="0"/>
              <a:buChar char="o"/>
            </a:pPr>
            <a:r>
              <a:rPr lang="en-US" sz="1200" dirty="0"/>
              <a:t>Effects of pre-existing mental health conditions (WAC 296-20-330)</a:t>
            </a:r>
          </a:p>
          <a:p>
            <a:pPr marL="457200" lvl="1" indent="0">
              <a:buNone/>
            </a:pPr>
            <a:endParaRPr lang="en-US" sz="1200" dirty="0"/>
          </a:p>
          <a:p>
            <a:pPr marL="0" indent="0">
              <a:buNone/>
            </a:pPr>
            <a:r>
              <a:rPr lang="en-US" sz="1600" dirty="0"/>
              <a:t>10. Answers to Specific Questions from the Claim Manager</a:t>
            </a:r>
          </a:p>
          <a:p>
            <a:pPr lvl="6">
              <a:buFont typeface="Courier New" panose="02070309020205020404" pitchFamily="49" charset="0"/>
              <a:buChar char="o"/>
            </a:pPr>
            <a:endParaRPr lang="en-US" sz="100" dirty="0"/>
          </a:p>
          <a:p>
            <a:pPr>
              <a:buFont typeface="Courier New" panose="02070309020205020404" pitchFamily="49" charset="0"/>
              <a:buChar char="o"/>
            </a:pPr>
            <a:endParaRPr lang="en-US" sz="1200" dirty="0"/>
          </a:p>
        </p:txBody>
      </p:sp>
    </p:spTree>
    <p:extLst>
      <p:ext uri="{BB962C8B-B14F-4D97-AF65-F5344CB8AC3E}">
        <p14:creationId xmlns:p14="http://schemas.microsoft.com/office/powerpoint/2010/main" val="2412549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3AC6C-312D-557D-C36B-EB09A0A84CF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55B4055-CAD0-E381-34F8-C0B76DB40EA7}"/>
              </a:ext>
            </a:extLst>
          </p:cNvPr>
          <p:cNvSpPr>
            <a:spLocks noGrp="1"/>
          </p:cNvSpPr>
          <p:nvPr>
            <p:ph type="title"/>
          </p:nvPr>
        </p:nvSpPr>
        <p:spPr/>
        <p:txBody>
          <a:bodyPr/>
          <a:lstStyle/>
          <a:p>
            <a:endParaRPr lang="en-US" dirty="0"/>
          </a:p>
        </p:txBody>
      </p:sp>
    </p:spTree>
    <p:custDataLst>
      <p:tags r:id="rId1"/>
    </p:custDataLst>
    <p:extLst>
      <p:ext uri="{BB962C8B-B14F-4D97-AF65-F5344CB8AC3E}">
        <p14:creationId xmlns:p14="http://schemas.microsoft.com/office/powerpoint/2010/main" val="2556849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0A60C-5202-7250-EF75-214EDD905E98}"/>
              </a:ext>
            </a:extLst>
          </p:cNvPr>
          <p:cNvSpPr txBox="1">
            <a:spLocks/>
          </p:cNvSpPr>
          <p:nvPr/>
        </p:nvSpPr>
        <p:spPr>
          <a:xfrm>
            <a:off x="381000" y="666750"/>
            <a:ext cx="8382000" cy="479425"/>
          </a:xfrm>
          <a:prstGeom prst="rect">
            <a:avLst/>
          </a:prstGeom>
        </p:spPr>
        <p:txBody>
          <a:bodyPr>
            <a:normAutofit fontScale="67500" lnSpcReduction="20000"/>
          </a:bodyPr>
          <a:lstStyle>
            <a:lvl1pPr algn="l" rtl="0" eaLnBrk="1" fontAlgn="base" hangingPunct="1">
              <a:spcBef>
                <a:spcPct val="0"/>
              </a:spcBef>
              <a:spcAft>
                <a:spcPct val="0"/>
              </a:spcAft>
              <a:defRPr sz="3200" b="1">
                <a:solidFill>
                  <a:srgbClr val="4D4D4D"/>
                </a:solidFill>
                <a:latin typeface="+mj-lt"/>
                <a:ea typeface="+mj-ea"/>
                <a:cs typeface="+mj-cs"/>
              </a:defRPr>
            </a:lvl1pPr>
            <a:lvl2pPr algn="l" rtl="0" eaLnBrk="1" fontAlgn="base" hangingPunct="1">
              <a:spcBef>
                <a:spcPct val="0"/>
              </a:spcBef>
              <a:spcAft>
                <a:spcPct val="0"/>
              </a:spcAft>
              <a:defRPr sz="3200" b="1">
                <a:solidFill>
                  <a:srgbClr val="4D4D4D"/>
                </a:solidFill>
                <a:latin typeface="Arial" charset="0"/>
              </a:defRPr>
            </a:lvl2pPr>
            <a:lvl3pPr algn="l" rtl="0" eaLnBrk="1" fontAlgn="base" hangingPunct="1">
              <a:spcBef>
                <a:spcPct val="0"/>
              </a:spcBef>
              <a:spcAft>
                <a:spcPct val="0"/>
              </a:spcAft>
              <a:defRPr sz="3200" b="1">
                <a:solidFill>
                  <a:srgbClr val="4D4D4D"/>
                </a:solidFill>
                <a:latin typeface="Arial" charset="0"/>
              </a:defRPr>
            </a:lvl3pPr>
            <a:lvl4pPr algn="l" rtl="0" eaLnBrk="1" fontAlgn="base" hangingPunct="1">
              <a:spcBef>
                <a:spcPct val="0"/>
              </a:spcBef>
              <a:spcAft>
                <a:spcPct val="0"/>
              </a:spcAft>
              <a:defRPr sz="3200" b="1">
                <a:solidFill>
                  <a:srgbClr val="4D4D4D"/>
                </a:solidFill>
                <a:latin typeface="Arial" charset="0"/>
              </a:defRPr>
            </a:lvl4pPr>
            <a:lvl5pPr algn="l" rtl="0" eaLnBrk="1" fontAlgn="base" hangingPunct="1">
              <a:spcBef>
                <a:spcPct val="0"/>
              </a:spcBef>
              <a:spcAft>
                <a:spcPct val="0"/>
              </a:spcAft>
              <a:defRPr sz="3200" b="1">
                <a:solidFill>
                  <a:srgbClr val="4D4D4D"/>
                </a:solidFill>
                <a:latin typeface="Arial" charset="0"/>
              </a:defRPr>
            </a:lvl5pPr>
            <a:lvl6pPr marL="457189" algn="l" rtl="0" eaLnBrk="1" fontAlgn="base" hangingPunct="1">
              <a:spcBef>
                <a:spcPct val="0"/>
              </a:spcBef>
              <a:spcAft>
                <a:spcPct val="0"/>
              </a:spcAft>
              <a:defRPr sz="3200" b="1">
                <a:solidFill>
                  <a:srgbClr val="4D4D4D"/>
                </a:solidFill>
                <a:latin typeface="Arial" charset="0"/>
              </a:defRPr>
            </a:lvl6pPr>
            <a:lvl7pPr marL="914377" algn="l" rtl="0" eaLnBrk="1" fontAlgn="base" hangingPunct="1">
              <a:spcBef>
                <a:spcPct val="0"/>
              </a:spcBef>
              <a:spcAft>
                <a:spcPct val="0"/>
              </a:spcAft>
              <a:defRPr sz="3200" b="1">
                <a:solidFill>
                  <a:srgbClr val="4D4D4D"/>
                </a:solidFill>
                <a:latin typeface="Arial" charset="0"/>
              </a:defRPr>
            </a:lvl7pPr>
            <a:lvl8pPr marL="1371566" algn="l" rtl="0" eaLnBrk="1" fontAlgn="base" hangingPunct="1">
              <a:spcBef>
                <a:spcPct val="0"/>
              </a:spcBef>
              <a:spcAft>
                <a:spcPct val="0"/>
              </a:spcAft>
              <a:defRPr sz="3200" b="1">
                <a:solidFill>
                  <a:srgbClr val="4D4D4D"/>
                </a:solidFill>
                <a:latin typeface="Arial" charset="0"/>
              </a:defRPr>
            </a:lvl8pPr>
            <a:lvl9pPr marL="1828754" algn="l" rtl="0" eaLnBrk="1" fontAlgn="base" hangingPunct="1">
              <a:spcBef>
                <a:spcPct val="0"/>
              </a:spcBef>
              <a:spcAft>
                <a:spcPct val="0"/>
              </a:spcAft>
              <a:defRPr sz="3200" b="1">
                <a:solidFill>
                  <a:srgbClr val="4D4D4D"/>
                </a:solidFill>
                <a:latin typeface="Arial" charset="0"/>
              </a:defRPr>
            </a:lvl9pPr>
          </a:lstStyle>
          <a:p>
            <a:r>
              <a:rPr lang="en-US" altLang="en-US" sz="4500" kern="0" dirty="0"/>
              <a:t>IME Recording Update</a:t>
            </a:r>
            <a:endParaRPr lang="en-US" sz="4500" kern="0" dirty="0"/>
          </a:p>
        </p:txBody>
      </p:sp>
      <p:pic>
        <p:nvPicPr>
          <p:cNvPr id="3" name="Picture Placeholder 6" descr="Telehospice: New Strategies to Reach a Critical Population » in-Training, the online peer ...">
            <a:extLst>
              <a:ext uri="{FF2B5EF4-FFF2-40B4-BE49-F238E27FC236}">
                <a16:creationId xmlns:a16="http://schemas.microsoft.com/office/drawing/2014/main" id="{CD7D8964-6FF7-B238-9DC7-8813D582ACE8}"/>
              </a:ext>
            </a:extLst>
          </p:cNvPr>
          <p:cNvPicPr>
            <a:picLocks noChangeAspect="1"/>
          </p:cNvPicPr>
          <p:nvPr/>
        </p:nvPicPr>
        <p:blipFill>
          <a:blip r:embed="rId2" cstate="print">
            <a:extLst>
              <a:ext uri="{28A0092B-C50C-407E-A947-70E740481C1C}">
                <a14:useLocalDpi xmlns:a14="http://schemas.microsoft.com/office/drawing/2010/main" val="0"/>
              </a:ext>
            </a:extLst>
          </a:blip>
          <a:srcRect l="28995" r="28995"/>
          <a:stretch>
            <a:fillRect/>
          </a:stretch>
        </p:blipFill>
        <p:spPr>
          <a:xfrm>
            <a:off x="4884707" y="1472370"/>
            <a:ext cx="3849538" cy="3203119"/>
          </a:xfrm>
          <a:prstGeom prst="rect">
            <a:avLst/>
          </a:prstGeom>
        </p:spPr>
      </p:pic>
    </p:spTree>
    <p:extLst>
      <p:ext uri="{BB962C8B-B14F-4D97-AF65-F5344CB8AC3E}">
        <p14:creationId xmlns:p14="http://schemas.microsoft.com/office/powerpoint/2010/main" val="1155848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9891D49D-6935-D7A2-713E-AB682AB15ABC}"/>
              </a:ext>
            </a:extLst>
          </p:cNvPr>
          <p:cNvGraphicFramePr>
            <a:graphicFrameLocks/>
          </p:cNvGraphicFramePr>
          <p:nvPr>
            <p:extLst>
              <p:ext uri="{D42A27DB-BD31-4B8C-83A1-F6EECF244321}">
                <p14:modId xmlns:p14="http://schemas.microsoft.com/office/powerpoint/2010/main" val="1170103812"/>
              </p:ext>
            </p:extLst>
          </p:nvPr>
        </p:nvGraphicFramePr>
        <p:xfrm>
          <a:off x="228600" y="285750"/>
          <a:ext cx="8763000" cy="441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6872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233B3-508F-E904-31D5-DC29AFE2495D}"/>
              </a:ext>
            </a:extLst>
          </p:cNvPr>
          <p:cNvSpPr>
            <a:spLocks noGrp="1"/>
          </p:cNvSpPr>
          <p:nvPr>
            <p:ph type="title"/>
          </p:nvPr>
        </p:nvSpPr>
        <p:spPr/>
        <p:txBody>
          <a:bodyPr/>
          <a:lstStyle/>
          <a:p>
            <a:r>
              <a:rPr lang="en-US" dirty="0"/>
              <a:t>IME Recording Utilization  </a:t>
            </a:r>
            <a:r>
              <a:rPr lang="en-US" sz="1600" dirty="0"/>
              <a:t>(March 2025-July 2026)</a:t>
            </a:r>
          </a:p>
        </p:txBody>
      </p:sp>
      <p:sp>
        <p:nvSpPr>
          <p:cNvPr id="3" name="Content Placeholder 2">
            <a:extLst>
              <a:ext uri="{FF2B5EF4-FFF2-40B4-BE49-F238E27FC236}">
                <a16:creationId xmlns:a16="http://schemas.microsoft.com/office/drawing/2014/main" id="{2A5360E8-BB6C-7A01-D8B2-A7008CAD7476}"/>
              </a:ext>
            </a:extLst>
          </p:cNvPr>
          <p:cNvSpPr>
            <a:spLocks noGrp="1"/>
          </p:cNvSpPr>
          <p:nvPr>
            <p:ph idx="10"/>
          </p:nvPr>
        </p:nvSpPr>
        <p:spPr/>
        <p:txBody>
          <a:bodyPr/>
          <a:lstStyle/>
          <a:p>
            <a:r>
              <a:rPr lang="en-US" dirty="0"/>
              <a:t>11% IME referrals involve request to record</a:t>
            </a:r>
          </a:p>
          <a:p>
            <a:r>
              <a:rPr lang="en-US" dirty="0"/>
              <a:t>14.4% cancellation rate for recording requests </a:t>
            </a:r>
            <a:r>
              <a:rPr lang="en-US" sz="1400" dirty="0"/>
              <a:t>(compared to 54.8% cancel rate August 2023)</a:t>
            </a:r>
          </a:p>
          <a:p>
            <a:pPr lvl="1"/>
            <a:r>
              <a:rPr lang="en-US" sz="1600" dirty="0"/>
              <a:t>86% completion rate</a:t>
            </a:r>
          </a:p>
          <a:p>
            <a:pPr lvl="1"/>
            <a:r>
              <a:rPr lang="en-US" sz="1600" dirty="0"/>
              <a:t>76.4% of recording request cancels involve represented workers</a:t>
            </a:r>
          </a:p>
          <a:p>
            <a:r>
              <a:rPr lang="en-US" dirty="0"/>
              <a:t>899 third-party recordings (2 per day/53 monthly average)</a:t>
            </a:r>
          </a:p>
          <a:p>
            <a:pPr lvl="1"/>
            <a:r>
              <a:rPr lang="en-US" sz="1800" dirty="0"/>
              <a:t>27% of all recordings use third-party service</a:t>
            </a:r>
          </a:p>
        </p:txBody>
      </p:sp>
    </p:spTree>
    <p:extLst>
      <p:ext uri="{BB962C8B-B14F-4D97-AF65-F5344CB8AC3E}">
        <p14:creationId xmlns:p14="http://schemas.microsoft.com/office/powerpoint/2010/main" val="2210314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6C35-7D3B-00A1-13BE-E9F699950540}"/>
              </a:ext>
            </a:extLst>
          </p:cNvPr>
          <p:cNvSpPr>
            <a:spLocks noGrp="1"/>
          </p:cNvSpPr>
          <p:nvPr>
            <p:ph type="title"/>
          </p:nvPr>
        </p:nvSpPr>
        <p:spPr/>
        <p:txBody>
          <a:bodyPr/>
          <a:lstStyle/>
          <a:p>
            <a:r>
              <a:rPr lang="en-US" dirty="0"/>
              <a:t>Third-Party Recording Reminders…	</a:t>
            </a:r>
          </a:p>
        </p:txBody>
      </p:sp>
      <p:sp>
        <p:nvSpPr>
          <p:cNvPr id="3" name="Content Placeholder 2">
            <a:extLst>
              <a:ext uri="{FF2B5EF4-FFF2-40B4-BE49-F238E27FC236}">
                <a16:creationId xmlns:a16="http://schemas.microsoft.com/office/drawing/2014/main" id="{01C2764A-44F8-54C4-AAFA-BC16B00F368C}"/>
              </a:ext>
            </a:extLst>
          </p:cNvPr>
          <p:cNvSpPr>
            <a:spLocks noGrp="1"/>
          </p:cNvSpPr>
          <p:nvPr>
            <p:ph idx="10"/>
          </p:nvPr>
        </p:nvSpPr>
        <p:spPr/>
        <p:txBody>
          <a:bodyPr/>
          <a:lstStyle/>
          <a:p>
            <a:r>
              <a:rPr lang="en-US" dirty="0"/>
              <a:t>Provide worker a copy of recording memo at exam that describes how they can obtain access to their recording.</a:t>
            </a:r>
          </a:p>
          <a:p>
            <a:r>
              <a:rPr lang="en-US" dirty="0"/>
              <a:t>Requests for access to recording by worker can be made by emailing:  </a:t>
            </a:r>
            <a:r>
              <a:rPr lang="en-US" dirty="0">
                <a:hlinkClick r:id="rId2"/>
              </a:rPr>
              <a:t>IMERecordings@lni.wa.gov</a:t>
            </a:r>
            <a:r>
              <a:rPr lang="en-US" dirty="0"/>
              <a:t> </a:t>
            </a:r>
          </a:p>
        </p:txBody>
      </p:sp>
    </p:spTree>
    <p:extLst>
      <p:ext uri="{BB962C8B-B14F-4D97-AF65-F5344CB8AC3E}">
        <p14:creationId xmlns:p14="http://schemas.microsoft.com/office/powerpoint/2010/main" val="1590594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69204-DDC5-E8C4-3669-EA2CC19094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BF90B6-0EC7-2E6C-7004-4E9B8AA6E8B8}"/>
              </a:ext>
            </a:extLst>
          </p:cNvPr>
          <p:cNvSpPr>
            <a:spLocks noGrp="1"/>
          </p:cNvSpPr>
          <p:nvPr>
            <p:ph type="title"/>
          </p:nvPr>
        </p:nvSpPr>
        <p:spPr/>
        <p:txBody>
          <a:bodyPr/>
          <a:lstStyle/>
          <a:p>
            <a:endParaRPr lang="en-US" dirty="0"/>
          </a:p>
        </p:txBody>
      </p:sp>
    </p:spTree>
    <p:custDataLst>
      <p:tags r:id="rId1"/>
    </p:custDataLst>
    <p:extLst>
      <p:ext uri="{BB962C8B-B14F-4D97-AF65-F5344CB8AC3E}">
        <p14:creationId xmlns:p14="http://schemas.microsoft.com/office/powerpoint/2010/main" val="344385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11D9D-FB15-36F2-3152-0E4409B75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31BA0F-2BD8-0535-5877-F3CC91086808}"/>
              </a:ext>
            </a:extLst>
          </p:cNvPr>
          <p:cNvSpPr>
            <a:spLocks noGrp="1"/>
          </p:cNvSpPr>
          <p:nvPr>
            <p:ph type="title"/>
          </p:nvPr>
        </p:nvSpPr>
        <p:spPr/>
        <p:txBody>
          <a:bodyPr/>
          <a:lstStyle/>
          <a:p>
            <a:r>
              <a:rPr lang="en-US" sz="2800" dirty="0"/>
              <a:t>IME Complaint Process Project</a:t>
            </a:r>
          </a:p>
        </p:txBody>
      </p:sp>
      <p:sp>
        <p:nvSpPr>
          <p:cNvPr id="3" name="Content Placeholder 2">
            <a:extLst>
              <a:ext uri="{FF2B5EF4-FFF2-40B4-BE49-F238E27FC236}">
                <a16:creationId xmlns:a16="http://schemas.microsoft.com/office/drawing/2014/main" id="{1A552E66-413B-08C9-D79B-B1899F592ABD}"/>
              </a:ext>
            </a:extLst>
          </p:cNvPr>
          <p:cNvSpPr>
            <a:spLocks noGrp="1"/>
          </p:cNvSpPr>
          <p:nvPr>
            <p:ph idx="10"/>
          </p:nvPr>
        </p:nvSpPr>
        <p:spPr>
          <a:xfrm>
            <a:off x="609600" y="1200150"/>
            <a:ext cx="8153400" cy="3349228"/>
          </a:xfrm>
        </p:spPr>
        <p:txBody>
          <a:bodyPr/>
          <a:lstStyle/>
          <a:p>
            <a:r>
              <a:rPr lang="en-US" sz="1800" dirty="0"/>
              <a:t>Background </a:t>
            </a:r>
          </a:p>
          <a:p>
            <a:pPr lvl="1"/>
            <a:r>
              <a:rPr lang="en-US" sz="1400" dirty="0"/>
              <a:t>Why are we embarking on this effort?</a:t>
            </a:r>
          </a:p>
          <a:p>
            <a:pPr lvl="1"/>
            <a:r>
              <a:rPr lang="en-US" sz="1400" dirty="0"/>
              <a:t>What are we hoping to achieve</a:t>
            </a:r>
          </a:p>
          <a:p>
            <a:pPr marL="457200" lvl="1" indent="0">
              <a:buNone/>
            </a:pPr>
            <a:endParaRPr lang="en-US" sz="1400" dirty="0"/>
          </a:p>
          <a:p>
            <a:r>
              <a:rPr lang="en-US" sz="1800" dirty="0"/>
              <a:t>Scope</a:t>
            </a:r>
          </a:p>
          <a:p>
            <a:pPr marL="685800" lvl="1">
              <a:buFontTx/>
              <a:buChar char="-"/>
            </a:pPr>
            <a:r>
              <a:rPr lang="en-US" sz="1400" dirty="0"/>
              <a:t>Assess current processes</a:t>
            </a:r>
          </a:p>
          <a:p>
            <a:pPr marL="685800" lvl="1">
              <a:buFontTx/>
              <a:buChar char="-"/>
            </a:pPr>
            <a:r>
              <a:rPr lang="en-US" sz="1400" dirty="0"/>
              <a:t>Identify “pain points” and process improvement opportunities</a:t>
            </a:r>
          </a:p>
          <a:p>
            <a:pPr marL="685800" lvl="1">
              <a:buFontTx/>
              <a:buChar char="-"/>
            </a:pPr>
            <a:r>
              <a:rPr lang="en-US" sz="1400" dirty="0"/>
              <a:t>External partner feedback</a:t>
            </a:r>
          </a:p>
          <a:p>
            <a:pPr marL="400050" lvl="1" indent="0">
              <a:buNone/>
            </a:pPr>
            <a:endParaRPr lang="en-US" sz="1400" dirty="0"/>
          </a:p>
          <a:p>
            <a:r>
              <a:rPr lang="en-US" sz="1800" dirty="0"/>
              <a:t>Outcomes</a:t>
            </a:r>
          </a:p>
          <a:p>
            <a:pPr lvl="1"/>
            <a:r>
              <a:rPr lang="en-US" sz="1400" dirty="0"/>
              <a:t>Workflow mapping of future state</a:t>
            </a:r>
          </a:p>
          <a:p>
            <a:pPr lvl="1"/>
            <a:r>
              <a:rPr lang="en-US" sz="1400" dirty="0"/>
              <a:t>Enhanced transparency and outcome measurement</a:t>
            </a:r>
          </a:p>
        </p:txBody>
      </p:sp>
      <p:pic>
        <p:nvPicPr>
          <p:cNvPr id="4" name="Picture 3">
            <a:extLst>
              <a:ext uri="{FF2B5EF4-FFF2-40B4-BE49-F238E27FC236}">
                <a16:creationId xmlns:a16="http://schemas.microsoft.com/office/drawing/2014/main" id="{DDA73F64-3067-2F42-F9F6-C2C5ACC64B4C}"/>
              </a:ext>
            </a:extLst>
          </p:cNvPr>
          <p:cNvPicPr>
            <a:picLocks noChangeAspect="1"/>
          </p:cNvPicPr>
          <p:nvPr/>
        </p:nvPicPr>
        <p:blipFill>
          <a:blip r:embed="rId2"/>
          <a:stretch>
            <a:fillRect/>
          </a:stretch>
        </p:blipFill>
        <p:spPr>
          <a:xfrm>
            <a:off x="6601784" y="209550"/>
            <a:ext cx="1990725" cy="1933575"/>
          </a:xfrm>
          <a:prstGeom prst="rect">
            <a:avLst/>
          </a:prstGeom>
        </p:spPr>
      </p:pic>
    </p:spTree>
    <p:extLst>
      <p:ext uri="{BB962C8B-B14F-4D97-AF65-F5344CB8AC3E}">
        <p14:creationId xmlns:p14="http://schemas.microsoft.com/office/powerpoint/2010/main" val="3007545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CB38D-A876-CC2D-588D-34C2255E4498}"/>
              </a:ext>
            </a:extLst>
          </p:cNvPr>
          <p:cNvSpPr>
            <a:spLocks noGrp="1"/>
          </p:cNvSpPr>
          <p:nvPr>
            <p:ph type="title"/>
          </p:nvPr>
        </p:nvSpPr>
        <p:spPr/>
        <p:txBody>
          <a:bodyPr/>
          <a:lstStyle/>
          <a:p>
            <a:r>
              <a:rPr lang="en-US" sz="2800" dirty="0"/>
              <a:t>Goals of listening session…</a:t>
            </a:r>
          </a:p>
        </p:txBody>
      </p:sp>
      <p:sp>
        <p:nvSpPr>
          <p:cNvPr id="3" name="Content Placeholder 2">
            <a:extLst>
              <a:ext uri="{FF2B5EF4-FFF2-40B4-BE49-F238E27FC236}">
                <a16:creationId xmlns:a16="http://schemas.microsoft.com/office/drawing/2014/main" id="{4C0ADBA8-CB33-D0B2-0802-5D6B62E396DF}"/>
              </a:ext>
            </a:extLst>
          </p:cNvPr>
          <p:cNvSpPr>
            <a:spLocks noGrp="1"/>
          </p:cNvSpPr>
          <p:nvPr>
            <p:ph idx="10"/>
          </p:nvPr>
        </p:nvSpPr>
        <p:spPr/>
        <p:txBody>
          <a:bodyPr/>
          <a:lstStyle/>
          <a:p>
            <a:r>
              <a:rPr lang="en-US" sz="1600" dirty="0"/>
              <a:t>Convey existing processes</a:t>
            </a:r>
          </a:p>
          <a:p>
            <a:pPr marL="0" indent="0">
              <a:buNone/>
            </a:pPr>
            <a:endParaRPr lang="en-US" sz="1600" dirty="0"/>
          </a:p>
          <a:p>
            <a:r>
              <a:rPr lang="en-US" sz="1600" dirty="0"/>
              <a:t>Feedback on identified or undocumented “pain points” and process improvement opportunities</a:t>
            </a:r>
          </a:p>
          <a:p>
            <a:pPr marL="0" indent="0">
              <a:buNone/>
            </a:pPr>
            <a:endParaRPr lang="en-US" sz="1600" dirty="0"/>
          </a:p>
          <a:p>
            <a:r>
              <a:rPr lang="en-US" sz="1600" dirty="0"/>
              <a:t>Identify future communication strategy</a:t>
            </a:r>
          </a:p>
          <a:p>
            <a:pPr marL="0" indent="0">
              <a:buNone/>
            </a:pPr>
            <a:endParaRPr lang="en-US" dirty="0"/>
          </a:p>
        </p:txBody>
      </p:sp>
      <p:sp>
        <p:nvSpPr>
          <p:cNvPr id="4" name="AutoShape 2" descr="Image result for stakeholder engagement">
            <a:extLst>
              <a:ext uri="{FF2B5EF4-FFF2-40B4-BE49-F238E27FC236}">
                <a16:creationId xmlns:a16="http://schemas.microsoft.com/office/drawing/2014/main" id="{EE1A21FF-618C-0BF9-B7B0-603B43CE335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 name="Picture 7">
            <a:extLst>
              <a:ext uri="{FF2B5EF4-FFF2-40B4-BE49-F238E27FC236}">
                <a16:creationId xmlns:a16="http://schemas.microsoft.com/office/drawing/2014/main" id="{B1E90FE7-CEE2-120D-96B9-B67C02D3EA4A}"/>
              </a:ext>
            </a:extLst>
          </p:cNvPr>
          <p:cNvPicPr>
            <a:picLocks noChangeAspect="1"/>
          </p:cNvPicPr>
          <p:nvPr/>
        </p:nvPicPr>
        <p:blipFill>
          <a:blip r:embed="rId2"/>
          <a:stretch>
            <a:fillRect/>
          </a:stretch>
        </p:blipFill>
        <p:spPr>
          <a:xfrm>
            <a:off x="2819400" y="3152311"/>
            <a:ext cx="3200400" cy="1701001"/>
          </a:xfrm>
          <a:prstGeom prst="rect">
            <a:avLst/>
          </a:prstGeom>
        </p:spPr>
      </p:pic>
    </p:spTree>
    <p:extLst>
      <p:ext uri="{BB962C8B-B14F-4D97-AF65-F5344CB8AC3E}">
        <p14:creationId xmlns:p14="http://schemas.microsoft.com/office/powerpoint/2010/main" val="1561122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392E-7C85-ADA9-3104-D2608C9A1CFE}"/>
              </a:ext>
            </a:extLst>
          </p:cNvPr>
          <p:cNvSpPr>
            <a:spLocks noGrp="1"/>
          </p:cNvSpPr>
          <p:nvPr>
            <p:ph type="title"/>
          </p:nvPr>
        </p:nvSpPr>
        <p:spPr/>
        <p:txBody>
          <a:bodyPr/>
          <a:lstStyle/>
          <a:p>
            <a:r>
              <a:rPr lang="en-US" dirty="0"/>
              <a:t>Process Improvements Implemented….</a:t>
            </a:r>
          </a:p>
        </p:txBody>
      </p:sp>
      <p:sp>
        <p:nvSpPr>
          <p:cNvPr id="3" name="Content Placeholder 2">
            <a:extLst>
              <a:ext uri="{FF2B5EF4-FFF2-40B4-BE49-F238E27FC236}">
                <a16:creationId xmlns:a16="http://schemas.microsoft.com/office/drawing/2014/main" id="{FDB53FA1-0B1E-7920-4B71-954C2EB09F97}"/>
              </a:ext>
            </a:extLst>
          </p:cNvPr>
          <p:cNvSpPr>
            <a:spLocks noGrp="1"/>
          </p:cNvSpPr>
          <p:nvPr>
            <p:ph idx="10"/>
          </p:nvPr>
        </p:nvSpPr>
        <p:spPr/>
        <p:txBody>
          <a:bodyPr/>
          <a:lstStyle/>
          <a:p>
            <a:r>
              <a:rPr lang="en-US" sz="2000" dirty="0"/>
              <a:t>Four recommendations from listening session:</a:t>
            </a:r>
          </a:p>
          <a:p>
            <a:pPr marL="0" indent="0">
              <a:buNone/>
            </a:pPr>
            <a:endParaRPr lang="en-US" sz="2000" dirty="0"/>
          </a:p>
          <a:p>
            <a:pPr lvl="1">
              <a:buClr>
                <a:srgbClr val="0070C0"/>
              </a:buClr>
              <a:buFont typeface="Wingdings" panose="05000000000000000000" pitchFamily="2" charset="2"/>
              <a:buChar char="ü"/>
            </a:pPr>
            <a:r>
              <a:rPr lang="en-US" sz="1600" dirty="0"/>
              <a:t>Modify written acknowledgement to complainant, asking if they would like department staff to reach out to obtain more details</a:t>
            </a:r>
          </a:p>
          <a:p>
            <a:pPr lvl="1">
              <a:buClr>
                <a:srgbClr val="0070C0"/>
              </a:buClr>
              <a:buFont typeface="Wingdings" panose="05000000000000000000" pitchFamily="2" charset="2"/>
              <a:buChar char="ü"/>
            </a:pPr>
            <a:r>
              <a:rPr lang="en-US" sz="1600" dirty="0"/>
              <a:t>Notification at 60 days if investigation is still ongoing</a:t>
            </a:r>
          </a:p>
          <a:p>
            <a:pPr lvl="1">
              <a:buClr>
                <a:srgbClr val="0070C0"/>
              </a:buClr>
              <a:buFont typeface="Wingdings" panose="05000000000000000000" pitchFamily="2" charset="2"/>
              <a:buChar char="ü"/>
            </a:pPr>
            <a:r>
              <a:rPr lang="en-US" sz="1600" dirty="0"/>
              <a:t>Verbal notification to complainant prior to issuing written closure/outcome response</a:t>
            </a:r>
          </a:p>
          <a:p>
            <a:pPr lvl="1">
              <a:buClr>
                <a:srgbClr val="0070C0"/>
              </a:buClr>
              <a:buFont typeface="Wingdings" panose="05000000000000000000" pitchFamily="2" charset="2"/>
              <a:buChar char="ü"/>
            </a:pPr>
            <a:r>
              <a:rPr lang="en-US" sz="1600" dirty="0"/>
              <a:t>Summary of complaints to examiner at time of renewal</a:t>
            </a:r>
          </a:p>
          <a:p>
            <a:pPr marL="457188" lvl="1" indent="0">
              <a:buNone/>
            </a:pPr>
            <a:endParaRPr lang="en-US" dirty="0"/>
          </a:p>
        </p:txBody>
      </p:sp>
    </p:spTree>
    <p:extLst>
      <p:ext uri="{BB962C8B-B14F-4D97-AF65-F5344CB8AC3E}">
        <p14:creationId xmlns:p14="http://schemas.microsoft.com/office/powerpoint/2010/main" val="3600762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EA500-92B6-E509-DB13-BB31C6AA9A30}"/>
              </a:ext>
            </a:extLst>
          </p:cNvPr>
          <p:cNvSpPr txBox="1">
            <a:spLocks/>
          </p:cNvSpPr>
          <p:nvPr/>
        </p:nvSpPr>
        <p:spPr>
          <a:xfrm>
            <a:off x="838200" y="285750"/>
            <a:ext cx="7086600" cy="1325563"/>
          </a:xfrm>
          <a:prstGeom prst="rect">
            <a:avLst/>
          </a:prstGeom>
        </p:spPr>
        <p:txBody>
          <a:bodyPr>
            <a:normAutofit/>
          </a:bodyPr>
          <a:lstStyle>
            <a:lvl1pPr algn="l" rtl="0" eaLnBrk="1" fontAlgn="base" hangingPunct="1">
              <a:spcBef>
                <a:spcPct val="0"/>
              </a:spcBef>
              <a:spcAft>
                <a:spcPct val="0"/>
              </a:spcAft>
              <a:defRPr sz="3200" b="1">
                <a:solidFill>
                  <a:srgbClr val="4D4D4D"/>
                </a:solidFill>
                <a:latin typeface="+mj-lt"/>
                <a:ea typeface="+mj-ea"/>
                <a:cs typeface="+mj-cs"/>
              </a:defRPr>
            </a:lvl1pPr>
            <a:lvl2pPr algn="l" rtl="0" eaLnBrk="1" fontAlgn="base" hangingPunct="1">
              <a:spcBef>
                <a:spcPct val="0"/>
              </a:spcBef>
              <a:spcAft>
                <a:spcPct val="0"/>
              </a:spcAft>
              <a:defRPr sz="3200" b="1">
                <a:solidFill>
                  <a:srgbClr val="4D4D4D"/>
                </a:solidFill>
                <a:latin typeface="Arial" charset="0"/>
              </a:defRPr>
            </a:lvl2pPr>
            <a:lvl3pPr algn="l" rtl="0" eaLnBrk="1" fontAlgn="base" hangingPunct="1">
              <a:spcBef>
                <a:spcPct val="0"/>
              </a:spcBef>
              <a:spcAft>
                <a:spcPct val="0"/>
              </a:spcAft>
              <a:defRPr sz="3200" b="1">
                <a:solidFill>
                  <a:srgbClr val="4D4D4D"/>
                </a:solidFill>
                <a:latin typeface="Arial" charset="0"/>
              </a:defRPr>
            </a:lvl3pPr>
            <a:lvl4pPr algn="l" rtl="0" eaLnBrk="1" fontAlgn="base" hangingPunct="1">
              <a:spcBef>
                <a:spcPct val="0"/>
              </a:spcBef>
              <a:spcAft>
                <a:spcPct val="0"/>
              </a:spcAft>
              <a:defRPr sz="3200" b="1">
                <a:solidFill>
                  <a:srgbClr val="4D4D4D"/>
                </a:solidFill>
                <a:latin typeface="Arial" charset="0"/>
              </a:defRPr>
            </a:lvl4pPr>
            <a:lvl5pPr algn="l" rtl="0" eaLnBrk="1" fontAlgn="base" hangingPunct="1">
              <a:spcBef>
                <a:spcPct val="0"/>
              </a:spcBef>
              <a:spcAft>
                <a:spcPct val="0"/>
              </a:spcAft>
              <a:defRPr sz="3200" b="1">
                <a:solidFill>
                  <a:srgbClr val="4D4D4D"/>
                </a:solidFill>
                <a:latin typeface="Arial" charset="0"/>
              </a:defRPr>
            </a:lvl5pPr>
            <a:lvl6pPr marL="457189" algn="l" rtl="0" eaLnBrk="1" fontAlgn="base" hangingPunct="1">
              <a:spcBef>
                <a:spcPct val="0"/>
              </a:spcBef>
              <a:spcAft>
                <a:spcPct val="0"/>
              </a:spcAft>
              <a:defRPr sz="3200" b="1">
                <a:solidFill>
                  <a:srgbClr val="4D4D4D"/>
                </a:solidFill>
                <a:latin typeface="Arial" charset="0"/>
              </a:defRPr>
            </a:lvl6pPr>
            <a:lvl7pPr marL="914377" algn="l" rtl="0" eaLnBrk="1" fontAlgn="base" hangingPunct="1">
              <a:spcBef>
                <a:spcPct val="0"/>
              </a:spcBef>
              <a:spcAft>
                <a:spcPct val="0"/>
              </a:spcAft>
              <a:defRPr sz="3200" b="1">
                <a:solidFill>
                  <a:srgbClr val="4D4D4D"/>
                </a:solidFill>
                <a:latin typeface="Arial" charset="0"/>
              </a:defRPr>
            </a:lvl7pPr>
            <a:lvl8pPr marL="1371566" algn="l" rtl="0" eaLnBrk="1" fontAlgn="base" hangingPunct="1">
              <a:spcBef>
                <a:spcPct val="0"/>
              </a:spcBef>
              <a:spcAft>
                <a:spcPct val="0"/>
              </a:spcAft>
              <a:defRPr sz="3200" b="1">
                <a:solidFill>
                  <a:srgbClr val="4D4D4D"/>
                </a:solidFill>
                <a:latin typeface="Arial" charset="0"/>
              </a:defRPr>
            </a:lvl8pPr>
            <a:lvl9pPr marL="1828754" algn="l" rtl="0" eaLnBrk="1" fontAlgn="base" hangingPunct="1">
              <a:spcBef>
                <a:spcPct val="0"/>
              </a:spcBef>
              <a:spcAft>
                <a:spcPct val="0"/>
              </a:spcAft>
              <a:defRPr sz="3200" b="1">
                <a:solidFill>
                  <a:srgbClr val="4D4D4D"/>
                </a:solidFill>
                <a:latin typeface="Arial" charset="0"/>
              </a:defRPr>
            </a:lvl9pPr>
          </a:lstStyle>
          <a:p>
            <a:pPr algn="ctr"/>
            <a:r>
              <a:rPr lang="en-US" kern="0" dirty="0"/>
              <a:t>IME Complaint Reporting to Examiners</a:t>
            </a:r>
          </a:p>
        </p:txBody>
      </p:sp>
      <p:sp>
        <p:nvSpPr>
          <p:cNvPr id="3" name="Subtitle 2">
            <a:extLst>
              <a:ext uri="{FF2B5EF4-FFF2-40B4-BE49-F238E27FC236}">
                <a16:creationId xmlns:a16="http://schemas.microsoft.com/office/drawing/2014/main" id="{700C118D-E401-86DB-8695-8CE6739EAB8F}"/>
              </a:ext>
            </a:extLst>
          </p:cNvPr>
          <p:cNvSpPr txBox="1">
            <a:spLocks/>
          </p:cNvSpPr>
          <p:nvPr/>
        </p:nvSpPr>
        <p:spPr>
          <a:xfrm>
            <a:off x="1066800" y="1504950"/>
            <a:ext cx="6172200" cy="2895600"/>
          </a:xfrm>
          <a:prstGeom prst="rect">
            <a:avLst/>
          </a:prstGeom>
        </p:spPr>
        <p:txBody>
          <a:bodyPr>
            <a:normAutofit fontScale="47500" lnSpcReduction="20000"/>
          </a:bodyPr>
          <a:lstStyle>
            <a:lvl1pPr marL="342891" indent="-342891" algn="l" rtl="0" eaLnBrk="1" fontAlgn="base" hangingPunct="1">
              <a:spcBef>
                <a:spcPct val="20000"/>
              </a:spcBef>
              <a:spcAft>
                <a:spcPct val="0"/>
              </a:spcAft>
              <a:buClr>
                <a:srgbClr val="005595"/>
              </a:buClr>
              <a:buFont typeface="Wingdings" pitchFamily="2" charset="2"/>
              <a:buChar char="§"/>
              <a:defRPr sz="2800">
                <a:solidFill>
                  <a:schemeClr val="tx1"/>
                </a:solidFill>
                <a:latin typeface="+mn-lt"/>
                <a:ea typeface="+mn-ea"/>
                <a:cs typeface="+mn-cs"/>
              </a:defRPr>
            </a:lvl1pPr>
            <a:lvl2pPr marL="742932" indent="-285744" algn="l" rtl="0" eaLnBrk="1" fontAlgn="base" hangingPunct="1">
              <a:spcBef>
                <a:spcPct val="20000"/>
              </a:spcBef>
              <a:spcAft>
                <a:spcPct val="0"/>
              </a:spcAft>
              <a:buClr>
                <a:srgbClr val="005595"/>
              </a:buClr>
              <a:buChar char="–"/>
              <a:defRPr sz="2400">
                <a:solidFill>
                  <a:schemeClr val="tx1"/>
                </a:solidFill>
                <a:latin typeface="+mn-lt"/>
              </a:defRPr>
            </a:lvl2pPr>
            <a:lvl3pPr marL="1142971" indent="-228594" algn="l" rtl="0" eaLnBrk="1" fontAlgn="base" hangingPunct="1">
              <a:spcBef>
                <a:spcPct val="20000"/>
              </a:spcBef>
              <a:spcAft>
                <a:spcPct val="0"/>
              </a:spcAft>
              <a:buClr>
                <a:srgbClr val="005595"/>
              </a:buClr>
              <a:buChar char="•"/>
              <a:defRPr sz="2000">
                <a:solidFill>
                  <a:schemeClr val="tx1"/>
                </a:solidFill>
                <a:latin typeface="+mn-lt"/>
              </a:defRPr>
            </a:lvl3pPr>
            <a:lvl4pPr marL="1600160" indent="-228594" algn="l" rtl="0" eaLnBrk="1" fontAlgn="base" hangingPunct="1">
              <a:spcBef>
                <a:spcPct val="20000"/>
              </a:spcBef>
              <a:spcAft>
                <a:spcPct val="0"/>
              </a:spcAft>
              <a:buClr>
                <a:srgbClr val="005595"/>
              </a:buClr>
              <a:buChar char="–"/>
              <a:defRPr>
                <a:solidFill>
                  <a:schemeClr val="tx1"/>
                </a:solidFill>
                <a:latin typeface="+mn-lt"/>
              </a:defRPr>
            </a:lvl4pPr>
            <a:lvl5pPr marL="2057349" indent="-228594" algn="l" rtl="0" eaLnBrk="1" fontAlgn="base" hangingPunct="1">
              <a:spcBef>
                <a:spcPct val="20000"/>
              </a:spcBef>
              <a:spcAft>
                <a:spcPct val="0"/>
              </a:spcAft>
              <a:buClr>
                <a:srgbClr val="005595"/>
              </a:buClr>
              <a:buChar char="»"/>
              <a:defRPr>
                <a:solidFill>
                  <a:schemeClr val="tx1"/>
                </a:solidFill>
                <a:latin typeface="+mn-lt"/>
              </a:defRPr>
            </a:lvl5pPr>
            <a:lvl6pPr marL="2514537" indent="-228594" algn="l" rtl="0" eaLnBrk="1" fontAlgn="base" hangingPunct="1">
              <a:spcBef>
                <a:spcPct val="20000"/>
              </a:spcBef>
              <a:spcAft>
                <a:spcPct val="0"/>
              </a:spcAft>
              <a:buClr>
                <a:srgbClr val="005595"/>
              </a:buClr>
              <a:buChar char="»"/>
              <a:defRPr>
                <a:solidFill>
                  <a:schemeClr val="tx1"/>
                </a:solidFill>
                <a:latin typeface="+mn-lt"/>
              </a:defRPr>
            </a:lvl6pPr>
            <a:lvl7pPr marL="2971726" indent="-228594" algn="l" rtl="0" eaLnBrk="1" fontAlgn="base" hangingPunct="1">
              <a:spcBef>
                <a:spcPct val="20000"/>
              </a:spcBef>
              <a:spcAft>
                <a:spcPct val="0"/>
              </a:spcAft>
              <a:buClr>
                <a:srgbClr val="005595"/>
              </a:buClr>
              <a:buChar char="»"/>
              <a:defRPr>
                <a:solidFill>
                  <a:schemeClr val="tx1"/>
                </a:solidFill>
                <a:latin typeface="+mn-lt"/>
              </a:defRPr>
            </a:lvl7pPr>
            <a:lvl8pPr marL="3428914" indent="-228594" algn="l" rtl="0" eaLnBrk="1" fontAlgn="base" hangingPunct="1">
              <a:spcBef>
                <a:spcPct val="20000"/>
              </a:spcBef>
              <a:spcAft>
                <a:spcPct val="0"/>
              </a:spcAft>
              <a:buClr>
                <a:srgbClr val="005595"/>
              </a:buClr>
              <a:buChar char="»"/>
              <a:defRPr>
                <a:solidFill>
                  <a:schemeClr val="tx1"/>
                </a:solidFill>
                <a:latin typeface="+mn-lt"/>
              </a:defRPr>
            </a:lvl8pPr>
            <a:lvl9pPr marL="3886103" indent="-228594" algn="l" rtl="0" eaLnBrk="1" fontAlgn="base" hangingPunct="1">
              <a:spcBef>
                <a:spcPct val="20000"/>
              </a:spcBef>
              <a:spcAft>
                <a:spcPct val="0"/>
              </a:spcAft>
              <a:buClr>
                <a:srgbClr val="005595"/>
              </a:buClr>
              <a:buChar char="»"/>
              <a:defRPr>
                <a:solidFill>
                  <a:schemeClr val="tx1"/>
                </a:solidFill>
                <a:latin typeface="+mn-lt"/>
              </a:defRPr>
            </a:lvl9pPr>
          </a:lstStyle>
          <a:p>
            <a:pPr marL="342900" indent="-342900">
              <a:buFont typeface="Arial" panose="020B0604020202020204" pitchFamily="34" charset="0"/>
              <a:buChar char="•"/>
            </a:pPr>
            <a:r>
              <a:rPr lang="en-US" sz="4200" kern="0" dirty="0"/>
              <a:t>IME complaint synopsis shared with examiners at renewal cycle:</a:t>
            </a:r>
          </a:p>
          <a:p>
            <a:pPr marL="0" indent="0">
              <a:buNone/>
            </a:pPr>
            <a:r>
              <a:rPr lang="en-US" kern="0" dirty="0"/>
              <a:t> </a:t>
            </a:r>
          </a:p>
          <a:p>
            <a:pPr marL="1142980" lvl="2" indent="-342900">
              <a:buFont typeface="Wingdings" panose="05000000000000000000" pitchFamily="2" charset="2"/>
              <a:buChar char="ü"/>
            </a:pPr>
            <a:r>
              <a:rPr lang="en-US" sz="4000" kern="0" dirty="0"/>
              <a:t>Date of IME</a:t>
            </a:r>
          </a:p>
          <a:p>
            <a:pPr marL="1142980" lvl="2" indent="-342900">
              <a:buFont typeface="Wingdings" panose="05000000000000000000" pitchFamily="2" charset="2"/>
              <a:buChar char="ü"/>
            </a:pPr>
            <a:r>
              <a:rPr lang="en-US" sz="4000" kern="0" dirty="0"/>
              <a:t>Summary of Allegation</a:t>
            </a:r>
          </a:p>
          <a:p>
            <a:pPr marL="1142980" lvl="2" indent="-342900">
              <a:buFont typeface="Wingdings" panose="05000000000000000000" pitchFamily="2" charset="2"/>
              <a:buChar char="ü"/>
            </a:pPr>
            <a:r>
              <a:rPr lang="en-US" sz="4000" kern="0" dirty="0"/>
              <a:t>Date of Complaint</a:t>
            </a:r>
          </a:p>
          <a:p>
            <a:pPr marL="1142980" lvl="2" indent="-342900">
              <a:buFont typeface="Wingdings" panose="05000000000000000000" pitchFamily="2" charset="2"/>
              <a:buChar char="ü"/>
            </a:pPr>
            <a:r>
              <a:rPr lang="en-US" sz="4000" kern="0" dirty="0"/>
              <a:t>Disposition of Complaint</a:t>
            </a:r>
          </a:p>
          <a:p>
            <a:pPr marL="0" indent="0">
              <a:buNone/>
            </a:pPr>
            <a:endParaRPr lang="en-US" kern="0" dirty="0"/>
          </a:p>
          <a:p>
            <a:pPr marL="342900" indent="-342900">
              <a:buFont typeface="Arial" panose="020B0604020202020204" pitchFamily="34" charset="0"/>
              <a:buChar char="•"/>
            </a:pPr>
            <a:endParaRPr lang="en-US" kern="0" dirty="0"/>
          </a:p>
          <a:p>
            <a:pPr marL="342900" indent="-342900">
              <a:buFont typeface="Arial" panose="020B0604020202020204" pitchFamily="34" charset="0"/>
              <a:buChar char="•"/>
            </a:pPr>
            <a:r>
              <a:rPr lang="en-US" sz="5000" kern="0" dirty="0"/>
              <a:t>Complaints since last renewal</a:t>
            </a:r>
          </a:p>
          <a:p>
            <a:pPr marL="342900" indent="-342900">
              <a:buFont typeface="Arial" panose="020B0604020202020204" pitchFamily="34" charset="0"/>
              <a:buChar char="•"/>
            </a:pPr>
            <a:endParaRPr lang="en-US" kern="0" dirty="0"/>
          </a:p>
          <a:p>
            <a:pPr marL="342900" indent="-342900">
              <a:buFont typeface="Arial" panose="020B0604020202020204" pitchFamily="34" charset="0"/>
              <a:buChar char="•"/>
            </a:pPr>
            <a:endParaRPr lang="en-US" kern="0" dirty="0"/>
          </a:p>
        </p:txBody>
      </p:sp>
    </p:spTree>
    <p:extLst>
      <p:ext uri="{BB962C8B-B14F-4D97-AF65-F5344CB8AC3E}">
        <p14:creationId xmlns:p14="http://schemas.microsoft.com/office/powerpoint/2010/main" val="1683972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2FEE7-A500-F677-A4F6-F09AF4C0E4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A68AE8-5F17-EF25-1B4F-785D41B77DF4}"/>
              </a:ext>
            </a:extLst>
          </p:cNvPr>
          <p:cNvSpPr>
            <a:spLocks noGrp="1"/>
          </p:cNvSpPr>
          <p:nvPr>
            <p:ph type="title"/>
          </p:nvPr>
        </p:nvSpPr>
        <p:spPr/>
        <p:txBody>
          <a:bodyPr/>
          <a:lstStyle/>
          <a:p>
            <a:endParaRPr lang="en-US" dirty="0"/>
          </a:p>
        </p:txBody>
      </p:sp>
    </p:spTree>
    <p:custDataLst>
      <p:tags r:id="rId1"/>
    </p:custDataLst>
    <p:extLst>
      <p:ext uri="{BB962C8B-B14F-4D97-AF65-F5344CB8AC3E}">
        <p14:creationId xmlns:p14="http://schemas.microsoft.com/office/powerpoint/2010/main" val="3595453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3E8B1-5EC3-5FBE-E5B7-5634CAC3A8C0}"/>
              </a:ext>
            </a:extLst>
          </p:cNvPr>
          <p:cNvSpPr txBox="1">
            <a:spLocks/>
          </p:cNvSpPr>
          <p:nvPr/>
        </p:nvSpPr>
        <p:spPr>
          <a:xfrm>
            <a:off x="381000" y="285750"/>
            <a:ext cx="8382000" cy="1219200"/>
          </a:xfrm>
          <a:prstGeom prst="rect">
            <a:avLst/>
          </a:prstGeom>
        </p:spPr>
        <p:txBody>
          <a:bodyPr/>
          <a:lstStyle>
            <a:lvl1pPr algn="l" rtl="0" eaLnBrk="1" fontAlgn="base" hangingPunct="1">
              <a:spcBef>
                <a:spcPct val="0"/>
              </a:spcBef>
              <a:spcAft>
                <a:spcPct val="0"/>
              </a:spcAft>
              <a:defRPr sz="3200" b="1">
                <a:solidFill>
                  <a:srgbClr val="4D4D4D"/>
                </a:solidFill>
                <a:latin typeface="+mj-lt"/>
                <a:ea typeface="+mj-ea"/>
                <a:cs typeface="+mj-cs"/>
              </a:defRPr>
            </a:lvl1pPr>
            <a:lvl2pPr algn="l" rtl="0" eaLnBrk="1" fontAlgn="base" hangingPunct="1">
              <a:spcBef>
                <a:spcPct val="0"/>
              </a:spcBef>
              <a:spcAft>
                <a:spcPct val="0"/>
              </a:spcAft>
              <a:defRPr sz="3200" b="1">
                <a:solidFill>
                  <a:srgbClr val="4D4D4D"/>
                </a:solidFill>
                <a:latin typeface="Arial" charset="0"/>
              </a:defRPr>
            </a:lvl2pPr>
            <a:lvl3pPr algn="l" rtl="0" eaLnBrk="1" fontAlgn="base" hangingPunct="1">
              <a:spcBef>
                <a:spcPct val="0"/>
              </a:spcBef>
              <a:spcAft>
                <a:spcPct val="0"/>
              </a:spcAft>
              <a:defRPr sz="3200" b="1">
                <a:solidFill>
                  <a:srgbClr val="4D4D4D"/>
                </a:solidFill>
                <a:latin typeface="Arial" charset="0"/>
              </a:defRPr>
            </a:lvl3pPr>
            <a:lvl4pPr algn="l" rtl="0" eaLnBrk="1" fontAlgn="base" hangingPunct="1">
              <a:spcBef>
                <a:spcPct val="0"/>
              </a:spcBef>
              <a:spcAft>
                <a:spcPct val="0"/>
              </a:spcAft>
              <a:defRPr sz="3200" b="1">
                <a:solidFill>
                  <a:srgbClr val="4D4D4D"/>
                </a:solidFill>
                <a:latin typeface="Arial" charset="0"/>
              </a:defRPr>
            </a:lvl4pPr>
            <a:lvl5pPr algn="l" rtl="0" eaLnBrk="1" fontAlgn="base" hangingPunct="1">
              <a:spcBef>
                <a:spcPct val="0"/>
              </a:spcBef>
              <a:spcAft>
                <a:spcPct val="0"/>
              </a:spcAft>
              <a:defRPr sz="3200" b="1">
                <a:solidFill>
                  <a:srgbClr val="4D4D4D"/>
                </a:solidFill>
                <a:latin typeface="Arial" charset="0"/>
              </a:defRPr>
            </a:lvl5pPr>
            <a:lvl6pPr marL="457189" algn="l" rtl="0" eaLnBrk="1" fontAlgn="base" hangingPunct="1">
              <a:spcBef>
                <a:spcPct val="0"/>
              </a:spcBef>
              <a:spcAft>
                <a:spcPct val="0"/>
              </a:spcAft>
              <a:defRPr sz="3200" b="1">
                <a:solidFill>
                  <a:srgbClr val="4D4D4D"/>
                </a:solidFill>
                <a:latin typeface="Arial" charset="0"/>
              </a:defRPr>
            </a:lvl6pPr>
            <a:lvl7pPr marL="914377" algn="l" rtl="0" eaLnBrk="1" fontAlgn="base" hangingPunct="1">
              <a:spcBef>
                <a:spcPct val="0"/>
              </a:spcBef>
              <a:spcAft>
                <a:spcPct val="0"/>
              </a:spcAft>
              <a:defRPr sz="3200" b="1">
                <a:solidFill>
                  <a:srgbClr val="4D4D4D"/>
                </a:solidFill>
                <a:latin typeface="Arial" charset="0"/>
              </a:defRPr>
            </a:lvl7pPr>
            <a:lvl8pPr marL="1371566" algn="l" rtl="0" eaLnBrk="1" fontAlgn="base" hangingPunct="1">
              <a:spcBef>
                <a:spcPct val="0"/>
              </a:spcBef>
              <a:spcAft>
                <a:spcPct val="0"/>
              </a:spcAft>
              <a:defRPr sz="3200" b="1">
                <a:solidFill>
                  <a:srgbClr val="4D4D4D"/>
                </a:solidFill>
                <a:latin typeface="Arial" charset="0"/>
              </a:defRPr>
            </a:lvl8pPr>
            <a:lvl9pPr marL="1828754" algn="l" rtl="0" eaLnBrk="1" fontAlgn="base" hangingPunct="1">
              <a:spcBef>
                <a:spcPct val="0"/>
              </a:spcBef>
              <a:spcAft>
                <a:spcPct val="0"/>
              </a:spcAft>
              <a:defRPr sz="3200" b="1">
                <a:solidFill>
                  <a:srgbClr val="4D4D4D"/>
                </a:solidFill>
                <a:latin typeface="Arial" charset="0"/>
              </a:defRPr>
            </a:lvl9pPr>
          </a:lstStyle>
          <a:p>
            <a:pPr algn="ctr"/>
            <a:r>
              <a:rPr lang="en-US" kern="0" dirty="0"/>
              <a:t>Claims Department  </a:t>
            </a:r>
            <a:r>
              <a:rPr lang="en-US" sz="2800" b="0" kern="0" dirty="0"/>
              <a:t>– Nancy Adams</a:t>
            </a:r>
          </a:p>
        </p:txBody>
      </p:sp>
      <p:sp>
        <p:nvSpPr>
          <p:cNvPr id="3" name="Content Placeholder 2">
            <a:extLst>
              <a:ext uri="{FF2B5EF4-FFF2-40B4-BE49-F238E27FC236}">
                <a16:creationId xmlns:a16="http://schemas.microsoft.com/office/drawing/2014/main" id="{CBC78C1C-ABFA-E601-A95A-6407ECCC8DF1}"/>
              </a:ext>
            </a:extLst>
          </p:cNvPr>
          <p:cNvSpPr txBox="1">
            <a:spLocks/>
          </p:cNvSpPr>
          <p:nvPr/>
        </p:nvSpPr>
        <p:spPr>
          <a:xfrm>
            <a:off x="381000" y="1809750"/>
            <a:ext cx="8382000" cy="2762250"/>
          </a:xfrm>
          <a:prstGeom prst="rect">
            <a:avLst/>
          </a:prstGeom>
        </p:spPr>
        <p:txBody>
          <a:bodyPr/>
          <a:lstStyle>
            <a:lvl1pPr marL="342891" indent="-342891" algn="l" rtl="0" eaLnBrk="1" fontAlgn="base" hangingPunct="1">
              <a:spcBef>
                <a:spcPct val="20000"/>
              </a:spcBef>
              <a:spcAft>
                <a:spcPct val="0"/>
              </a:spcAft>
              <a:buClr>
                <a:srgbClr val="005595"/>
              </a:buClr>
              <a:buFont typeface="Wingdings" pitchFamily="2" charset="2"/>
              <a:buChar char="§"/>
              <a:defRPr sz="2800">
                <a:solidFill>
                  <a:schemeClr val="tx1"/>
                </a:solidFill>
                <a:latin typeface="+mn-lt"/>
                <a:ea typeface="+mn-ea"/>
                <a:cs typeface="+mn-cs"/>
              </a:defRPr>
            </a:lvl1pPr>
            <a:lvl2pPr marL="742932" indent="-285744" algn="l" rtl="0" eaLnBrk="1" fontAlgn="base" hangingPunct="1">
              <a:spcBef>
                <a:spcPct val="20000"/>
              </a:spcBef>
              <a:spcAft>
                <a:spcPct val="0"/>
              </a:spcAft>
              <a:buClr>
                <a:srgbClr val="005595"/>
              </a:buClr>
              <a:buChar char="–"/>
              <a:defRPr sz="2400">
                <a:solidFill>
                  <a:schemeClr val="tx1"/>
                </a:solidFill>
                <a:latin typeface="+mn-lt"/>
              </a:defRPr>
            </a:lvl2pPr>
            <a:lvl3pPr marL="1142971" indent="-228594" algn="l" rtl="0" eaLnBrk="1" fontAlgn="base" hangingPunct="1">
              <a:spcBef>
                <a:spcPct val="20000"/>
              </a:spcBef>
              <a:spcAft>
                <a:spcPct val="0"/>
              </a:spcAft>
              <a:buClr>
                <a:srgbClr val="005595"/>
              </a:buClr>
              <a:buChar char="•"/>
              <a:defRPr sz="2000">
                <a:solidFill>
                  <a:schemeClr val="tx1"/>
                </a:solidFill>
                <a:latin typeface="+mn-lt"/>
              </a:defRPr>
            </a:lvl3pPr>
            <a:lvl4pPr marL="1600160" indent="-228594" algn="l" rtl="0" eaLnBrk="1" fontAlgn="base" hangingPunct="1">
              <a:spcBef>
                <a:spcPct val="20000"/>
              </a:spcBef>
              <a:spcAft>
                <a:spcPct val="0"/>
              </a:spcAft>
              <a:buClr>
                <a:srgbClr val="005595"/>
              </a:buClr>
              <a:buChar char="–"/>
              <a:defRPr>
                <a:solidFill>
                  <a:schemeClr val="tx1"/>
                </a:solidFill>
                <a:latin typeface="+mn-lt"/>
              </a:defRPr>
            </a:lvl4pPr>
            <a:lvl5pPr marL="2057349" indent="-228594" algn="l" rtl="0" eaLnBrk="1" fontAlgn="base" hangingPunct="1">
              <a:spcBef>
                <a:spcPct val="20000"/>
              </a:spcBef>
              <a:spcAft>
                <a:spcPct val="0"/>
              </a:spcAft>
              <a:buClr>
                <a:srgbClr val="005595"/>
              </a:buClr>
              <a:buChar char="»"/>
              <a:defRPr>
                <a:solidFill>
                  <a:schemeClr val="tx1"/>
                </a:solidFill>
                <a:latin typeface="+mn-lt"/>
              </a:defRPr>
            </a:lvl5pPr>
            <a:lvl6pPr marL="2514537" indent="-228594" algn="l" rtl="0" eaLnBrk="1" fontAlgn="base" hangingPunct="1">
              <a:spcBef>
                <a:spcPct val="20000"/>
              </a:spcBef>
              <a:spcAft>
                <a:spcPct val="0"/>
              </a:spcAft>
              <a:buClr>
                <a:srgbClr val="005595"/>
              </a:buClr>
              <a:buChar char="»"/>
              <a:defRPr>
                <a:solidFill>
                  <a:schemeClr val="tx1"/>
                </a:solidFill>
                <a:latin typeface="+mn-lt"/>
              </a:defRPr>
            </a:lvl6pPr>
            <a:lvl7pPr marL="2971726" indent="-228594" algn="l" rtl="0" eaLnBrk="1" fontAlgn="base" hangingPunct="1">
              <a:spcBef>
                <a:spcPct val="20000"/>
              </a:spcBef>
              <a:spcAft>
                <a:spcPct val="0"/>
              </a:spcAft>
              <a:buClr>
                <a:srgbClr val="005595"/>
              </a:buClr>
              <a:buChar char="»"/>
              <a:defRPr>
                <a:solidFill>
                  <a:schemeClr val="tx1"/>
                </a:solidFill>
                <a:latin typeface="+mn-lt"/>
              </a:defRPr>
            </a:lvl7pPr>
            <a:lvl8pPr marL="3428914" indent="-228594" algn="l" rtl="0" eaLnBrk="1" fontAlgn="base" hangingPunct="1">
              <a:spcBef>
                <a:spcPct val="20000"/>
              </a:spcBef>
              <a:spcAft>
                <a:spcPct val="0"/>
              </a:spcAft>
              <a:buClr>
                <a:srgbClr val="005595"/>
              </a:buClr>
              <a:buChar char="»"/>
              <a:defRPr>
                <a:solidFill>
                  <a:schemeClr val="tx1"/>
                </a:solidFill>
                <a:latin typeface="+mn-lt"/>
              </a:defRPr>
            </a:lvl8pPr>
            <a:lvl9pPr marL="3886103" indent="-228594" algn="l" rtl="0" eaLnBrk="1" fontAlgn="base" hangingPunct="1">
              <a:spcBef>
                <a:spcPct val="20000"/>
              </a:spcBef>
              <a:spcAft>
                <a:spcPct val="0"/>
              </a:spcAft>
              <a:buClr>
                <a:srgbClr val="005595"/>
              </a:buClr>
              <a:buChar char="»"/>
              <a:defRPr>
                <a:solidFill>
                  <a:schemeClr val="tx1"/>
                </a:solidFill>
                <a:latin typeface="+mn-lt"/>
              </a:defRPr>
            </a:lvl9pPr>
          </a:lstStyle>
          <a:p>
            <a:r>
              <a:rPr lang="en-US" kern="0" dirty="0"/>
              <a:t>Questions?</a:t>
            </a:r>
          </a:p>
        </p:txBody>
      </p:sp>
    </p:spTree>
    <p:extLst>
      <p:ext uri="{BB962C8B-B14F-4D97-AF65-F5344CB8AC3E}">
        <p14:creationId xmlns:p14="http://schemas.microsoft.com/office/powerpoint/2010/main" val="2290117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0D7DAA3-646E-8D08-8C2B-CBE02EEBF734}"/>
              </a:ext>
            </a:extLst>
          </p:cNvPr>
          <p:cNvSpPr txBox="1">
            <a:spLocks/>
          </p:cNvSpPr>
          <p:nvPr/>
        </p:nvSpPr>
        <p:spPr>
          <a:xfrm>
            <a:off x="457200" y="361950"/>
            <a:ext cx="8382000" cy="3543300"/>
          </a:xfrm>
          <a:prstGeom prst="rect">
            <a:avLst/>
          </a:prstGeom>
        </p:spPr>
        <p:txBody>
          <a:bodyPr/>
          <a:lstStyle>
            <a:lvl1pPr marL="342891" indent="-342891" algn="l" rtl="0" eaLnBrk="1" fontAlgn="base" hangingPunct="1">
              <a:spcBef>
                <a:spcPct val="20000"/>
              </a:spcBef>
              <a:spcAft>
                <a:spcPct val="0"/>
              </a:spcAft>
              <a:buClr>
                <a:srgbClr val="005595"/>
              </a:buClr>
              <a:buFont typeface="Wingdings" pitchFamily="2" charset="2"/>
              <a:buChar char="§"/>
              <a:defRPr sz="2800">
                <a:solidFill>
                  <a:schemeClr val="tx1"/>
                </a:solidFill>
                <a:latin typeface="+mn-lt"/>
                <a:ea typeface="+mn-ea"/>
                <a:cs typeface="+mn-cs"/>
              </a:defRPr>
            </a:lvl1pPr>
            <a:lvl2pPr marL="742932" indent="-285744" algn="l" rtl="0" eaLnBrk="1" fontAlgn="base" hangingPunct="1">
              <a:spcBef>
                <a:spcPct val="20000"/>
              </a:spcBef>
              <a:spcAft>
                <a:spcPct val="0"/>
              </a:spcAft>
              <a:buClr>
                <a:srgbClr val="005595"/>
              </a:buClr>
              <a:buChar char="–"/>
              <a:defRPr sz="2400">
                <a:solidFill>
                  <a:schemeClr val="tx1"/>
                </a:solidFill>
                <a:latin typeface="+mn-lt"/>
              </a:defRPr>
            </a:lvl2pPr>
            <a:lvl3pPr marL="1142971" indent="-228594" algn="l" rtl="0" eaLnBrk="1" fontAlgn="base" hangingPunct="1">
              <a:spcBef>
                <a:spcPct val="20000"/>
              </a:spcBef>
              <a:spcAft>
                <a:spcPct val="0"/>
              </a:spcAft>
              <a:buClr>
                <a:srgbClr val="005595"/>
              </a:buClr>
              <a:buChar char="•"/>
              <a:defRPr sz="2000">
                <a:solidFill>
                  <a:schemeClr val="tx1"/>
                </a:solidFill>
                <a:latin typeface="+mn-lt"/>
              </a:defRPr>
            </a:lvl3pPr>
            <a:lvl4pPr marL="1600160" indent="-228594" algn="l" rtl="0" eaLnBrk="1" fontAlgn="base" hangingPunct="1">
              <a:spcBef>
                <a:spcPct val="20000"/>
              </a:spcBef>
              <a:spcAft>
                <a:spcPct val="0"/>
              </a:spcAft>
              <a:buClr>
                <a:srgbClr val="005595"/>
              </a:buClr>
              <a:buChar char="–"/>
              <a:defRPr>
                <a:solidFill>
                  <a:schemeClr val="tx1"/>
                </a:solidFill>
                <a:latin typeface="+mn-lt"/>
              </a:defRPr>
            </a:lvl4pPr>
            <a:lvl5pPr marL="2057349" indent="-228594" algn="l" rtl="0" eaLnBrk="1" fontAlgn="base" hangingPunct="1">
              <a:spcBef>
                <a:spcPct val="20000"/>
              </a:spcBef>
              <a:spcAft>
                <a:spcPct val="0"/>
              </a:spcAft>
              <a:buClr>
                <a:srgbClr val="005595"/>
              </a:buClr>
              <a:buChar char="»"/>
              <a:defRPr>
                <a:solidFill>
                  <a:schemeClr val="tx1"/>
                </a:solidFill>
                <a:latin typeface="+mn-lt"/>
              </a:defRPr>
            </a:lvl5pPr>
            <a:lvl6pPr marL="2514537" indent="-228594" algn="l" rtl="0" eaLnBrk="1" fontAlgn="base" hangingPunct="1">
              <a:spcBef>
                <a:spcPct val="20000"/>
              </a:spcBef>
              <a:spcAft>
                <a:spcPct val="0"/>
              </a:spcAft>
              <a:buClr>
                <a:srgbClr val="005595"/>
              </a:buClr>
              <a:buChar char="»"/>
              <a:defRPr>
                <a:solidFill>
                  <a:schemeClr val="tx1"/>
                </a:solidFill>
                <a:latin typeface="+mn-lt"/>
              </a:defRPr>
            </a:lvl6pPr>
            <a:lvl7pPr marL="2971726" indent="-228594" algn="l" rtl="0" eaLnBrk="1" fontAlgn="base" hangingPunct="1">
              <a:spcBef>
                <a:spcPct val="20000"/>
              </a:spcBef>
              <a:spcAft>
                <a:spcPct val="0"/>
              </a:spcAft>
              <a:buClr>
                <a:srgbClr val="005595"/>
              </a:buClr>
              <a:buChar char="»"/>
              <a:defRPr>
                <a:solidFill>
                  <a:schemeClr val="tx1"/>
                </a:solidFill>
                <a:latin typeface="+mn-lt"/>
              </a:defRPr>
            </a:lvl7pPr>
            <a:lvl8pPr marL="3428914" indent="-228594" algn="l" rtl="0" eaLnBrk="1" fontAlgn="base" hangingPunct="1">
              <a:spcBef>
                <a:spcPct val="20000"/>
              </a:spcBef>
              <a:spcAft>
                <a:spcPct val="0"/>
              </a:spcAft>
              <a:buClr>
                <a:srgbClr val="005595"/>
              </a:buClr>
              <a:buChar char="»"/>
              <a:defRPr>
                <a:solidFill>
                  <a:schemeClr val="tx1"/>
                </a:solidFill>
                <a:latin typeface="+mn-lt"/>
              </a:defRPr>
            </a:lvl8pPr>
            <a:lvl9pPr marL="3886103" indent="-228594" algn="l" rtl="0" eaLnBrk="1" fontAlgn="base" hangingPunct="1">
              <a:spcBef>
                <a:spcPct val="20000"/>
              </a:spcBef>
              <a:spcAft>
                <a:spcPct val="0"/>
              </a:spcAft>
              <a:buClr>
                <a:srgbClr val="005595"/>
              </a:buClr>
              <a:buChar char="»"/>
              <a:defRPr>
                <a:solidFill>
                  <a:schemeClr val="tx1"/>
                </a:solidFill>
                <a:latin typeface="+mn-lt"/>
              </a:defRPr>
            </a:lvl9pPr>
          </a:lstStyle>
          <a:p>
            <a:pPr marL="0" indent="0" algn="ctr">
              <a:buFont typeface="Wingdings" pitchFamily="2" charset="2"/>
              <a:buNone/>
            </a:pPr>
            <a:r>
              <a:rPr lang="en-US" b="1" kern="0" dirty="0"/>
              <a:t>IME Scheduling Trends </a:t>
            </a:r>
            <a:r>
              <a:rPr lang="en-US" kern="0" dirty="0"/>
              <a:t>– Trisha Lamb</a:t>
            </a:r>
          </a:p>
          <a:p>
            <a:r>
              <a:rPr lang="en-US" sz="2400" kern="0" dirty="0"/>
              <a:t>Referral Data</a:t>
            </a:r>
          </a:p>
          <a:p>
            <a:endParaRPr lang="en-US" sz="2400" kern="0" dirty="0"/>
          </a:p>
          <a:p>
            <a:endParaRPr lang="en-US" sz="2400" kern="0" dirty="0"/>
          </a:p>
          <a:p>
            <a:endParaRPr lang="en-US" sz="2400" kern="0" dirty="0"/>
          </a:p>
          <a:p>
            <a:endParaRPr lang="en-US" sz="2400" kern="0" dirty="0"/>
          </a:p>
          <a:p>
            <a:endParaRPr lang="en-US" sz="2400" kern="0" dirty="0"/>
          </a:p>
          <a:p>
            <a:endParaRPr lang="en-US" sz="2400" kern="0" dirty="0"/>
          </a:p>
          <a:p>
            <a:r>
              <a:rPr lang="en-US" sz="2400" kern="0" dirty="0"/>
              <a:t>Scheduling on holidays</a:t>
            </a:r>
          </a:p>
        </p:txBody>
      </p:sp>
      <p:pic>
        <p:nvPicPr>
          <p:cNvPr id="2050" name="Picture 2">
            <a:extLst>
              <a:ext uri="{FF2B5EF4-FFF2-40B4-BE49-F238E27FC236}">
                <a16:creationId xmlns:a16="http://schemas.microsoft.com/office/drawing/2014/main" id="{CA560B87-28F5-5258-FDF9-E69302C9BC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691" y="1428750"/>
            <a:ext cx="8722618"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40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CFCD28B-7ED4-006F-1350-9F218D26FD73}"/>
              </a:ext>
            </a:extLst>
          </p:cNvPr>
          <p:cNvSpPr txBox="1">
            <a:spLocks/>
          </p:cNvSpPr>
          <p:nvPr/>
        </p:nvSpPr>
        <p:spPr>
          <a:xfrm>
            <a:off x="228600" y="285750"/>
            <a:ext cx="8382000" cy="3543300"/>
          </a:xfrm>
          <a:prstGeom prst="rect">
            <a:avLst/>
          </a:prstGeom>
        </p:spPr>
        <p:txBody>
          <a:bodyPr/>
          <a:lstStyle>
            <a:lvl1pPr marL="342891" indent="-342891" algn="l" rtl="0" eaLnBrk="1" fontAlgn="base" hangingPunct="1">
              <a:spcBef>
                <a:spcPct val="20000"/>
              </a:spcBef>
              <a:spcAft>
                <a:spcPct val="0"/>
              </a:spcAft>
              <a:buClr>
                <a:srgbClr val="005595"/>
              </a:buClr>
              <a:buFont typeface="Wingdings" pitchFamily="2" charset="2"/>
              <a:buChar char="§"/>
              <a:defRPr sz="2800">
                <a:solidFill>
                  <a:schemeClr val="tx1"/>
                </a:solidFill>
                <a:latin typeface="+mn-lt"/>
                <a:ea typeface="+mn-ea"/>
                <a:cs typeface="+mn-cs"/>
              </a:defRPr>
            </a:lvl1pPr>
            <a:lvl2pPr marL="742932" indent="-285744" algn="l" rtl="0" eaLnBrk="1" fontAlgn="base" hangingPunct="1">
              <a:spcBef>
                <a:spcPct val="20000"/>
              </a:spcBef>
              <a:spcAft>
                <a:spcPct val="0"/>
              </a:spcAft>
              <a:buClr>
                <a:srgbClr val="005595"/>
              </a:buClr>
              <a:buChar char="–"/>
              <a:defRPr sz="2400">
                <a:solidFill>
                  <a:schemeClr val="tx1"/>
                </a:solidFill>
                <a:latin typeface="+mn-lt"/>
              </a:defRPr>
            </a:lvl2pPr>
            <a:lvl3pPr marL="1142971" indent="-228594" algn="l" rtl="0" eaLnBrk="1" fontAlgn="base" hangingPunct="1">
              <a:spcBef>
                <a:spcPct val="20000"/>
              </a:spcBef>
              <a:spcAft>
                <a:spcPct val="0"/>
              </a:spcAft>
              <a:buClr>
                <a:srgbClr val="005595"/>
              </a:buClr>
              <a:buChar char="•"/>
              <a:defRPr sz="2000">
                <a:solidFill>
                  <a:schemeClr val="tx1"/>
                </a:solidFill>
                <a:latin typeface="+mn-lt"/>
              </a:defRPr>
            </a:lvl3pPr>
            <a:lvl4pPr marL="1600160" indent="-228594" algn="l" rtl="0" eaLnBrk="1" fontAlgn="base" hangingPunct="1">
              <a:spcBef>
                <a:spcPct val="20000"/>
              </a:spcBef>
              <a:spcAft>
                <a:spcPct val="0"/>
              </a:spcAft>
              <a:buClr>
                <a:srgbClr val="005595"/>
              </a:buClr>
              <a:buChar char="–"/>
              <a:defRPr>
                <a:solidFill>
                  <a:schemeClr val="tx1"/>
                </a:solidFill>
                <a:latin typeface="+mn-lt"/>
              </a:defRPr>
            </a:lvl4pPr>
            <a:lvl5pPr marL="2057349" indent="-228594" algn="l" rtl="0" eaLnBrk="1" fontAlgn="base" hangingPunct="1">
              <a:spcBef>
                <a:spcPct val="20000"/>
              </a:spcBef>
              <a:spcAft>
                <a:spcPct val="0"/>
              </a:spcAft>
              <a:buClr>
                <a:srgbClr val="005595"/>
              </a:buClr>
              <a:buChar char="»"/>
              <a:defRPr>
                <a:solidFill>
                  <a:schemeClr val="tx1"/>
                </a:solidFill>
                <a:latin typeface="+mn-lt"/>
              </a:defRPr>
            </a:lvl5pPr>
            <a:lvl6pPr marL="2514537" indent="-228594" algn="l" rtl="0" eaLnBrk="1" fontAlgn="base" hangingPunct="1">
              <a:spcBef>
                <a:spcPct val="20000"/>
              </a:spcBef>
              <a:spcAft>
                <a:spcPct val="0"/>
              </a:spcAft>
              <a:buClr>
                <a:srgbClr val="005595"/>
              </a:buClr>
              <a:buChar char="»"/>
              <a:defRPr>
                <a:solidFill>
                  <a:schemeClr val="tx1"/>
                </a:solidFill>
                <a:latin typeface="+mn-lt"/>
              </a:defRPr>
            </a:lvl6pPr>
            <a:lvl7pPr marL="2971726" indent="-228594" algn="l" rtl="0" eaLnBrk="1" fontAlgn="base" hangingPunct="1">
              <a:spcBef>
                <a:spcPct val="20000"/>
              </a:spcBef>
              <a:spcAft>
                <a:spcPct val="0"/>
              </a:spcAft>
              <a:buClr>
                <a:srgbClr val="005595"/>
              </a:buClr>
              <a:buChar char="»"/>
              <a:defRPr>
                <a:solidFill>
                  <a:schemeClr val="tx1"/>
                </a:solidFill>
                <a:latin typeface="+mn-lt"/>
              </a:defRPr>
            </a:lvl7pPr>
            <a:lvl8pPr marL="3428914" indent="-228594" algn="l" rtl="0" eaLnBrk="1" fontAlgn="base" hangingPunct="1">
              <a:spcBef>
                <a:spcPct val="20000"/>
              </a:spcBef>
              <a:spcAft>
                <a:spcPct val="0"/>
              </a:spcAft>
              <a:buClr>
                <a:srgbClr val="005595"/>
              </a:buClr>
              <a:buChar char="»"/>
              <a:defRPr>
                <a:solidFill>
                  <a:schemeClr val="tx1"/>
                </a:solidFill>
                <a:latin typeface="+mn-lt"/>
              </a:defRPr>
            </a:lvl8pPr>
            <a:lvl9pPr marL="3886103" indent="-228594" algn="l" rtl="0" eaLnBrk="1" fontAlgn="base" hangingPunct="1">
              <a:spcBef>
                <a:spcPct val="20000"/>
              </a:spcBef>
              <a:spcAft>
                <a:spcPct val="0"/>
              </a:spcAft>
              <a:buClr>
                <a:srgbClr val="005595"/>
              </a:buClr>
              <a:buChar char="»"/>
              <a:defRPr>
                <a:solidFill>
                  <a:schemeClr val="tx1"/>
                </a:solidFill>
                <a:latin typeface="+mn-lt"/>
              </a:defRPr>
            </a:lvl9pPr>
          </a:lstStyle>
          <a:p>
            <a:pPr marL="0" indent="0" algn="ctr">
              <a:buFont typeface="Wingdings" pitchFamily="2" charset="2"/>
              <a:buNone/>
            </a:pPr>
            <a:r>
              <a:rPr lang="en-US" b="1" kern="0" dirty="0"/>
              <a:t>Self-Insurance </a:t>
            </a:r>
            <a:r>
              <a:rPr lang="en-US" kern="0" dirty="0"/>
              <a:t>– LaNae Lien</a:t>
            </a:r>
          </a:p>
          <a:p>
            <a:pPr algn="ctr"/>
            <a:endParaRPr lang="en-US" kern="0" dirty="0"/>
          </a:p>
          <a:p>
            <a:r>
              <a:rPr lang="en-US" kern="0" dirty="0"/>
              <a:t>Self-Insurance Questions?</a:t>
            </a:r>
          </a:p>
        </p:txBody>
      </p:sp>
    </p:spTree>
    <p:extLst>
      <p:ext uri="{BB962C8B-B14F-4D97-AF65-F5344CB8AC3E}">
        <p14:creationId xmlns:p14="http://schemas.microsoft.com/office/powerpoint/2010/main" val="2540173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EADAA-D4D6-3065-C6FE-4C081334632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B028668-848C-B747-AF9F-BD0959235ABE}"/>
              </a:ext>
            </a:extLst>
          </p:cNvPr>
          <p:cNvSpPr>
            <a:spLocks noGrp="1"/>
          </p:cNvSpPr>
          <p:nvPr>
            <p:ph type="title"/>
          </p:nvPr>
        </p:nvSpPr>
        <p:spPr/>
        <p:txBody>
          <a:bodyPr/>
          <a:lstStyle/>
          <a:p>
            <a:endParaRPr lang="en-US" dirty="0"/>
          </a:p>
        </p:txBody>
      </p:sp>
    </p:spTree>
    <p:custDataLst>
      <p:tags r:id="rId1"/>
    </p:custDataLst>
    <p:extLst>
      <p:ext uri="{BB962C8B-B14F-4D97-AF65-F5344CB8AC3E}">
        <p14:creationId xmlns:p14="http://schemas.microsoft.com/office/powerpoint/2010/main" val="3286734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501F8-CB73-B6D4-388F-657B977A0FBD}"/>
              </a:ext>
            </a:extLst>
          </p:cNvPr>
          <p:cNvSpPr txBox="1">
            <a:spLocks/>
          </p:cNvSpPr>
          <p:nvPr/>
        </p:nvSpPr>
        <p:spPr>
          <a:xfrm>
            <a:off x="381000" y="285750"/>
            <a:ext cx="8382000" cy="479425"/>
          </a:xfrm>
          <a:prstGeom prst="rect">
            <a:avLst/>
          </a:prstGeom>
        </p:spPr>
        <p:txBody>
          <a:bodyPr/>
          <a:lstStyle>
            <a:lvl1pPr algn="l" rtl="0" eaLnBrk="1" fontAlgn="base" hangingPunct="1">
              <a:spcBef>
                <a:spcPct val="0"/>
              </a:spcBef>
              <a:spcAft>
                <a:spcPct val="0"/>
              </a:spcAft>
              <a:defRPr sz="3200" b="1">
                <a:solidFill>
                  <a:srgbClr val="4D4D4D"/>
                </a:solidFill>
                <a:latin typeface="+mj-lt"/>
                <a:ea typeface="+mj-ea"/>
                <a:cs typeface="+mj-cs"/>
              </a:defRPr>
            </a:lvl1pPr>
            <a:lvl2pPr algn="l" rtl="0" eaLnBrk="1" fontAlgn="base" hangingPunct="1">
              <a:spcBef>
                <a:spcPct val="0"/>
              </a:spcBef>
              <a:spcAft>
                <a:spcPct val="0"/>
              </a:spcAft>
              <a:defRPr sz="3200" b="1">
                <a:solidFill>
                  <a:srgbClr val="4D4D4D"/>
                </a:solidFill>
                <a:latin typeface="Arial" charset="0"/>
              </a:defRPr>
            </a:lvl2pPr>
            <a:lvl3pPr algn="l" rtl="0" eaLnBrk="1" fontAlgn="base" hangingPunct="1">
              <a:spcBef>
                <a:spcPct val="0"/>
              </a:spcBef>
              <a:spcAft>
                <a:spcPct val="0"/>
              </a:spcAft>
              <a:defRPr sz="3200" b="1">
                <a:solidFill>
                  <a:srgbClr val="4D4D4D"/>
                </a:solidFill>
                <a:latin typeface="Arial" charset="0"/>
              </a:defRPr>
            </a:lvl3pPr>
            <a:lvl4pPr algn="l" rtl="0" eaLnBrk="1" fontAlgn="base" hangingPunct="1">
              <a:spcBef>
                <a:spcPct val="0"/>
              </a:spcBef>
              <a:spcAft>
                <a:spcPct val="0"/>
              </a:spcAft>
              <a:defRPr sz="3200" b="1">
                <a:solidFill>
                  <a:srgbClr val="4D4D4D"/>
                </a:solidFill>
                <a:latin typeface="Arial" charset="0"/>
              </a:defRPr>
            </a:lvl4pPr>
            <a:lvl5pPr algn="l" rtl="0" eaLnBrk="1" fontAlgn="base" hangingPunct="1">
              <a:spcBef>
                <a:spcPct val="0"/>
              </a:spcBef>
              <a:spcAft>
                <a:spcPct val="0"/>
              </a:spcAft>
              <a:defRPr sz="3200" b="1">
                <a:solidFill>
                  <a:srgbClr val="4D4D4D"/>
                </a:solidFill>
                <a:latin typeface="Arial" charset="0"/>
              </a:defRPr>
            </a:lvl5pPr>
            <a:lvl6pPr marL="457189" algn="l" rtl="0" eaLnBrk="1" fontAlgn="base" hangingPunct="1">
              <a:spcBef>
                <a:spcPct val="0"/>
              </a:spcBef>
              <a:spcAft>
                <a:spcPct val="0"/>
              </a:spcAft>
              <a:defRPr sz="3200" b="1">
                <a:solidFill>
                  <a:srgbClr val="4D4D4D"/>
                </a:solidFill>
                <a:latin typeface="Arial" charset="0"/>
              </a:defRPr>
            </a:lvl6pPr>
            <a:lvl7pPr marL="914377" algn="l" rtl="0" eaLnBrk="1" fontAlgn="base" hangingPunct="1">
              <a:spcBef>
                <a:spcPct val="0"/>
              </a:spcBef>
              <a:spcAft>
                <a:spcPct val="0"/>
              </a:spcAft>
              <a:defRPr sz="3200" b="1">
                <a:solidFill>
                  <a:srgbClr val="4D4D4D"/>
                </a:solidFill>
                <a:latin typeface="Arial" charset="0"/>
              </a:defRPr>
            </a:lvl7pPr>
            <a:lvl8pPr marL="1371566" algn="l" rtl="0" eaLnBrk="1" fontAlgn="base" hangingPunct="1">
              <a:spcBef>
                <a:spcPct val="0"/>
              </a:spcBef>
              <a:spcAft>
                <a:spcPct val="0"/>
              </a:spcAft>
              <a:defRPr sz="3200" b="1">
                <a:solidFill>
                  <a:srgbClr val="4D4D4D"/>
                </a:solidFill>
                <a:latin typeface="Arial" charset="0"/>
              </a:defRPr>
            </a:lvl8pPr>
            <a:lvl9pPr marL="1828754" algn="l" rtl="0" eaLnBrk="1" fontAlgn="base" hangingPunct="1">
              <a:spcBef>
                <a:spcPct val="0"/>
              </a:spcBef>
              <a:spcAft>
                <a:spcPct val="0"/>
              </a:spcAft>
              <a:defRPr sz="3200" b="1">
                <a:solidFill>
                  <a:srgbClr val="4D4D4D"/>
                </a:solidFill>
                <a:latin typeface="Arial" charset="0"/>
              </a:defRPr>
            </a:lvl9pPr>
          </a:lstStyle>
          <a:p>
            <a:r>
              <a:rPr lang="en-US" kern="0" dirty="0"/>
              <a:t>10 Minute Break…</a:t>
            </a:r>
          </a:p>
        </p:txBody>
      </p:sp>
      <p:pic>
        <p:nvPicPr>
          <p:cNvPr id="3" name="Content Placeholder 3" descr="Coffee Break Quebrar Despertador · Foto gratuita no Pixabay">
            <a:extLst>
              <a:ext uri="{FF2B5EF4-FFF2-40B4-BE49-F238E27FC236}">
                <a16:creationId xmlns:a16="http://schemas.microsoft.com/office/drawing/2014/main" id="{9F8C44BB-5131-1D02-2505-56DE236549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6194" y="1028700"/>
            <a:ext cx="5331611" cy="3543300"/>
          </a:xfrm>
          <a:prstGeom prst="rect">
            <a:avLst/>
          </a:prstGeom>
        </p:spPr>
      </p:pic>
    </p:spTree>
    <p:extLst>
      <p:ext uri="{BB962C8B-B14F-4D97-AF65-F5344CB8AC3E}">
        <p14:creationId xmlns:p14="http://schemas.microsoft.com/office/powerpoint/2010/main" val="2325534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 Analysis Trends </a:t>
            </a:r>
            <a:r>
              <a:rPr lang="en-US" b="0" dirty="0"/>
              <a:t>– Megan Lemon</a:t>
            </a:r>
          </a:p>
        </p:txBody>
      </p:sp>
      <p:sp>
        <p:nvSpPr>
          <p:cNvPr id="3" name="Content Placeholder 2"/>
          <p:cNvSpPr>
            <a:spLocks noGrp="1"/>
          </p:cNvSpPr>
          <p:nvPr>
            <p:ph idx="10"/>
          </p:nvPr>
        </p:nvSpPr>
        <p:spPr/>
        <p:txBody>
          <a:bodyPr/>
          <a:lstStyle/>
          <a:p>
            <a:pPr>
              <a:buFont typeface="Arial" panose="020B0604020202020204" pitchFamily="34" charset="0"/>
              <a:buChar char="•"/>
            </a:pPr>
            <a:r>
              <a:rPr lang="en-US" dirty="0"/>
              <a:t>Review referral trends </a:t>
            </a:r>
          </a:p>
          <a:p>
            <a:pPr>
              <a:buFont typeface="Arial" panose="020B0604020202020204" pitchFamily="34" charset="0"/>
              <a:buChar char="•"/>
            </a:pPr>
            <a:endParaRPr lang="en-US" dirty="0"/>
          </a:p>
          <a:p>
            <a:pPr>
              <a:buFont typeface="Arial" panose="020B0604020202020204" pitchFamily="34" charset="0"/>
              <a:buChar char="•"/>
            </a:pPr>
            <a:r>
              <a:rPr lang="en-US" dirty="0"/>
              <a:t>Review total paid trends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4078066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7736"/>
            <a:ext cx="8153400" cy="479822"/>
          </a:xfrm>
        </p:spPr>
        <p:txBody>
          <a:bodyPr/>
          <a:lstStyle/>
          <a:p>
            <a:r>
              <a:rPr lang="en-US" dirty="0"/>
              <a:t>Referrals Since 2017</a:t>
            </a:r>
          </a:p>
        </p:txBody>
      </p:sp>
      <p:sp>
        <p:nvSpPr>
          <p:cNvPr id="4" name="TextBox 3"/>
          <p:cNvSpPr txBox="1"/>
          <p:nvPr/>
        </p:nvSpPr>
        <p:spPr>
          <a:xfrm>
            <a:off x="304800" y="4171950"/>
            <a:ext cx="8382000" cy="523220"/>
          </a:xfrm>
          <a:prstGeom prst="rect">
            <a:avLst/>
          </a:prstGeom>
          <a:noFill/>
        </p:spPr>
        <p:txBody>
          <a:bodyPr wrap="square" rtlCol="0">
            <a:spAutoFit/>
          </a:bodyPr>
          <a:lstStyle/>
          <a:p>
            <a:pPr algn="ctr"/>
            <a:r>
              <a:rPr lang="en-US" sz="1400" dirty="0"/>
              <a:t>*Note: billing data is incomplete for FY2026 (July 1, 2025 - June 30, 2026). We expect these numbers to adjust upward as we finalize billing. </a:t>
            </a:r>
          </a:p>
        </p:txBody>
      </p:sp>
      <p:pic>
        <p:nvPicPr>
          <p:cNvPr id="6" name="Picture 5">
            <a:extLst>
              <a:ext uri="{FF2B5EF4-FFF2-40B4-BE49-F238E27FC236}">
                <a16:creationId xmlns:a16="http://schemas.microsoft.com/office/drawing/2014/main" id="{FD1C3464-485F-3AD6-945A-D04F6FDC7F41}"/>
              </a:ext>
            </a:extLst>
          </p:cNvPr>
          <p:cNvPicPr>
            <a:picLocks noChangeAspect="1"/>
          </p:cNvPicPr>
          <p:nvPr/>
        </p:nvPicPr>
        <p:blipFill>
          <a:blip r:embed="rId3"/>
          <a:stretch>
            <a:fillRect/>
          </a:stretch>
        </p:blipFill>
        <p:spPr>
          <a:xfrm>
            <a:off x="511939" y="822722"/>
            <a:ext cx="8174861" cy="3349228"/>
          </a:xfrm>
          <a:prstGeom prst="rect">
            <a:avLst/>
          </a:prstGeom>
        </p:spPr>
      </p:pic>
    </p:spTree>
    <p:extLst>
      <p:ext uri="{BB962C8B-B14F-4D97-AF65-F5344CB8AC3E}">
        <p14:creationId xmlns:p14="http://schemas.microsoft.com/office/powerpoint/2010/main" val="2937563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55F1-D7A7-1086-E098-577C96D1C463}"/>
              </a:ext>
            </a:extLst>
          </p:cNvPr>
          <p:cNvSpPr>
            <a:spLocks noGrp="1"/>
          </p:cNvSpPr>
          <p:nvPr>
            <p:ph type="title"/>
          </p:nvPr>
        </p:nvSpPr>
        <p:spPr>
          <a:xfrm>
            <a:off x="533400" y="400049"/>
            <a:ext cx="8153400" cy="479822"/>
          </a:xfrm>
        </p:spPr>
        <p:txBody>
          <a:bodyPr/>
          <a:lstStyle/>
          <a:p>
            <a:r>
              <a:rPr lang="en-US" dirty="0"/>
              <a:t>Total Allowed per Year</a:t>
            </a:r>
          </a:p>
        </p:txBody>
      </p:sp>
      <p:pic>
        <p:nvPicPr>
          <p:cNvPr id="6" name="Content Placeholder 5">
            <a:extLst>
              <a:ext uri="{FF2B5EF4-FFF2-40B4-BE49-F238E27FC236}">
                <a16:creationId xmlns:a16="http://schemas.microsoft.com/office/drawing/2014/main" id="{B033B4D2-A448-755E-063F-9E704A6D3981}"/>
              </a:ext>
            </a:extLst>
          </p:cNvPr>
          <p:cNvPicPr>
            <a:picLocks noGrp="1" noChangeAspect="1"/>
          </p:cNvPicPr>
          <p:nvPr>
            <p:ph idx="10"/>
          </p:nvPr>
        </p:nvPicPr>
        <p:blipFill>
          <a:blip r:embed="rId3"/>
          <a:stretch>
            <a:fillRect/>
          </a:stretch>
        </p:blipFill>
        <p:spPr bwMode="auto">
          <a:xfrm>
            <a:off x="685799" y="911622"/>
            <a:ext cx="7696201" cy="3260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B39F2C3-4CD2-3972-6EE7-F1AF00731959}"/>
              </a:ext>
            </a:extLst>
          </p:cNvPr>
          <p:cNvSpPr txBox="1"/>
          <p:nvPr/>
        </p:nvSpPr>
        <p:spPr>
          <a:xfrm>
            <a:off x="304800" y="4171950"/>
            <a:ext cx="8382000" cy="523220"/>
          </a:xfrm>
          <a:prstGeom prst="rect">
            <a:avLst/>
          </a:prstGeom>
          <a:noFill/>
        </p:spPr>
        <p:txBody>
          <a:bodyPr wrap="square" rtlCol="0">
            <a:spAutoFit/>
          </a:bodyPr>
          <a:lstStyle/>
          <a:p>
            <a:pPr algn="ctr"/>
            <a:r>
              <a:rPr lang="en-US" sz="1400" dirty="0"/>
              <a:t>*Note: billing data is incomplete for FY2026 (July 1, 2025 - June 30, 2026). We expect these numbers to adjust upward as we finalize billing. </a:t>
            </a:r>
          </a:p>
        </p:txBody>
      </p:sp>
    </p:spTree>
    <p:extLst>
      <p:ext uri="{BB962C8B-B14F-4D97-AF65-F5344CB8AC3E}">
        <p14:creationId xmlns:p14="http://schemas.microsoft.com/office/powerpoint/2010/main" val="398976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9056"/>
            <a:ext cx="8153400" cy="479822"/>
          </a:xfrm>
        </p:spPr>
        <p:txBody>
          <a:bodyPr/>
          <a:lstStyle/>
          <a:p>
            <a:r>
              <a:rPr lang="en-US" dirty="0"/>
              <a:t>Comparison Year over Year, by Month</a:t>
            </a:r>
          </a:p>
        </p:txBody>
      </p:sp>
      <p:sp>
        <p:nvSpPr>
          <p:cNvPr id="5" name="TextBox 4"/>
          <p:cNvSpPr txBox="1"/>
          <p:nvPr/>
        </p:nvSpPr>
        <p:spPr>
          <a:xfrm>
            <a:off x="381000" y="4248150"/>
            <a:ext cx="8382000" cy="523220"/>
          </a:xfrm>
          <a:prstGeom prst="rect">
            <a:avLst/>
          </a:prstGeom>
          <a:noFill/>
        </p:spPr>
        <p:txBody>
          <a:bodyPr wrap="square" rtlCol="0">
            <a:spAutoFit/>
          </a:bodyPr>
          <a:lstStyle/>
          <a:p>
            <a:pPr algn="ctr"/>
            <a:r>
              <a:rPr lang="en-US" sz="1400" dirty="0"/>
              <a:t>*Note: billing data is incomplete for FY2026 (July 1, 2025-June 30, 2026) due to having one year from date of service to bill. We expect these numbers will adjust as we finalize billing.</a:t>
            </a:r>
          </a:p>
        </p:txBody>
      </p:sp>
      <p:pic>
        <p:nvPicPr>
          <p:cNvPr id="4" name="Picture 3">
            <a:extLst>
              <a:ext uri="{FF2B5EF4-FFF2-40B4-BE49-F238E27FC236}">
                <a16:creationId xmlns:a16="http://schemas.microsoft.com/office/drawing/2014/main" id="{EC871822-52A7-8942-228E-2D0BC96FB771}"/>
              </a:ext>
            </a:extLst>
          </p:cNvPr>
          <p:cNvPicPr>
            <a:picLocks noChangeAspect="1"/>
          </p:cNvPicPr>
          <p:nvPr/>
        </p:nvPicPr>
        <p:blipFill>
          <a:blip r:embed="rId3"/>
          <a:stretch>
            <a:fillRect/>
          </a:stretch>
        </p:blipFill>
        <p:spPr>
          <a:xfrm>
            <a:off x="609600" y="745839"/>
            <a:ext cx="8153400" cy="3533817"/>
          </a:xfrm>
          <a:prstGeom prst="rect">
            <a:avLst/>
          </a:prstGeom>
        </p:spPr>
      </p:pic>
    </p:spTree>
    <p:extLst>
      <p:ext uri="{BB962C8B-B14F-4D97-AF65-F5344CB8AC3E}">
        <p14:creationId xmlns:p14="http://schemas.microsoft.com/office/powerpoint/2010/main" val="22632833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Conclusion</a:t>
            </a:r>
          </a:p>
        </p:txBody>
      </p:sp>
      <p:sp>
        <p:nvSpPr>
          <p:cNvPr id="4" name="Content Placeholder 3">
            <a:extLst>
              <a:ext uri="{FF2B5EF4-FFF2-40B4-BE49-F238E27FC236}">
                <a16:creationId xmlns:a16="http://schemas.microsoft.com/office/drawing/2014/main" id="{F31AEB3F-3404-CBB6-D948-1380F3841C17}"/>
              </a:ext>
            </a:extLst>
          </p:cNvPr>
          <p:cNvSpPr>
            <a:spLocks noGrp="1"/>
          </p:cNvSpPr>
          <p:nvPr>
            <p:ph idx="10"/>
          </p:nvPr>
        </p:nvSpPr>
        <p:spPr/>
        <p:txBody>
          <a:bodyPr/>
          <a:lstStyle/>
          <a:p>
            <a:r>
              <a:rPr lang="en-US" sz="1800" dirty="0"/>
              <a:t>Continuing to monitor total IME spend and referrals</a:t>
            </a:r>
          </a:p>
          <a:p>
            <a:pPr marL="0" indent="0">
              <a:buNone/>
            </a:pPr>
            <a:endParaRPr lang="en-US" sz="1800" dirty="0"/>
          </a:p>
          <a:p>
            <a:r>
              <a:rPr lang="en-US" sz="1800" dirty="0"/>
              <a:t>All providers (including IME) received a 3.74% COLA in 2026</a:t>
            </a:r>
          </a:p>
        </p:txBody>
      </p:sp>
    </p:spTree>
    <p:extLst>
      <p:ext uri="{BB962C8B-B14F-4D97-AF65-F5344CB8AC3E}">
        <p14:creationId xmlns:p14="http://schemas.microsoft.com/office/powerpoint/2010/main" val="2754701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415BE-14FF-2E93-D424-702DF5A618F1}"/>
              </a:ext>
            </a:extLst>
          </p:cNvPr>
          <p:cNvSpPr>
            <a:spLocks noGrp="1"/>
          </p:cNvSpPr>
          <p:nvPr>
            <p:ph type="title"/>
          </p:nvPr>
        </p:nvSpPr>
        <p:spPr/>
        <p:txBody>
          <a:bodyPr/>
          <a:lstStyle/>
          <a:p>
            <a:r>
              <a:rPr lang="en-US" dirty="0"/>
              <a:t>IME Fee Schedule</a:t>
            </a:r>
          </a:p>
        </p:txBody>
      </p:sp>
      <p:sp>
        <p:nvSpPr>
          <p:cNvPr id="3" name="Content Placeholder 2">
            <a:extLst>
              <a:ext uri="{FF2B5EF4-FFF2-40B4-BE49-F238E27FC236}">
                <a16:creationId xmlns:a16="http://schemas.microsoft.com/office/drawing/2014/main" id="{CA64107C-16C8-29D6-1049-81BBF0323885}"/>
              </a:ext>
            </a:extLst>
          </p:cNvPr>
          <p:cNvSpPr>
            <a:spLocks noGrp="1"/>
          </p:cNvSpPr>
          <p:nvPr>
            <p:ph idx="10"/>
          </p:nvPr>
        </p:nvSpPr>
        <p:spPr/>
        <p:txBody>
          <a:bodyPr/>
          <a:lstStyle/>
          <a:p>
            <a:r>
              <a:rPr lang="en-US" dirty="0"/>
              <a:t>July 1, 2026 COLA of 3.74% </a:t>
            </a:r>
          </a:p>
          <a:p>
            <a:r>
              <a:rPr lang="en-US" dirty="0"/>
              <a:t>September 17</a:t>
            </a:r>
            <a:r>
              <a:rPr lang="en-US" baseline="30000" dirty="0"/>
              <a:t>th</a:t>
            </a:r>
            <a:r>
              <a:rPr lang="en-US" dirty="0"/>
              <a:t> Roundtable Presentation on Reimbursement Trends</a:t>
            </a:r>
          </a:p>
          <a:p>
            <a:r>
              <a:rPr lang="en-US" dirty="0"/>
              <a:t>Identify and prioritize areas warranting further analysis </a:t>
            </a:r>
          </a:p>
          <a:p>
            <a:r>
              <a:rPr lang="en-US" dirty="0"/>
              <a:t>Develop work plan </a:t>
            </a:r>
          </a:p>
          <a:p>
            <a:endParaRPr lang="en-US" dirty="0"/>
          </a:p>
          <a:p>
            <a:endParaRPr lang="en-US" dirty="0"/>
          </a:p>
        </p:txBody>
      </p:sp>
    </p:spTree>
    <p:extLst>
      <p:ext uri="{BB962C8B-B14F-4D97-AF65-F5344CB8AC3E}">
        <p14:creationId xmlns:p14="http://schemas.microsoft.com/office/powerpoint/2010/main" val="1641343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D1B8-9163-8B2A-2ADF-48DDF2E002CB}"/>
              </a:ext>
            </a:extLst>
          </p:cNvPr>
          <p:cNvSpPr>
            <a:spLocks noGrp="1"/>
          </p:cNvSpPr>
          <p:nvPr>
            <p:ph type="title"/>
          </p:nvPr>
        </p:nvSpPr>
        <p:spPr>
          <a:xfrm>
            <a:off x="609600" y="209550"/>
            <a:ext cx="8153400" cy="479822"/>
          </a:xfrm>
        </p:spPr>
        <p:txBody>
          <a:bodyPr/>
          <a:lstStyle/>
          <a:p>
            <a:r>
              <a:rPr lang="en-US" dirty="0"/>
              <a:t>Fee Schedule:  Prioritization of Issues</a:t>
            </a:r>
          </a:p>
        </p:txBody>
      </p:sp>
      <p:graphicFrame>
        <p:nvGraphicFramePr>
          <p:cNvPr id="4" name="Content Placeholder 3">
            <a:extLst>
              <a:ext uri="{FF2B5EF4-FFF2-40B4-BE49-F238E27FC236}">
                <a16:creationId xmlns:a16="http://schemas.microsoft.com/office/drawing/2014/main" id="{7F2E6B8E-4CF2-F84F-0B69-CFAE6185CE18}"/>
              </a:ext>
            </a:extLst>
          </p:cNvPr>
          <p:cNvGraphicFramePr>
            <a:graphicFrameLocks noGrp="1"/>
          </p:cNvGraphicFramePr>
          <p:nvPr>
            <p:ph idx="10"/>
            <p:extLst>
              <p:ext uri="{D42A27DB-BD31-4B8C-83A1-F6EECF244321}">
                <p14:modId xmlns:p14="http://schemas.microsoft.com/office/powerpoint/2010/main" val="844107790"/>
              </p:ext>
            </p:extLst>
          </p:nvPr>
        </p:nvGraphicFramePr>
        <p:xfrm>
          <a:off x="503608" y="855297"/>
          <a:ext cx="7772400" cy="3978894"/>
        </p:xfrm>
        <a:graphic>
          <a:graphicData uri="http://schemas.openxmlformats.org/drawingml/2006/table">
            <a:tbl>
              <a:tblPr firstRow="1">
                <a:tableStyleId>{00A15C55-8517-42AA-B614-E9B94910E393}</a:tableStyleId>
              </a:tblPr>
              <a:tblGrid>
                <a:gridCol w="3062890">
                  <a:extLst>
                    <a:ext uri="{9D8B030D-6E8A-4147-A177-3AD203B41FA5}">
                      <a16:colId xmlns:a16="http://schemas.microsoft.com/office/drawing/2014/main" val="3154492746"/>
                    </a:ext>
                  </a:extLst>
                </a:gridCol>
                <a:gridCol w="4709510">
                  <a:extLst>
                    <a:ext uri="{9D8B030D-6E8A-4147-A177-3AD203B41FA5}">
                      <a16:colId xmlns:a16="http://schemas.microsoft.com/office/drawing/2014/main" val="2100199952"/>
                    </a:ext>
                  </a:extLst>
                </a:gridCol>
              </a:tblGrid>
              <a:tr h="425438">
                <a:tc>
                  <a:txBody>
                    <a:bodyPr/>
                    <a:lstStyle/>
                    <a:p>
                      <a:pPr algn="l" fontAlgn="t">
                        <a:buNone/>
                      </a:pPr>
                      <a:r>
                        <a:rPr lang="en-US" sz="1100" u="sng" strike="noStrike" dirty="0">
                          <a:effectLst/>
                        </a:rPr>
                        <a:t>Issue</a:t>
                      </a:r>
                      <a:endParaRPr lang="en-US" sz="1100" b="1" i="0" u="sng" strike="noStrike" dirty="0">
                        <a:solidFill>
                          <a:srgbClr val="000000"/>
                        </a:solidFill>
                        <a:effectLst/>
                        <a:latin typeface="Calibri" panose="020F0502020204030204" pitchFamily="34" charset="0"/>
                      </a:endParaRPr>
                    </a:p>
                  </a:txBody>
                  <a:tcPr marL="6921" marR="6921" marT="6921" marB="0"/>
                </a:tc>
                <a:tc>
                  <a:txBody>
                    <a:bodyPr/>
                    <a:lstStyle/>
                    <a:p>
                      <a:pPr algn="l" fontAlgn="t">
                        <a:buNone/>
                      </a:pPr>
                      <a:r>
                        <a:rPr lang="en-US" sz="1100" u="sng" strike="noStrike" dirty="0">
                          <a:effectLst/>
                        </a:rPr>
                        <a:t>Description/Concern</a:t>
                      </a:r>
                      <a:endParaRPr lang="en-US" sz="1100" b="1" i="0" u="sng" strike="noStrike" dirty="0">
                        <a:solidFill>
                          <a:srgbClr val="000000"/>
                        </a:solidFill>
                        <a:effectLst/>
                        <a:latin typeface="Calibri" panose="020F0502020204030204" pitchFamily="34" charset="0"/>
                      </a:endParaRPr>
                    </a:p>
                  </a:txBody>
                  <a:tcPr marL="6921" marR="6921" marT="6921" marB="0"/>
                </a:tc>
                <a:extLst>
                  <a:ext uri="{0D108BD9-81ED-4DB2-BD59-A6C34878D82A}">
                    <a16:rowId xmlns:a16="http://schemas.microsoft.com/office/drawing/2014/main" val="144952857"/>
                  </a:ext>
                </a:extLst>
              </a:tr>
              <a:tr h="1293974">
                <a:tc>
                  <a:txBody>
                    <a:bodyPr/>
                    <a:lstStyle/>
                    <a:p>
                      <a:pPr algn="l" fontAlgn="t">
                        <a:buNone/>
                      </a:pPr>
                      <a:r>
                        <a:rPr lang="en-US" sz="1100" b="1" u="none" strike="noStrike" dirty="0">
                          <a:effectLst/>
                        </a:rPr>
                        <a:t>Page count threshold for bundled exam fee</a:t>
                      </a:r>
                      <a:endParaRPr lang="en-US" sz="1100" b="1" i="0" u="none" strike="noStrike" dirty="0">
                        <a:solidFill>
                          <a:srgbClr val="000000"/>
                        </a:solidFill>
                        <a:effectLst/>
                        <a:latin typeface="Calibri" panose="020F0502020204030204" pitchFamily="34" charset="0"/>
                      </a:endParaRPr>
                    </a:p>
                  </a:txBody>
                  <a:tcPr marL="6921" marR="6921" marT="6921" marB="0"/>
                </a:tc>
                <a:tc>
                  <a:txBody>
                    <a:bodyPr/>
                    <a:lstStyle/>
                    <a:p>
                      <a:pPr algn="l" fontAlgn="t">
                        <a:buNone/>
                      </a:pPr>
                      <a:r>
                        <a:rPr lang="en-US" sz="1100" u="none" strike="noStrike" dirty="0">
                          <a:effectLst/>
                        </a:rPr>
                        <a:t>&lt;400 pages cap for bundled exam; community standard is 150 pages per hour; reimbursement incommensurate with what L&amp;I consultants are being paid (hourly).  </a:t>
                      </a:r>
                      <a:br>
                        <a:rPr lang="en-US" sz="1100" u="none" strike="noStrike" dirty="0">
                          <a:effectLst/>
                        </a:rPr>
                      </a:br>
                      <a:br>
                        <a:rPr lang="en-US" sz="1100" u="none" strike="noStrike" dirty="0">
                          <a:effectLst/>
                        </a:rPr>
                      </a:br>
                      <a:r>
                        <a:rPr lang="en-US" sz="1100" u="none" strike="noStrike" dirty="0">
                          <a:effectLst/>
                        </a:rPr>
                        <a:t>Firms still ask why 1132M (document handling, per page) and 1133M (CAC document processing) fees were discontinued in 2022.  These costs were bundled into the exam fee and 1129M was created for pages in excess of 400.</a:t>
                      </a:r>
                      <a:endParaRPr lang="en-US" sz="1100" b="0" i="0" u="none" strike="noStrike" dirty="0">
                        <a:solidFill>
                          <a:srgbClr val="000000"/>
                        </a:solidFill>
                        <a:effectLst/>
                        <a:latin typeface="Calibri" panose="020F0502020204030204" pitchFamily="34" charset="0"/>
                      </a:endParaRPr>
                    </a:p>
                  </a:txBody>
                  <a:tcPr marL="6921" marR="6921" marT="6921" marB="0"/>
                </a:tc>
                <a:extLst>
                  <a:ext uri="{0D108BD9-81ED-4DB2-BD59-A6C34878D82A}">
                    <a16:rowId xmlns:a16="http://schemas.microsoft.com/office/drawing/2014/main" val="3581429851"/>
                  </a:ext>
                </a:extLst>
              </a:tr>
              <a:tr h="704974">
                <a:tc>
                  <a:txBody>
                    <a:bodyPr/>
                    <a:lstStyle/>
                    <a:p>
                      <a:pPr algn="l" fontAlgn="t">
                        <a:buNone/>
                      </a:pPr>
                      <a:r>
                        <a:rPr lang="en-US" sz="1100" b="1" u="none" strike="noStrike" dirty="0">
                          <a:effectLst/>
                        </a:rPr>
                        <a:t>Record review compensation associated with no shows,  and late cancellations</a:t>
                      </a:r>
                      <a:endParaRPr lang="en-US" sz="1100" b="1" i="0" u="none" strike="noStrike" dirty="0">
                        <a:solidFill>
                          <a:srgbClr val="000000"/>
                        </a:solidFill>
                        <a:effectLst/>
                        <a:latin typeface="Calibri" panose="020F0502020204030204" pitchFamily="34" charset="0"/>
                      </a:endParaRPr>
                    </a:p>
                  </a:txBody>
                  <a:tcPr marL="6921" marR="6921" marT="6921" marB="0"/>
                </a:tc>
                <a:tc>
                  <a:txBody>
                    <a:bodyPr/>
                    <a:lstStyle/>
                    <a:p>
                      <a:pPr algn="l" fontAlgn="t">
                        <a:buNone/>
                      </a:pPr>
                      <a:r>
                        <a:rPr lang="en-US" sz="1100" u="none" strike="noStrike" dirty="0">
                          <a:effectLst/>
                        </a:rPr>
                        <a:t>1129M extensive file review is not allowed to be billed when an exam is cancelled or worker is a no-show.  Examiners would like to be compensated for their review of medical records done in preparation for the exam.  </a:t>
                      </a:r>
                      <a:endParaRPr lang="en-US" sz="1100" b="0" i="0" u="none" strike="noStrike" dirty="0">
                        <a:solidFill>
                          <a:srgbClr val="000000"/>
                        </a:solidFill>
                        <a:effectLst/>
                        <a:latin typeface="Calibri" panose="020F0502020204030204" pitchFamily="34" charset="0"/>
                      </a:endParaRPr>
                    </a:p>
                  </a:txBody>
                  <a:tcPr marL="6921" marR="6921" marT="6921" marB="0"/>
                </a:tc>
                <a:extLst>
                  <a:ext uri="{0D108BD9-81ED-4DB2-BD59-A6C34878D82A}">
                    <a16:rowId xmlns:a16="http://schemas.microsoft.com/office/drawing/2014/main" val="2502958133"/>
                  </a:ext>
                </a:extLst>
              </a:tr>
              <a:tr h="990600">
                <a:tc>
                  <a:txBody>
                    <a:bodyPr/>
                    <a:lstStyle/>
                    <a:p>
                      <a:pPr algn="l" fontAlgn="t">
                        <a:buNone/>
                      </a:pPr>
                      <a:r>
                        <a:rPr lang="en-US" sz="1100" b="1" u="none" strike="noStrike" dirty="0">
                          <a:effectLst/>
                        </a:rPr>
                        <a:t>Diagnostics: compensation for review of additional records/reports associated with ordered diagnostics</a:t>
                      </a:r>
                      <a:endParaRPr lang="en-US" sz="1100" b="1" i="0" u="none" strike="noStrike" dirty="0">
                        <a:solidFill>
                          <a:srgbClr val="000000"/>
                        </a:solidFill>
                        <a:effectLst/>
                        <a:latin typeface="Calibri" panose="020F0502020204030204" pitchFamily="34" charset="0"/>
                      </a:endParaRPr>
                    </a:p>
                  </a:txBody>
                  <a:tcPr marL="6921" marR="6921" marT="6921" marB="0"/>
                </a:tc>
                <a:tc>
                  <a:txBody>
                    <a:bodyPr/>
                    <a:lstStyle/>
                    <a:p>
                      <a:pPr algn="l" fontAlgn="t">
                        <a:buNone/>
                      </a:pPr>
                      <a:r>
                        <a:rPr lang="en-US" sz="1100" u="none" strike="noStrike" dirty="0">
                          <a:effectLst/>
                        </a:rPr>
                        <a:t>Currently, examiners order diagnostics and complete exam upon receipt and interpretation of testing.  This leads to delay in department or employer from receiving reports and examiners have expressed concern that having to interpret diagnostics can lead to extensive review of additional records medical decision making warranting the billing for an addendum.</a:t>
                      </a:r>
                      <a:endParaRPr lang="en-US" sz="1100" b="0" i="0" u="none" strike="noStrike" dirty="0">
                        <a:solidFill>
                          <a:srgbClr val="000000"/>
                        </a:solidFill>
                        <a:effectLst/>
                        <a:latin typeface="Calibri" panose="020F0502020204030204" pitchFamily="34" charset="0"/>
                      </a:endParaRPr>
                    </a:p>
                  </a:txBody>
                  <a:tcPr marL="6921" marR="6921" marT="6921" marB="0"/>
                </a:tc>
                <a:extLst>
                  <a:ext uri="{0D108BD9-81ED-4DB2-BD59-A6C34878D82A}">
                    <a16:rowId xmlns:a16="http://schemas.microsoft.com/office/drawing/2014/main" val="569543406"/>
                  </a:ext>
                </a:extLst>
              </a:tr>
              <a:tr h="489393">
                <a:tc>
                  <a:txBody>
                    <a:bodyPr/>
                    <a:lstStyle/>
                    <a:p>
                      <a:pPr algn="l" fontAlgn="t">
                        <a:buNone/>
                      </a:pPr>
                      <a:r>
                        <a:rPr lang="en-US" sz="1100" b="1" u="none" strike="noStrike" dirty="0">
                          <a:effectLst/>
                        </a:rPr>
                        <a:t>Duplicate medical records submitted to firms </a:t>
                      </a:r>
                      <a:endParaRPr lang="en-US" sz="1100" b="1" i="0" u="none" strike="noStrike" dirty="0">
                        <a:solidFill>
                          <a:srgbClr val="000000"/>
                        </a:solidFill>
                        <a:effectLst/>
                        <a:latin typeface="Calibri" panose="020F0502020204030204" pitchFamily="34" charset="0"/>
                      </a:endParaRPr>
                    </a:p>
                  </a:txBody>
                  <a:tcPr marL="6921" marR="6921" marT="6921" marB="0"/>
                </a:tc>
                <a:tc>
                  <a:txBody>
                    <a:bodyPr/>
                    <a:lstStyle/>
                    <a:p>
                      <a:pPr algn="l" fontAlgn="t">
                        <a:buNone/>
                      </a:pPr>
                      <a:r>
                        <a:rPr lang="en-US" sz="1100" u="none" strike="noStrike" dirty="0">
                          <a:effectLst/>
                        </a:rPr>
                        <a:t>Examiners and firms have expressed frustration with records received for exams which contain duplicates, are not collated in logical manner, and are not presented chronologically.  </a:t>
                      </a:r>
                      <a:endParaRPr lang="en-US" sz="1100" b="0" i="0" u="none" strike="noStrike" dirty="0">
                        <a:solidFill>
                          <a:srgbClr val="000000"/>
                        </a:solidFill>
                        <a:effectLst/>
                        <a:latin typeface="Calibri" panose="020F0502020204030204" pitchFamily="34" charset="0"/>
                      </a:endParaRPr>
                    </a:p>
                  </a:txBody>
                  <a:tcPr marL="6921" marR="6921" marT="6921" marB="0"/>
                </a:tc>
                <a:extLst>
                  <a:ext uri="{0D108BD9-81ED-4DB2-BD59-A6C34878D82A}">
                    <a16:rowId xmlns:a16="http://schemas.microsoft.com/office/drawing/2014/main" val="4057482598"/>
                  </a:ext>
                </a:extLst>
              </a:tr>
            </a:tbl>
          </a:graphicData>
        </a:graphic>
      </p:graphicFrame>
    </p:spTree>
    <p:extLst>
      <p:ext uri="{BB962C8B-B14F-4D97-AF65-F5344CB8AC3E}">
        <p14:creationId xmlns:p14="http://schemas.microsoft.com/office/powerpoint/2010/main" val="1981575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8377D-6B8D-9D3A-C9A3-A7C9A0408E14}"/>
              </a:ext>
            </a:extLst>
          </p:cNvPr>
          <p:cNvSpPr>
            <a:spLocks noGrp="1"/>
          </p:cNvSpPr>
          <p:nvPr>
            <p:ph type="title"/>
          </p:nvPr>
        </p:nvSpPr>
        <p:spPr/>
        <p:txBody>
          <a:bodyPr/>
          <a:lstStyle/>
          <a:p>
            <a:r>
              <a:rPr lang="en-US" dirty="0"/>
              <a:t>Brainstorm #1:  Impact of Issue	</a:t>
            </a:r>
          </a:p>
        </p:txBody>
      </p:sp>
      <p:sp>
        <p:nvSpPr>
          <p:cNvPr id="3" name="Content Placeholder 2">
            <a:extLst>
              <a:ext uri="{FF2B5EF4-FFF2-40B4-BE49-F238E27FC236}">
                <a16:creationId xmlns:a16="http://schemas.microsoft.com/office/drawing/2014/main" id="{5DA98DC0-4C2F-BC70-ADF2-6F7D22EDB7AC}"/>
              </a:ext>
            </a:extLst>
          </p:cNvPr>
          <p:cNvSpPr>
            <a:spLocks noGrp="1"/>
          </p:cNvSpPr>
          <p:nvPr>
            <p:ph idx="10"/>
          </p:nvPr>
        </p:nvSpPr>
        <p:spPr/>
        <p:txBody>
          <a:bodyPr/>
          <a:lstStyle/>
          <a:p>
            <a:r>
              <a:rPr lang="en-US" dirty="0"/>
              <a:t>What is impact of page count threshold to you?</a:t>
            </a:r>
          </a:p>
          <a:p>
            <a:pPr lvl="1"/>
            <a:r>
              <a:rPr lang="en-US" dirty="0"/>
              <a:t>Time</a:t>
            </a:r>
          </a:p>
          <a:p>
            <a:pPr lvl="1"/>
            <a:r>
              <a:rPr lang="en-US" dirty="0"/>
              <a:t>Burden</a:t>
            </a:r>
          </a:p>
          <a:p>
            <a:pPr lvl="1"/>
            <a:r>
              <a:rPr lang="en-US" dirty="0"/>
              <a:t>Cost </a:t>
            </a:r>
          </a:p>
          <a:p>
            <a:pPr lvl="1"/>
            <a:r>
              <a:rPr lang="en-US" dirty="0"/>
              <a:t>Direct/indirect</a:t>
            </a:r>
          </a:p>
        </p:txBody>
      </p:sp>
      <p:sp>
        <p:nvSpPr>
          <p:cNvPr id="4" name="TextBox 3">
            <a:extLst>
              <a:ext uri="{FF2B5EF4-FFF2-40B4-BE49-F238E27FC236}">
                <a16:creationId xmlns:a16="http://schemas.microsoft.com/office/drawing/2014/main" id="{39C3362A-4CFD-4C3B-7B4F-CE075C1C2DF9}"/>
              </a:ext>
            </a:extLst>
          </p:cNvPr>
          <p:cNvSpPr txBox="1"/>
          <p:nvPr/>
        </p:nvSpPr>
        <p:spPr>
          <a:xfrm>
            <a:off x="1524000" y="3714750"/>
            <a:ext cx="6400800" cy="646331"/>
          </a:xfrm>
          <a:prstGeom prst="rect">
            <a:avLst/>
          </a:prstGeom>
          <a:noFill/>
          <a:ln>
            <a:solidFill>
              <a:srgbClr val="005695"/>
            </a:solidFill>
          </a:ln>
        </p:spPr>
        <p:txBody>
          <a:bodyPr wrap="square" rtlCol="0">
            <a:spAutoFit/>
          </a:bodyPr>
          <a:lstStyle/>
          <a:p>
            <a:r>
              <a:rPr lang="en-US" dirty="0">
                <a:solidFill>
                  <a:srgbClr val="0070C0"/>
                </a:solidFill>
              </a:rPr>
              <a:t>5 Minutes: type your responses in Chat; to not push “send” until end to prevent group think/bias </a:t>
            </a:r>
          </a:p>
        </p:txBody>
      </p:sp>
    </p:spTree>
    <p:extLst>
      <p:ext uri="{BB962C8B-B14F-4D97-AF65-F5344CB8AC3E}">
        <p14:creationId xmlns:p14="http://schemas.microsoft.com/office/powerpoint/2010/main" val="393478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9CCB-E93E-8530-EE93-DA72E5FA2B30}"/>
              </a:ext>
            </a:extLst>
          </p:cNvPr>
          <p:cNvSpPr>
            <a:spLocks noGrp="1"/>
          </p:cNvSpPr>
          <p:nvPr>
            <p:ph type="title"/>
          </p:nvPr>
        </p:nvSpPr>
        <p:spPr/>
        <p:txBody>
          <a:bodyPr/>
          <a:lstStyle/>
          <a:p>
            <a:r>
              <a:rPr lang="en-US" dirty="0"/>
              <a:t>Brainstorm #2:  Analysis Needed	 </a:t>
            </a:r>
          </a:p>
        </p:txBody>
      </p:sp>
      <p:sp>
        <p:nvSpPr>
          <p:cNvPr id="3" name="Content Placeholder 2">
            <a:extLst>
              <a:ext uri="{FF2B5EF4-FFF2-40B4-BE49-F238E27FC236}">
                <a16:creationId xmlns:a16="http://schemas.microsoft.com/office/drawing/2014/main" id="{0DB4BFD7-2537-E0CC-E911-97C455626CF7}"/>
              </a:ext>
            </a:extLst>
          </p:cNvPr>
          <p:cNvSpPr>
            <a:spLocks noGrp="1"/>
          </p:cNvSpPr>
          <p:nvPr>
            <p:ph idx="10"/>
          </p:nvPr>
        </p:nvSpPr>
        <p:spPr/>
        <p:txBody>
          <a:bodyPr/>
          <a:lstStyle/>
          <a:p>
            <a:r>
              <a:rPr lang="en-US" dirty="0"/>
              <a:t>How would you go about analyzing page count issue?</a:t>
            </a:r>
          </a:p>
          <a:p>
            <a:pPr lvl="1"/>
            <a:r>
              <a:rPr lang="en-US" dirty="0"/>
              <a:t>Data needed</a:t>
            </a:r>
          </a:p>
          <a:p>
            <a:pPr lvl="1"/>
            <a:r>
              <a:rPr lang="en-US" dirty="0"/>
              <a:t>Process/steps</a:t>
            </a:r>
          </a:p>
        </p:txBody>
      </p:sp>
      <p:sp>
        <p:nvSpPr>
          <p:cNvPr id="5" name="TextBox 4">
            <a:extLst>
              <a:ext uri="{FF2B5EF4-FFF2-40B4-BE49-F238E27FC236}">
                <a16:creationId xmlns:a16="http://schemas.microsoft.com/office/drawing/2014/main" id="{2D475EB2-1E5A-3217-24E3-627606B5413E}"/>
              </a:ext>
            </a:extLst>
          </p:cNvPr>
          <p:cNvSpPr txBox="1"/>
          <p:nvPr/>
        </p:nvSpPr>
        <p:spPr>
          <a:xfrm>
            <a:off x="1371600" y="3333750"/>
            <a:ext cx="6400800" cy="646331"/>
          </a:xfrm>
          <a:prstGeom prst="rect">
            <a:avLst/>
          </a:prstGeom>
          <a:noFill/>
          <a:ln>
            <a:solidFill>
              <a:srgbClr val="005695"/>
            </a:solidFill>
          </a:ln>
        </p:spPr>
        <p:txBody>
          <a:bodyPr wrap="square" rtlCol="0">
            <a:spAutoFit/>
          </a:bodyPr>
          <a:lstStyle/>
          <a:p>
            <a:r>
              <a:rPr lang="en-US" dirty="0">
                <a:solidFill>
                  <a:srgbClr val="0070C0"/>
                </a:solidFill>
              </a:rPr>
              <a:t>5 Minutes: type your responses in Chat; to not push “send” until end to prevent group think/bias </a:t>
            </a:r>
          </a:p>
        </p:txBody>
      </p:sp>
    </p:spTree>
    <p:extLst>
      <p:ext uri="{BB962C8B-B14F-4D97-AF65-F5344CB8AC3E}">
        <p14:creationId xmlns:p14="http://schemas.microsoft.com/office/powerpoint/2010/main" val="21846068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F41B-639D-971D-D173-B8A0BF66C03E}"/>
              </a:ext>
            </a:extLst>
          </p:cNvPr>
          <p:cNvSpPr>
            <a:spLocks noGrp="1"/>
          </p:cNvSpPr>
          <p:nvPr>
            <p:ph type="title"/>
          </p:nvPr>
        </p:nvSpPr>
        <p:spPr/>
        <p:txBody>
          <a:bodyPr/>
          <a:lstStyle/>
          <a:p>
            <a:r>
              <a:rPr lang="en-US" dirty="0"/>
              <a:t>Brainstorm #3: Expectations/Success </a:t>
            </a:r>
          </a:p>
        </p:txBody>
      </p:sp>
      <p:sp>
        <p:nvSpPr>
          <p:cNvPr id="3" name="Content Placeholder 2">
            <a:extLst>
              <a:ext uri="{FF2B5EF4-FFF2-40B4-BE49-F238E27FC236}">
                <a16:creationId xmlns:a16="http://schemas.microsoft.com/office/drawing/2014/main" id="{F96CA115-4077-7235-464E-BB166E45A725}"/>
              </a:ext>
            </a:extLst>
          </p:cNvPr>
          <p:cNvSpPr>
            <a:spLocks noGrp="1"/>
          </p:cNvSpPr>
          <p:nvPr>
            <p:ph idx="10"/>
          </p:nvPr>
        </p:nvSpPr>
        <p:spPr/>
        <p:txBody>
          <a:bodyPr/>
          <a:lstStyle/>
          <a:p>
            <a:r>
              <a:rPr lang="en-US" dirty="0"/>
              <a:t>What would you need to see to ensure you are comfortable with the completed analysis of page count issue?</a:t>
            </a:r>
          </a:p>
          <a:p>
            <a:pPr lvl="1"/>
            <a:r>
              <a:rPr lang="en-US" dirty="0"/>
              <a:t>Outputs (communication, documentation, engagement)</a:t>
            </a:r>
          </a:p>
          <a:p>
            <a:pPr marL="457188" lvl="1" indent="0">
              <a:buNone/>
            </a:pPr>
            <a:endParaRPr lang="en-US" dirty="0"/>
          </a:p>
        </p:txBody>
      </p:sp>
      <p:sp>
        <p:nvSpPr>
          <p:cNvPr id="5" name="TextBox 4">
            <a:extLst>
              <a:ext uri="{FF2B5EF4-FFF2-40B4-BE49-F238E27FC236}">
                <a16:creationId xmlns:a16="http://schemas.microsoft.com/office/drawing/2014/main" id="{7CF9B7D0-D71D-CE73-6B02-5B5E50C130CA}"/>
              </a:ext>
            </a:extLst>
          </p:cNvPr>
          <p:cNvSpPr txBox="1"/>
          <p:nvPr/>
        </p:nvSpPr>
        <p:spPr>
          <a:xfrm>
            <a:off x="1447800" y="3714750"/>
            <a:ext cx="6400800" cy="646331"/>
          </a:xfrm>
          <a:prstGeom prst="rect">
            <a:avLst/>
          </a:prstGeom>
          <a:noFill/>
          <a:ln>
            <a:solidFill>
              <a:srgbClr val="005695"/>
            </a:solidFill>
          </a:ln>
        </p:spPr>
        <p:txBody>
          <a:bodyPr wrap="square" rtlCol="0">
            <a:spAutoFit/>
          </a:bodyPr>
          <a:lstStyle/>
          <a:p>
            <a:r>
              <a:rPr lang="en-US" dirty="0">
                <a:solidFill>
                  <a:srgbClr val="0070C0"/>
                </a:solidFill>
              </a:rPr>
              <a:t>5 Minutes: type your responses in Chat; to not push “send” until end to prevent group think/bias </a:t>
            </a:r>
          </a:p>
        </p:txBody>
      </p:sp>
    </p:spTree>
    <p:extLst>
      <p:ext uri="{BB962C8B-B14F-4D97-AF65-F5344CB8AC3E}">
        <p14:creationId xmlns:p14="http://schemas.microsoft.com/office/powerpoint/2010/main" val="22376139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D974-58A1-6922-58F1-B98F17FE5071}"/>
              </a:ext>
            </a:extLst>
          </p:cNvPr>
          <p:cNvSpPr>
            <a:spLocks noGrp="1"/>
          </p:cNvSpPr>
          <p:nvPr>
            <p:ph type="title"/>
          </p:nvPr>
        </p:nvSpPr>
        <p:spPr/>
        <p:txBody>
          <a:bodyPr/>
          <a:lstStyle/>
          <a:p>
            <a:r>
              <a:rPr lang="en-US" dirty="0"/>
              <a:t>Prioritization of Analysis Action Steps</a:t>
            </a:r>
          </a:p>
        </p:txBody>
      </p:sp>
      <p:sp>
        <p:nvSpPr>
          <p:cNvPr id="3" name="Content Placeholder 2">
            <a:extLst>
              <a:ext uri="{FF2B5EF4-FFF2-40B4-BE49-F238E27FC236}">
                <a16:creationId xmlns:a16="http://schemas.microsoft.com/office/drawing/2014/main" id="{6C003A2C-8A56-D923-3E88-36D2BF582AB8}"/>
              </a:ext>
            </a:extLst>
          </p:cNvPr>
          <p:cNvSpPr>
            <a:spLocks noGrp="1"/>
          </p:cNvSpPr>
          <p:nvPr>
            <p:ph idx="10"/>
          </p:nvPr>
        </p:nvSpPr>
        <p:spPr/>
        <p:txBody>
          <a:bodyPr/>
          <a:lstStyle/>
          <a:p>
            <a:r>
              <a:rPr lang="en-US" dirty="0"/>
              <a:t>Use impact and expectations to inform </a:t>
            </a:r>
          </a:p>
          <a:p>
            <a:pPr lvl="1"/>
            <a:r>
              <a:rPr lang="en-US" dirty="0"/>
              <a:t>Use criteria from brainstorm 1 (impacts) &amp; 3 (expectations) to prioritize </a:t>
            </a:r>
          </a:p>
          <a:p>
            <a:r>
              <a:rPr lang="en-US" dirty="0"/>
              <a:t>Itemization of analysis steps by priority</a:t>
            </a:r>
          </a:p>
          <a:p>
            <a:pPr lvl="1"/>
            <a:r>
              <a:rPr lang="en-US" dirty="0"/>
              <a:t>Work plan and resource identification</a:t>
            </a:r>
          </a:p>
          <a:p>
            <a:pPr lvl="1"/>
            <a:r>
              <a:rPr lang="en-US" dirty="0"/>
              <a:t>Next steps</a:t>
            </a:r>
          </a:p>
        </p:txBody>
      </p:sp>
    </p:spTree>
    <p:extLst>
      <p:ext uri="{BB962C8B-B14F-4D97-AF65-F5344CB8AC3E}">
        <p14:creationId xmlns:p14="http://schemas.microsoft.com/office/powerpoint/2010/main" val="285725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2A829-F725-E1E3-3464-D940DC15EA60}"/>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3935882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6C33-0147-C8EE-71FC-49300789297E}"/>
              </a:ext>
            </a:extLst>
          </p:cNvPr>
          <p:cNvSpPr txBox="1">
            <a:spLocks/>
          </p:cNvSpPr>
          <p:nvPr/>
        </p:nvSpPr>
        <p:spPr>
          <a:xfrm>
            <a:off x="381000" y="285750"/>
            <a:ext cx="8382000" cy="479425"/>
          </a:xfrm>
          <a:prstGeom prst="rect">
            <a:avLst/>
          </a:prstGeom>
        </p:spPr>
        <p:txBody>
          <a:bodyPr/>
          <a:lstStyle>
            <a:lvl1pPr algn="l" rtl="0" eaLnBrk="1" fontAlgn="base" hangingPunct="1">
              <a:spcBef>
                <a:spcPct val="0"/>
              </a:spcBef>
              <a:spcAft>
                <a:spcPct val="0"/>
              </a:spcAft>
              <a:defRPr sz="3200" b="1">
                <a:solidFill>
                  <a:srgbClr val="4D4D4D"/>
                </a:solidFill>
                <a:latin typeface="+mj-lt"/>
                <a:ea typeface="+mj-ea"/>
                <a:cs typeface="+mj-cs"/>
              </a:defRPr>
            </a:lvl1pPr>
            <a:lvl2pPr algn="l" rtl="0" eaLnBrk="1" fontAlgn="base" hangingPunct="1">
              <a:spcBef>
                <a:spcPct val="0"/>
              </a:spcBef>
              <a:spcAft>
                <a:spcPct val="0"/>
              </a:spcAft>
              <a:defRPr sz="3200" b="1">
                <a:solidFill>
                  <a:srgbClr val="4D4D4D"/>
                </a:solidFill>
                <a:latin typeface="Arial" charset="0"/>
              </a:defRPr>
            </a:lvl2pPr>
            <a:lvl3pPr algn="l" rtl="0" eaLnBrk="1" fontAlgn="base" hangingPunct="1">
              <a:spcBef>
                <a:spcPct val="0"/>
              </a:spcBef>
              <a:spcAft>
                <a:spcPct val="0"/>
              </a:spcAft>
              <a:defRPr sz="3200" b="1">
                <a:solidFill>
                  <a:srgbClr val="4D4D4D"/>
                </a:solidFill>
                <a:latin typeface="Arial" charset="0"/>
              </a:defRPr>
            </a:lvl3pPr>
            <a:lvl4pPr algn="l" rtl="0" eaLnBrk="1" fontAlgn="base" hangingPunct="1">
              <a:spcBef>
                <a:spcPct val="0"/>
              </a:spcBef>
              <a:spcAft>
                <a:spcPct val="0"/>
              </a:spcAft>
              <a:defRPr sz="3200" b="1">
                <a:solidFill>
                  <a:srgbClr val="4D4D4D"/>
                </a:solidFill>
                <a:latin typeface="Arial" charset="0"/>
              </a:defRPr>
            </a:lvl4pPr>
            <a:lvl5pPr algn="l" rtl="0" eaLnBrk="1" fontAlgn="base" hangingPunct="1">
              <a:spcBef>
                <a:spcPct val="0"/>
              </a:spcBef>
              <a:spcAft>
                <a:spcPct val="0"/>
              </a:spcAft>
              <a:defRPr sz="3200" b="1">
                <a:solidFill>
                  <a:srgbClr val="4D4D4D"/>
                </a:solidFill>
                <a:latin typeface="Arial" charset="0"/>
              </a:defRPr>
            </a:lvl5pPr>
            <a:lvl6pPr marL="457189" algn="l" rtl="0" eaLnBrk="1" fontAlgn="base" hangingPunct="1">
              <a:spcBef>
                <a:spcPct val="0"/>
              </a:spcBef>
              <a:spcAft>
                <a:spcPct val="0"/>
              </a:spcAft>
              <a:defRPr sz="3200" b="1">
                <a:solidFill>
                  <a:srgbClr val="4D4D4D"/>
                </a:solidFill>
                <a:latin typeface="Arial" charset="0"/>
              </a:defRPr>
            </a:lvl6pPr>
            <a:lvl7pPr marL="914377" algn="l" rtl="0" eaLnBrk="1" fontAlgn="base" hangingPunct="1">
              <a:spcBef>
                <a:spcPct val="0"/>
              </a:spcBef>
              <a:spcAft>
                <a:spcPct val="0"/>
              </a:spcAft>
              <a:defRPr sz="3200" b="1">
                <a:solidFill>
                  <a:srgbClr val="4D4D4D"/>
                </a:solidFill>
                <a:latin typeface="Arial" charset="0"/>
              </a:defRPr>
            </a:lvl7pPr>
            <a:lvl8pPr marL="1371566" algn="l" rtl="0" eaLnBrk="1" fontAlgn="base" hangingPunct="1">
              <a:spcBef>
                <a:spcPct val="0"/>
              </a:spcBef>
              <a:spcAft>
                <a:spcPct val="0"/>
              </a:spcAft>
              <a:defRPr sz="3200" b="1">
                <a:solidFill>
                  <a:srgbClr val="4D4D4D"/>
                </a:solidFill>
                <a:latin typeface="Arial" charset="0"/>
              </a:defRPr>
            </a:lvl8pPr>
            <a:lvl9pPr marL="1828754" algn="l" rtl="0" eaLnBrk="1" fontAlgn="base" hangingPunct="1">
              <a:spcBef>
                <a:spcPct val="0"/>
              </a:spcBef>
              <a:spcAft>
                <a:spcPct val="0"/>
              </a:spcAft>
              <a:defRPr sz="3200" b="1">
                <a:solidFill>
                  <a:srgbClr val="4D4D4D"/>
                </a:solidFill>
                <a:latin typeface="Arial" charset="0"/>
              </a:defRPr>
            </a:lvl9pPr>
          </a:lstStyle>
          <a:p>
            <a:r>
              <a:rPr lang="en-US" kern="0" dirty="0"/>
              <a:t>Open Discussion – IME Providers </a:t>
            </a:r>
          </a:p>
        </p:txBody>
      </p:sp>
      <p:sp>
        <p:nvSpPr>
          <p:cNvPr id="3" name="Content Placeholder 2">
            <a:extLst>
              <a:ext uri="{FF2B5EF4-FFF2-40B4-BE49-F238E27FC236}">
                <a16:creationId xmlns:a16="http://schemas.microsoft.com/office/drawing/2014/main" id="{013FCF82-ADD8-50F5-2457-0367DEE94C0C}"/>
              </a:ext>
            </a:extLst>
          </p:cNvPr>
          <p:cNvSpPr txBox="1">
            <a:spLocks/>
          </p:cNvSpPr>
          <p:nvPr/>
        </p:nvSpPr>
        <p:spPr>
          <a:xfrm>
            <a:off x="381000" y="1276350"/>
            <a:ext cx="8382000" cy="3429000"/>
          </a:xfrm>
          <a:prstGeom prst="rect">
            <a:avLst/>
          </a:prstGeom>
        </p:spPr>
        <p:txBody>
          <a:bodyPr/>
          <a:lstStyle>
            <a:lvl1pPr marL="342891" indent="-342891" algn="l" rtl="0" eaLnBrk="1" fontAlgn="base" hangingPunct="1">
              <a:spcBef>
                <a:spcPct val="20000"/>
              </a:spcBef>
              <a:spcAft>
                <a:spcPct val="0"/>
              </a:spcAft>
              <a:buClr>
                <a:srgbClr val="005595"/>
              </a:buClr>
              <a:buFont typeface="Wingdings" pitchFamily="2" charset="2"/>
              <a:buChar char="§"/>
              <a:defRPr sz="2800">
                <a:solidFill>
                  <a:schemeClr val="tx1"/>
                </a:solidFill>
                <a:latin typeface="+mn-lt"/>
                <a:ea typeface="+mn-ea"/>
                <a:cs typeface="+mn-cs"/>
              </a:defRPr>
            </a:lvl1pPr>
            <a:lvl2pPr marL="742932" indent="-285744" algn="l" rtl="0" eaLnBrk="1" fontAlgn="base" hangingPunct="1">
              <a:spcBef>
                <a:spcPct val="20000"/>
              </a:spcBef>
              <a:spcAft>
                <a:spcPct val="0"/>
              </a:spcAft>
              <a:buClr>
                <a:srgbClr val="005595"/>
              </a:buClr>
              <a:buChar char="–"/>
              <a:defRPr sz="2400">
                <a:solidFill>
                  <a:schemeClr val="tx1"/>
                </a:solidFill>
                <a:latin typeface="+mn-lt"/>
              </a:defRPr>
            </a:lvl2pPr>
            <a:lvl3pPr marL="1142971" indent="-228594" algn="l" rtl="0" eaLnBrk="1" fontAlgn="base" hangingPunct="1">
              <a:spcBef>
                <a:spcPct val="20000"/>
              </a:spcBef>
              <a:spcAft>
                <a:spcPct val="0"/>
              </a:spcAft>
              <a:buClr>
                <a:srgbClr val="005595"/>
              </a:buClr>
              <a:buChar char="•"/>
              <a:defRPr sz="2000">
                <a:solidFill>
                  <a:schemeClr val="tx1"/>
                </a:solidFill>
                <a:latin typeface="+mn-lt"/>
              </a:defRPr>
            </a:lvl3pPr>
            <a:lvl4pPr marL="1600160" indent="-228594" algn="l" rtl="0" eaLnBrk="1" fontAlgn="base" hangingPunct="1">
              <a:spcBef>
                <a:spcPct val="20000"/>
              </a:spcBef>
              <a:spcAft>
                <a:spcPct val="0"/>
              </a:spcAft>
              <a:buClr>
                <a:srgbClr val="005595"/>
              </a:buClr>
              <a:buChar char="–"/>
              <a:defRPr>
                <a:solidFill>
                  <a:schemeClr val="tx1"/>
                </a:solidFill>
                <a:latin typeface="+mn-lt"/>
              </a:defRPr>
            </a:lvl4pPr>
            <a:lvl5pPr marL="2057349" indent="-228594" algn="l" rtl="0" eaLnBrk="1" fontAlgn="base" hangingPunct="1">
              <a:spcBef>
                <a:spcPct val="20000"/>
              </a:spcBef>
              <a:spcAft>
                <a:spcPct val="0"/>
              </a:spcAft>
              <a:buClr>
                <a:srgbClr val="005595"/>
              </a:buClr>
              <a:buChar char="»"/>
              <a:defRPr>
                <a:solidFill>
                  <a:schemeClr val="tx1"/>
                </a:solidFill>
                <a:latin typeface="+mn-lt"/>
              </a:defRPr>
            </a:lvl5pPr>
            <a:lvl6pPr marL="2514537" indent="-228594" algn="l" rtl="0" eaLnBrk="1" fontAlgn="base" hangingPunct="1">
              <a:spcBef>
                <a:spcPct val="20000"/>
              </a:spcBef>
              <a:spcAft>
                <a:spcPct val="0"/>
              </a:spcAft>
              <a:buClr>
                <a:srgbClr val="005595"/>
              </a:buClr>
              <a:buChar char="»"/>
              <a:defRPr>
                <a:solidFill>
                  <a:schemeClr val="tx1"/>
                </a:solidFill>
                <a:latin typeface="+mn-lt"/>
              </a:defRPr>
            </a:lvl6pPr>
            <a:lvl7pPr marL="2971726" indent="-228594" algn="l" rtl="0" eaLnBrk="1" fontAlgn="base" hangingPunct="1">
              <a:spcBef>
                <a:spcPct val="20000"/>
              </a:spcBef>
              <a:spcAft>
                <a:spcPct val="0"/>
              </a:spcAft>
              <a:buClr>
                <a:srgbClr val="005595"/>
              </a:buClr>
              <a:buChar char="»"/>
              <a:defRPr>
                <a:solidFill>
                  <a:schemeClr val="tx1"/>
                </a:solidFill>
                <a:latin typeface="+mn-lt"/>
              </a:defRPr>
            </a:lvl7pPr>
            <a:lvl8pPr marL="3428914" indent="-228594" algn="l" rtl="0" eaLnBrk="1" fontAlgn="base" hangingPunct="1">
              <a:spcBef>
                <a:spcPct val="20000"/>
              </a:spcBef>
              <a:spcAft>
                <a:spcPct val="0"/>
              </a:spcAft>
              <a:buClr>
                <a:srgbClr val="005595"/>
              </a:buClr>
              <a:buChar char="»"/>
              <a:defRPr>
                <a:solidFill>
                  <a:schemeClr val="tx1"/>
                </a:solidFill>
                <a:latin typeface="+mn-lt"/>
              </a:defRPr>
            </a:lvl8pPr>
            <a:lvl9pPr marL="3886103" indent="-228594" algn="l" rtl="0" eaLnBrk="1" fontAlgn="base" hangingPunct="1">
              <a:spcBef>
                <a:spcPct val="20000"/>
              </a:spcBef>
              <a:spcAft>
                <a:spcPct val="0"/>
              </a:spcAft>
              <a:buClr>
                <a:srgbClr val="005595"/>
              </a:buClr>
              <a:buChar char="»"/>
              <a:defRPr>
                <a:solidFill>
                  <a:schemeClr val="tx1"/>
                </a:solidFill>
                <a:latin typeface="+mn-lt"/>
              </a:defRPr>
            </a:lvl9pPr>
          </a:lstStyle>
          <a:p>
            <a:r>
              <a:rPr lang="en-US" kern="0" dirty="0"/>
              <a:t>Questions &amp; Comments</a:t>
            </a:r>
          </a:p>
          <a:p>
            <a:r>
              <a:rPr lang="en-US" kern="0" dirty="0"/>
              <a:t>Future Topic Suggestions</a:t>
            </a:r>
          </a:p>
          <a:p>
            <a:r>
              <a:rPr lang="en-US" kern="0" dirty="0"/>
              <a:t>Next Meeting:</a:t>
            </a:r>
            <a:endParaRPr lang="en-US" b="1" i="1" kern="0" dirty="0"/>
          </a:p>
          <a:p>
            <a:pPr marL="457200" lvl="1" indent="0">
              <a:buFontTx/>
              <a:buNone/>
            </a:pPr>
            <a:r>
              <a:rPr lang="en-US" b="1" i="1" kern="0" dirty="0"/>
              <a:t>January 14, 2027</a:t>
            </a:r>
          </a:p>
        </p:txBody>
      </p:sp>
    </p:spTree>
    <p:extLst>
      <p:ext uri="{BB962C8B-B14F-4D97-AF65-F5344CB8AC3E}">
        <p14:creationId xmlns:p14="http://schemas.microsoft.com/office/powerpoint/2010/main" val="9809349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STORYBOARD POWERPOINT" val="MY00ekcy"/>
  <p:tag name="ARTICULATE_SLIDE_COUNT" val="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toryboard PowerPoint">
  <a:themeElements>
    <a:clrScheme name="Default Design 15">
      <a:dk1>
        <a:srgbClr val="000000"/>
      </a:dk1>
      <a:lt1>
        <a:srgbClr val="FFFFFF"/>
      </a:lt1>
      <a:dk2>
        <a:srgbClr val="4D4D4D"/>
      </a:dk2>
      <a:lt2>
        <a:srgbClr val="808080"/>
      </a:lt2>
      <a:accent1>
        <a:srgbClr val="EAEAEA"/>
      </a:accent1>
      <a:accent2>
        <a:srgbClr val="EA6D1F"/>
      </a:accent2>
      <a:accent3>
        <a:srgbClr val="FFFFFF"/>
      </a:accent3>
      <a:accent4>
        <a:srgbClr val="000000"/>
      </a:accent4>
      <a:accent5>
        <a:srgbClr val="F3F3F3"/>
      </a:accent5>
      <a:accent6>
        <a:srgbClr val="D4621B"/>
      </a:accent6>
      <a:hlink>
        <a:srgbClr val="005595"/>
      </a:hlink>
      <a:folHlink>
        <a:srgbClr val="21A0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4D4D4D"/>
        </a:dk2>
        <a:lt2>
          <a:srgbClr val="808080"/>
        </a:lt2>
        <a:accent1>
          <a:srgbClr val="E2E0CC"/>
        </a:accent1>
        <a:accent2>
          <a:srgbClr val="5F5F5F"/>
        </a:accent2>
        <a:accent3>
          <a:srgbClr val="FFFFFF"/>
        </a:accent3>
        <a:accent4>
          <a:srgbClr val="000000"/>
        </a:accent4>
        <a:accent5>
          <a:srgbClr val="EEEDE2"/>
        </a:accent5>
        <a:accent6>
          <a:srgbClr val="555555"/>
        </a:accent6>
        <a:hlink>
          <a:srgbClr val="005595"/>
        </a:hlink>
        <a:folHlink>
          <a:srgbClr val="21A0FF"/>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4D4D4D"/>
        </a:dk2>
        <a:lt2>
          <a:srgbClr val="808080"/>
        </a:lt2>
        <a:accent1>
          <a:srgbClr val="EAEAEA"/>
        </a:accent1>
        <a:accent2>
          <a:srgbClr val="5F5F5F"/>
        </a:accent2>
        <a:accent3>
          <a:srgbClr val="FFFFFF"/>
        </a:accent3>
        <a:accent4>
          <a:srgbClr val="000000"/>
        </a:accent4>
        <a:accent5>
          <a:srgbClr val="F3F3F3"/>
        </a:accent5>
        <a:accent6>
          <a:srgbClr val="555555"/>
        </a:accent6>
        <a:hlink>
          <a:srgbClr val="005595"/>
        </a:hlink>
        <a:folHlink>
          <a:srgbClr val="21A0FF"/>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4D4D4D"/>
        </a:dk2>
        <a:lt2>
          <a:srgbClr val="808080"/>
        </a:lt2>
        <a:accent1>
          <a:srgbClr val="EAEAEA"/>
        </a:accent1>
        <a:accent2>
          <a:srgbClr val="EA6D1F"/>
        </a:accent2>
        <a:accent3>
          <a:srgbClr val="FFFFFF"/>
        </a:accent3>
        <a:accent4>
          <a:srgbClr val="000000"/>
        </a:accent4>
        <a:accent5>
          <a:srgbClr val="F3F3F3"/>
        </a:accent5>
        <a:accent6>
          <a:srgbClr val="D4621B"/>
        </a:accent6>
        <a:hlink>
          <a:srgbClr val="005595"/>
        </a:hlink>
        <a:folHlink>
          <a:srgbClr val="21A0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NIminimalistBeigeAndBlue16x9_ACCESSIBLE.pptx" id="{728A64B6-F4B0-4680-B0D0-534053BE945D}" vid="{F8382C6F-60CD-4322-8656-335D2A0438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3498</TotalTime>
  <Words>2085</Words>
  <Application>Microsoft Office PowerPoint</Application>
  <PresentationFormat>On-screen Show (16:9)</PresentationFormat>
  <Paragraphs>298</Paragraphs>
  <Slides>45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Courier New</vt:lpstr>
      <vt:lpstr>Times New Roman</vt:lpstr>
      <vt:lpstr>Wingdings</vt:lpstr>
      <vt:lpstr>Storyboard PowerPoint</vt:lpstr>
      <vt:lpstr>IME Roundtable Meeting</vt:lpstr>
      <vt:lpstr>Announcements</vt:lpstr>
      <vt:lpstr>PowerPoint Presentation</vt:lpstr>
      <vt:lpstr>PowerPoint Presentation</vt:lpstr>
      <vt:lpstr>Accountability: Issue Log </vt:lpstr>
      <vt:lpstr>PowerPoint Presentation</vt:lpstr>
      <vt:lpstr>IME Examiner Pool</vt:lpstr>
      <vt:lpstr>PowerPoint Presentation</vt:lpstr>
      <vt:lpstr>PowerPoint Presentation</vt:lpstr>
      <vt:lpstr>PowerPoint Presentation</vt:lpstr>
      <vt:lpstr>PowerPoint Presentation</vt:lpstr>
      <vt:lpstr>PowerPoint Presentation</vt:lpstr>
      <vt:lpstr>PowerPoint Presentation</vt:lpstr>
      <vt:lpstr>Highlights of Required Documentation for Mental Health IMEs </vt:lpstr>
      <vt:lpstr>PowerPoint Presentation</vt:lpstr>
      <vt:lpstr>PowerPoint Presentation</vt:lpstr>
      <vt:lpstr>PowerPoint Presentation</vt:lpstr>
      <vt:lpstr>PowerPoint Presentation</vt:lpstr>
      <vt:lpstr>PowerPoint Presentation</vt:lpstr>
      <vt:lpstr>IME Recording Utilization  (March 2025-July 2026)</vt:lpstr>
      <vt:lpstr>Third-Party Recording Reminders… </vt:lpstr>
      <vt:lpstr>PowerPoint Presentation</vt:lpstr>
      <vt:lpstr>IME Complaint Process Project</vt:lpstr>
      <vt:lpstr>Goals of listening session…</vt:lpstr>
      <vt:lpstr>Process Improvements Implemented….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Fee Analysis Trends – Megan Lemon</vt:lpstr>
      <vt:lpstr>Referrals Since 2017</vt:lpstr>
      <vt:lpstr>Total Allowed per Year</vt:lpstr>
      <vt:lpstr>Comparison Year over Year, by Month</vt:lpstr>
      <vt:lpstr>In Conclusion</vt:lpstr>
      <vt:lpstr>IME Fee Schedule</vt:lpstr>
      <vt:lpstr>Fee Schedule:  Prioritization of Issues</vt:lpstr>
      <vt:lpstr>Brainstorm #1:  Impact of Issue </vt:lpstr>
      <vt:lpstr>Brainstorm #2:  Analysis Needed  </vt:lpstr>
      <vt:lpstr>Brainstorm #3: Expectations/Success </vt:lpstr>
      <vt:lpstr>Prioritization of Analysis Action Steps</vt:lpstr>
      <vt:lpstr>PowerPoint Presentation</vt:lpstr>
      <vt:lpstr>PowerPoint Presentation</vt:lpstr>
    </vt:vector>
  </TitlesOfParts>
  <Company>Washington State Labor and Industries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Dunbar, Melissa A (LNI)</dc:creator>
  <cp:lastModifiedBy>Dunbar, Melissa A (LNI)</cp:lastModifiedBy>
  <cp:revision>71</cp:revision>
  <dcterms:created xsi:type="dcterms:W3CDTF">2026-01-05T19:14:43Z</dcterms:created>
  <dcterms:modified xsi:type="dcterms:W3CDTF">2026-09-16T21:46:19Z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E34461FE-5F5E-4781-AF43-D0556D47A8B6</vt:lpwstr>
  </property>
  <property fmtid="{D5CDD505-2E9C-101B-9397-08002B2CF9AE}" pid="3" name="ArticulatePath">
    <vt:lpwstr>LNI_Minimalist_BeigeAndBlue 16x9 Finalized</vt:lpwstr>
  </property>
</Properties>
</file>