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notesMasterIdLst>
    <p:notesMasterId r:id="rId12"/>
  </p:notesMasterIdLst>
  <p:sldIdLst>
    <p:sldId id="256" r:id="rId2"/>
    <p:sldId id="257" r:id="rId3"/>
    <p:sldId id="274" r:id="rId4"/>
    <p:sldId id="275" r:id="rId5"/>
    <p:sldId id="277" r:id="rId6"/>
    <p:sldId id="271" r:id="rId7"/>
    <p:sldId id="273" r:id="rId8"/>
    <p:sldId id="279" r:id="rId9"/>
    <p:sldId id="278" r:id="rId10"/>
    <p:sldId id="27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4107" autoAdjust="0"/>
  </p:normalViewPr>
  <p:slideViewPr>
    <p:cSldViewPr snapToGrid="0">
      <p:cViewPr varScale="1">
        <p:scale>
          <a:sx n="56" d="100"/>
          <a:sy n="56" d="100"/>
        </p:scale>
        <p:origin x="15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A1C1D9-F767-44B7-A972-463A110044B6}" type="datetimeFigureOut">
              <a:rPr lang="en-US" smtClean="0"/>
              <a:t>10/19/2017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772F2-B27B-4BC3-9E23-827E861D22E6}" type="slidenum">
              <a:rPr lang="en-US" smtClean="0"/>
              <a:t>‹#›</a:t>
            </a:fld>
            <a:endParaRPr lang="en-US"/>
          </a:p>
        </p:txBody>
      </p:sp>
    </p:spTree>
    <p:extLst>
      <p:ext uri="{BB962C8B-B14F-4D97-AF65-F5344CB8AC3E}">
        <p14:creationId xmlns:p14="http://schemas.microsoft.com/office/powerpoint/2010/main" val="1420539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Pharmacy Quality Assurance Commission is beginning work on a comprehensive rules re-write project. </a:t>
            </a:r>
          </a:p>
          <a:p>
            <a:r>
              <a:rPr lang="en-US" dirty="0"/>
              <a:t>Unlike the previous project which started in 2012 with an analysis of existing rules the Commission plans to start with a blank slate. </a:t>
            </a:r>
          </a:p>
          <a:p>
            <a:endParaRPr lang="en-US" dirty="0"/>
          </a:p>
          <a:p>
            <a:r>
              <a:rPr lang="en-US" dirty="0"/>
              <a:t>The Commission has defined its goal to develop rules that focus on outcomes, and standards that set the guardrails to ensure patient safety. The rules should be flexible to help allow for innovation in pharmaceutical care.</a:t>
            </a:r>
          </a:p>
          <a:p>
            <a:r>
              <a:rPr lang="en-US" dirty="0"/>
              <a:t>In addition, the Commission adopted the 2011 NABP Taskforce’s recommendations on Pharmacy Practice on Technology Systems recognizing that technology can improve patient outcomes with broadly written rules placing the responsibility on pharmacists and pharmacy license holders.</a:t>
            </a:r>
          </a:p>
          <a:p>
            <a:endParaRPr lang="en-US" dirty="0"/>
          </a:p>
        </p:txBody>
      </p:sp>
      <p:sp>
        <p:nvSpPr>
          <p:cNvPr id="4" name="Slide Number Placeholder 3"/>
          <p:cNvSpPr>
            <a:spLocks noGrp="1"/>
          </p:cNvSpPr>
          <p:nvPr>
            <p:ph type="sldNum" sz="quarter" idx="10"/>
          </p:nvPr>
        </p:nvSpPr>
        <p:spPr/>
        <p:txBody>
          <a:bodyPr/>
          <a:lstStyle/>
          <a:p>
            <a:fld id="{4D1772F2-B27B-4BC3-9E23-827E861D22E6}" type="slidenum">
              <a:rPr lang="en-US" smtClean="0"/>
              <a:t>4</a:t>
            </a:fld>
            <a:endParaRPr lang="en-US"/>
          </a:p>
        </p:txBody>
      </p:sp>
    </p:spTree>
    <p:extLst>
      <p:ext uri="{BB962C8B-B14F-4D97-AF65-F5344CB8AC3E}">
        <p14:creationId xmlns:p14="http://schemas.microsoft.com/office/powerpoint/2010/main" val="301489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316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206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309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71877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3469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403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4750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34935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505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2A54C80-263E-416B-A8E0-580EDEADCBDC}"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4411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94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6329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97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2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162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10/19/2017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4103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01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10/19/2017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6768554"/>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eff@wsparx.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h.wa.gov/LicensesPermitsandCertificates/ProfessionsNewReneworUpdate/PharmacyCommission/RulesinProgress/RulesRewriteProjectMateria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PharmacyRules@doh.w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3E09-2BD2-498A-A452-D6EF2C15AA1C}"/>
              </a:ext>
            </a:extLst>
          </p:cNvPr>
          <p:cNvSpPr>
            <a:spLocks noGrp="1"/>
          </p:cNvSpPr>
          <p:nvPr>
            <p:ph type="ctrTitle"/>
          </p:nvPr>
        </p:nvSpPr>
        <p:spPr>
          <a:xfrm>
            <a:off x="1154955" y="1447801"/>
            <a:ext cx="8825658" cy="2325710"/>
          </a:xfrm>
        </p:spPr>
        <p:txBody>
          <a:bodyPr/>
          <a:lstStyle/>
          <a:p>
            <a:r>
              <a:rPr lang="en-US" dirty="0"/>
              <a:t>Washington State Pharmacy Rules</a:t>
            </a:r>
          </a:p>
        </p:txBody>
      </p:sp>
      <p:sp>
        <p:nvSpPr>
          <p:cNvPr id="3" name="Subtitle 2">
            <a:extLst>
              <a:ext uri="{FF2B5EF4-FFF2-40B4-BE49-F238E27FC236}">
                <a16:creationId xmlns:a16="http://schemas.microsoft.com/office/drawing/2014/main" id="{9728FD86-79D1-4B79-B7A6-1A48FEE820FD}"/>
              </a:ext>
            </a:extLst>
          </p:cNvPr>
          <p:cNvSpPr>
            <a:spLocks noGrp="1"/>
          </p:cNvSpPr>
          <p:nvPr>
            <p:ph type="subTitle" idx="1"/>
          </p:nvPr>
        </p:nvSpPr>
        <p:spPr/>
        <p:txBody>
          <a:bodyPr>
            <a:normAutofit fontScale="70000" lnSpcReduction="20000"/>
          </a:bodyPr>
          <a:lstStyle/>
          <a:p>
            <a:r>
              <a:rPr lang="en-US" dirty="0"/>
              <a:t>Labor and Industries Hazardous Drug Advisory Committee Meeting</a:t>
            </a:r>
          </a:p>
          <a:p>
            <a:r>
              <a:rPr lang="en-US" dirty="0"/>
              <a:t>October 10, 2017 </a:t>
            </a:r>
          </a:p>
          <a:p>
            <a:r>
              <a:rPr lang="en-US" dirty="0"/>
              <a:t>Jeff </a:t>
            </a:r>
            <a:r>
              <a:rPr lang="en-US" dirty="0" err="1"/>
              <a:t>ROchon</a:t>
            </a:r>
            <a:endParaRPr lang="en-US" dirty="0"/>
          </a:p>
        </p:txBody>
      </p:sp>
    </p:spTree>
    <p:extLst>
      <p:ext uri="{BB962C8B-B14F-4D97-AF65-F5344CB8AC3E}">
        <p14:creationId xmlns:p14="http://schemas.microsoft.com/office/powerpoint/2010/main" val="4903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C170-EE6D-42F2-9886-F204BB0132A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D7F553C-3F6B-45C9-897C-6978A7229436}"/>
              </a:ext>
            </a:extLst>
          </p:cNvPr>
          <p:cNvSpPr>
            <a:spLocks noGrp="1"/>
          </p:cNvSpPr>
          <p:nvPr>
            <p:ph idx="1"/>
          </p:nvPr>
        </p:nvSpPr>
        <p:spPr/>
        <p:txBody>
          <a:bodyPr/>
          <a:lstStyle/>
          <a:p>
            <a:pPr marL="0" indent="0">
              <a:buNone/>
            </a:pPr>
            <a:r>
              <a:rPr lang="en-US" dirty="0"/>
              <a:t>Jeff Rochon, Pharm.D.</a:t>
            </a:r>
          </a:p>
          <a:p>
            <a:pPr marL="0" indent="0">
              <a:buNone/>
            </a:pPr>
            <a:r>
              <a:rPr lang="en-US" dirty="0"/>
              <a:t>Chief Executive Officer </a:t>
            </a:r>
          </a:p>
          <a:p>
            <a:pPr marL="0" indent="0">
              <a:buNone/>
            </a:pPr>
            <a:r>
              <a:rPr lang="en-US" dirty="0"/>
              <a:t>Washington State Pharmacy Association</a:t>
            </a:r>
          </a:p>
          <a:p>
            <a:pPr marL="0" indent="0">
              <a:buNone/>
            </a:pPr>
            <a:r>
              <a:rPr lang="en-US" dirty="0">
                <a:hlinkClick r:id="rId2"/>
              </a:rPr>
              <a:t>jeff@wsparx.org</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6499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44708-6C25-4098-B0DB-281AED572AED}"/>
              </a:ext>
            </a:extLst>
          </p:cNvPr>
          <p:cNvSpPr>
            <a:spLocks noGrp="1"/>
          </p:cNvSpPr>
          <p:nvPr>
            <p:ph type="title"/>
          </p:nvPr>
        </p:nvSpPr>
        <p:spPr/>
        <p:txBody>
          <a:bodyPr/>
          <a:lstStyle/>
          <a:p>
            <a:r>
              <a:rPr lang="en-US"/>
              <a:t>Agenda topics	</a:t>
            </a:r>
            <a:endParaRPr lang="en-US" dirty="0"/>
          </a:p>
        </p:txBody>
      </p:sp>
      <p:sp>
        <p:nvSpPr>
          <p:cNvPr id="3" name="Content Placeholder 2">
            <a:extLst>
              <a:ext uri="{FF2B5EF4-FFF2-40B4-BE49-F238E27FC236}">
                <a16:creationId xmlns:a16="http://schemas.microsoft.com/office/drawing/2014/main" id="{F2A04EA8-40F3-47A3-9A7D-59D84E6DB9D2}"/>
              </a:ext>
            </a:extLst>
          </p:cNvPr>
          <p:cNvSpPr>
            <a:spLocks noGrp="1"/>
          </p:cNvSpPr>
          <p:nvPr>
            <p:ph idx="1"/>
          </p:nvPr>
        </p:nvSpPr>
        <p:spPr/>
        <p:txBody>
          <a:bodyPr>
            <a:normAutofit/>
          </a:bodyPr>
          <a:lstStyle/>
          <a:p>
            <a:pPr marL="0" indent="0">
              <a:buNone/>
            </a:pPr>
            <a:r>
              <a:rPr lang="en-US" dirty="0"/>
              <a:t>Rules Rewrite </a:t>
            </a:r>
          </a:p>
          <a:p>
            <a:pPr marL="0" indent="0">
              <a:buNone/>
            </a:pPr>
            <a:r>
              <a:rPr lang="en-US" dirty="0"/>
              <a:t>	</a:t>
            </a:r>
          </a:p>
          <a:p>
            <a:pPr lvl="1"/>
            <a:r>
              <a:rPr lang="en-US" dirty="0"/>
              <a:t>Short synopsis of Rule Rewrite Process</a:t>
            </a:r>
          </a:p>
          <a:p>
            <a:pPr lvl="1"/>
            <a:r>
              <a:rPr lang="en-US" dirty="0"/>
              <a:t>Areas of Interest to Advisory Committee</a:t>
            </a:r>
          </a:p>
          <a:p>
            <a:pPr lvl="1"/>
            <a:r>
              <a:rPr lang="en-US" dirty="0"/>
              <a:t>How </a:t>
            </a:r>
            <a:r>
              <a:rPr lang="en-US"/>
              <a:t>to Engage</a:t>
            </a:r>
            <a:endParaRPr lang="en-US" dirty="0"/>
          </a:p>
          <a:p>
            <a:pPr marL="0" indent="0">
              <a:buNone/>
            </a:pPr>
            <a:endParaRPr lang="en-US" dirty="0"/>
          </a:p>
        </p:txBody>
      </p:sp>
    </p:spTree>
    <p:extLst>
      <p:ext uri="{BB962C8B-B14F-4D97-AF65-F5344CB8AC3E}">
        <p14:creationId xmlns:p14="http://schemas.microsoft.com/office/powerpoint/2010/main" val="3662711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B10F-58F6-47F1-8C17-DCFBB6640F21}"/>
              </a:ext>
            </a:extLst>
          </p:cNvPr>
          <p:cNvSpPr>
            <a:spLocks noGrp="1"/>
          </p:cNvSpPr>
          <p:nvPr>
            <p:ph type="title"/>
          </p:nvPr>
        </p:nvSpPr>
        <p:spPr/>
        <p:txBody>
          <a:bodyPr/>
          <a:lstStyle/>
          <a:p>
            <a:r>
              <a:rPr lang="en-US" dirty="0"/>
              <a:t>Why a Rules Rewrite?</a:t>
            </a:r>
          </a:p>
        </p:txBody>
      </p:sp>
      <p:sp>
        <p:nvSpPr>
          <p:cNvPr id="3" name="Content Placeholder 2">
            <a:extLst>
              <a:ext uri="{FF2B5EF4-FFF2-40B4-BE49-F238E27FC236}">
                <a16:creationId xmlns:a16="http://schemas.microsoft.com/office/drawing/2014/main" id="{5258015A-C977-46AF-81E5-83BF82C5548F}"/>
              </a:ext>
            </a:extLst>
          </p:cNvPr>
          <p:cNvSpPr>
            <a:spLocks noGrp="1"/>
          </p:cNvSpPr>
          <p:nvPr>
            <p:ph idx="1"/>
          </p:nvPr>
        </p:nvSpPr>
        <p:spPr/>
        <p:txBody>
          <a:bodyPr/>
          <a:lstStyle/>
          <a:p>
            <a:r>
              <a:rPr lang="en-US" dirty="0"/>
              <a:t>Pharmacy Quality Assurance Committee workload</a:t>
            </a:r>
          </a:p>
          <a:p>
            <a:r>
              <a:rPr lang="en-US" dirty="0"/>
              <a:t>Current rules are in need of revision</a:t>
            </a:r>
          </a:p>
          <a:p>
            <a:r>
              <a:rPr lang="en-US" dirty="0"/>
              <a:t>Cobbled together over decades</a:t>
            </a:r>
          </a:p>
          <a:p>
            <a:r>
              <a:rPr lang="en-US" dirty="0"/>
              <a:t>Evolving healthcare system </a:t>
            </a:r>
          </a:p>
          <a:p>
            <a:r>
              <a:rPr lang="en-US" dirty="0"/>
              <a:t>Developments in technology</a:t>
            </a:r>
          </a:p>
          <a:p>
            <a:r>
              <a:rPr lang="en-US" dirty="0"/>
              <a:t>Current rule-writing efforts overwhelmed</a:t>
            </a:r>
          </a:p>
        </p:txBody>
      </p:sp>
    </p:spTree>
    <p:extLst>
      <p:ext uri="{BB962C8B-B14F-4D97-AF65-F5344CB8AC3E}">
        <p14:creationId xmlns:p14="http://schemas.microsoft.com/office/powerpoint/2010/main" val="346645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D050-C96C-471D-99C7-8DF10F980C6A}"/>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53BC430C-AEAE-49F6-850C-D4272C547ACF}"/>
              </a:ext>
            </a:extLst>
          </p:cNvPr>
          <p:cNvSpPr>
            <a:spLocks noGrp="1"/>
          </p:cNvSpPr>
          <p:nvPr>
            <p:ph idx="1"/>
          </p:nvPr>
        </p:nvSpPr>
        <p:spPr>
          <a:xfrm>
            <a:off x="1104293" y="1357459"/>
            <a:ext cx="10383662" cy="4195481"/>
          </a:xfrm>
        </p:spPr>
        <p:txBody>
          <a:bodyPr>
            <a:normAutofit/>
          </a:bodyPr>
          <a:lstStyle/>
          <a:p>
            <a:r>
              <a:rPr lang="en-US" dirty="0"/>
              <a:t>Not amendment of rules but comprehensive rewrite</a:t>
            </a:r>
          </a:p>
          <a:p>
            <a:r>
              <a:rPr lang="en-US" dirty="0"/>
              <a:t>Goal to develop rules that focus on outcomes, and standards that set the guardrails to ensure patient safety. </a:t>
            </a:r>
          </a:p>
          <a:p>
            <a:r>
              <a:rPr lang="en-US" dirty="0"/>
              <a:t>The rules should be flexible to help allow for innovation in pharmaceutical care.</a:t>
            </a:r>
          </a:p>
          <a:p>
            <a:r>
              <a:rPr lang="en-US" dirty="0"/>
              <a:t>Adopted the 2011 NABP Taskforce’s recommendations on Pharmacy Practice on Technology Systems </a:t>
            </a:r>
          </a:p>
          <a:p>
            <a:pPr lvl="1"/>
            <a:r>
              <a:rPr lang="en-US" dirty="0"/>
              <a:t>technology can improve patient outcomes with broadly written rules placing the responsibility on pharmacists and pharmacy license holders.</a:t>
            </a:r>
          </a:p>
          <a:p>
            <a:r>
              <a:rPr lang="en-US" dirty="0"/>
              <a:t>Research of other states</a:t>
            </a:r>
          </a:p>
          <a:p>
            <a:r>
              <a:rPr lang="en-US" dirty="0"/>
              <a:t>Initial Stakeholder 2 day meeting –Facilitated “World Café”</a:t>
            </a:r>
          </a:p>
        </p:txBody>
      </p:sp>
    </p:spTree>
    <p:extLst>
      <p:ext uri="{BB962C8B-B14F-4D97-AF65-F5344CB8AC3E}">
        <p14:creationId xmlns:p14="http://schemas.microsoft.com/office/powerpoint/2010/main" val="2386602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BucketBreakdownsTable.pdf - Adobe Acrobat Reader DC">
            <a:extLst>
              <a:ext uri="{FF2B5EF4-FFF2-40B4-BE49-F238E27FC236}">
                <a16:creationId xmlns:a16="http://schemas.microsoft.com/office/drawing/2014/main" id="{9023CF40-F4BA-4594-A565-6BE8E81BE23D}"/>
              </a:ext>
            </a:extLst>
          </p:cNvPr>
          <p:cNvPicPr>
            <a:picLocks noGrp="1" noChangeAspect="1"/>
          </p:cNvPicPr>
          <p:nvPr>
            <p:ph idx="1"/>
          </p:nvPr>
        </p:nvPicPr>
        <p:blipFill rotWithShape="1">
          <a:blip r:embed="rId2"/>
          <a:srcRect l="20472" t="14817" r="21215" b="38"/>
          <a:stretch/>
        </p:blipFill>
        <p:spPr>
          <a:xfrm>
            <a:off x="1386157" y="0"/>
            <a:ext cx="8664677" cy="6858000"/>
          </a:xfrm>
        </p:spPr>
      </p:pic>
    </p:spTree>
    <p:extLst>
      <p:ext uri="{BB962C8B-B14F-4D97-AF65-F5344CB8AC3E}">
        <p14:creationId xmlns:p14="http://schemas.microsoft.com/office/powerpoint/2010/main" val="3537871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AC36-153B-49E1-874D-A6B3E5B47D95}"/>
              </a:ext>
            </a:extLst>
          </p:cNvPr>
          <p:cNvSpPr>
            <a:spLocks noGrp="1"/>
          </p:cNvSpPr>
          <p:nvPr>
            <p:ph type="title"/>
          </p:nvPr>
        </p:nvSpPr>
        <p:spPr>
          <a:xfrm>
            <a:off x="838200" y="365125"/>
            <a:ext cx="10515600" cy="2257759"/>
          </a:xfrm>
        </p:spPr>
        <p:txBody>
          <a:bodyPr>
            <a:normAutofit/>
          </a:bodyPr>
          <a:lstStyle/>
          <a:p>
            <a:r>
              <a:rPr lang="en-US" sz="4900" b="1" dirty="0"/>
              <a:t>Initial Categories/‘Buckets’</a:t>
            </a:r>
            <a:r>
              <a:rPr lang="en-US" dirty="0"/>
              <a:t/>
            </a:r>
            <a:br>
              <a:rPr lang="en-US" dirty="0"/>
            </a:br>
            <a:r>
              <a:rPr lang="en-US" dirty="0"/>
              <a:t>WA PQAC Pharmacy Rules Rewrite </a:t>
            </a:r>
            <a:br>
              <a:rPr lang="en-US" dirty="0"/>
            </a:br>
            <a:r>
              <a:rPr lang="en-US" sz="2400" dirty="0"/>
              <a:t>(as determined by Sep 13-14 meetings)</a:t>
            </a:r>
          </a:p>
        </p:txBody>
      </p:sp>
      <p:sp>
        <p:nvSpPr>
          <p:cNvPr id="3" name="Content Placeholder 2">
            <a:extLst>
              <a:ext uri="{FF2B5EF4-FFF2-40B4-BE49-F238E27FC236}">
                <a16:creationId xmlns:a16="http://schemas.microsoft.com/office/drawing/2014/main" id="{5BF3FB50-A27E-4BDE-8D00-8D7D71166056}"/>
              </a:ext>
            </a:extLst>
          </p:cNvPr>
          <p:cNvSpPr>
            <a:spLocks noGrp="1"/>
          </p:cNvSpPr>
          <p:nvPr>
            <p:ph idx="1"/>
          </p:nvPr>
        </p:nvSpPr>
        <p:spPr>
          <a:xfrm>
            <a:off x="838200" y="2850523"/>
            <a:ext cx="10515600" cy="2824163"/>
          </a:xfrm>
        </p:spPr>
        <p:txBody>
          <a:bodyPr>
            <a:normAutofit lnSpcReduction="10000"/>
          </a:bodyPr>
          <a:lstStyle/>
          <a:p>
            <a:r>
              <a:rPr lang="en-US" sz="4000" dirty="0"/>
              <a:t>Regulatory Framework</a:t>
            </a:r>
          </a:p>
          <a:p>
            <a:r>
              <a:rPr lang="en-US" sz="4000" dirty="0"/>
              <a:t>Licensing</a:t>
            </a:r>
          </a:p>
          <a:p>
            <a:r>
              <a:rPr lang="en-US" sz="4000" dirty="0"/>
              <a:t>Professional Standards</a:t>
            </a:r>
          </a:p>
          <a:p>
            <a:r>
              <a:rPr lang="en-US" sz="4000" dirty="0"/>
              <a:t>Business Practices/Operations</a:t>
            </a:r>
          </a:p>
          <a:p>
            <a:pPr marL="457200" lvl="1" indent="0">
              <a:buNone/>
            </a:pPr>
            <a:endParaRPr lang="en-US" dirty="0"/>
          </a:p>
        </p:txBody>
      </p:sp>
    </p:spTree>
    <p:extLst>
      <p:ext uri="{BB962C8B-B14F-4D97-AF65-F5344CB8AC3E}">
        <p14:creationId xmlns:p14="http://schemas.microsoft.com/office/powerpoint/2010/main" val="3374134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AC36-153B-49E1-874D-A6B3E5B47D95}"/>
              </a:ext>
            </a:extLst>
          </p:cNvPr>
          <p:cNvSpPr>
            <a:spLocks noGrp="1"/>
          </p:cNvSpPr>
          <p:nvPr>
            <p:ph type="title"/>
          </p:nvPr>
        </p:nvSpPr>
        <p:spPr/>
        <p:txBody>
          <a:bodyPr>
            <a:normAutofit fontScale="90000"/>
          </a:bodyPr>
          <a:lstStyle/>
          <a:p>
            <a:r>
              <a:rPr lang="en-US" dirty="0"/>
              <a:t>Possible contents of Initial Categories</a:t>
            </a:r>
            <a:br>
              <a:rPr lang="en-US" dirty="0"/>
            </a:br>
            <a:r>
              <a:rPr lang="en-US" sz="2200" dirty="0"/>
              <a:t>(attendees of Sep 13-14 meetings not as clear on some of these examples)</a:t>
            </a:r>
            <a:endParaRPr lang="en-US" sz="3600" dirty="0"/>
          </a:p>
        </p:txBody>
      </p:sp>
      <p:sp>
        <p:nvSpPr>
          <p:cNvPr id="3" name="Content Placeholder 2">
            <a:extLst>
              <a:ext uri="{FF2B5EF4-FFF2-40B4-BE49-F238E27FC236}">
                <a16:creationId xmlns:a16="http://schemas.microsoft.com/office/drawing/2014/main" id="{5BF3FB50-A27E-4BDE-8D00-8D7D71166056}"/>
              </a:ext>
            </a:extLst>
          </p:cNvPr>
          <p:cNvSpPr>
            <a:spLocks noGrp="1"/>
          </p:cNvSpPr>
          <p:nvPr>
            <p:ph idx="1"/>
          </p:nvPr>
        </p:nvSpPr>
        <p:spPr>
          <a:xfrm>
            <a:off x="1103312" y="1853248"/>
            <a:ext cx="9367212" cy="4195481"/>
          </a:xfrm>
        </p:spPr>
        <p:txBody>
          <a:bodyPr>
            <a:normAutofit fontScale="85000" lnSpcReduction="10000"/>
          </a:bodyPr>
          <a:lstStyle/>
          <a:p>
            <a:r>
              <a:rPr lang="en-US" dirty="0"/>
              <a:t>Regulatory Framework</a:t>
            </a:r>
          </a:p>
          <a:p>
            <a:pPr lvl="1"/>
            <a:r>
              <a:rPr lang="en-US" dirty="0"/>
              <a:t>Definitions, administrative processes (including inspections), records maintenance, recognition and intersection of applicable state and federal laws/regulations </a:t>
            </a:r>
          </a:p>
          <a:p>
            <a:r>
              <a:rPr lang="en-US" dirty="0"/>
              <a:t>Licensing</a:t>
            </a:r>
          </a:p>
          <a:p>
            <a:pPr lvl="1"/>
            <a:r>
              <a:rPr lang="en-US" dirty="0"/>
              <a:t>Facilities and people</a:t>
            </a:r>
          </a:p>
          <a:p>
            <a:r>
              <a:rPr lang="en-US" dirty="0"/>
              <a:t>Professional Standards</a:t>
            </a:r>
          </a:p>
          <a:p>
            <a:pPr lvl="1"/>
            <a:r>
              <a:rPr lang="en-US" dirty="0"/>
              <a:t>Clinical functions, staff utilization and competencies, medication monitoring</a:t>
            </a:r>
          </a:p>
          <a:p>
            <a:pPr lvl="1"/>
            <a:r>
              <a:rPr lang="en-US" dirty="0"/>
              <a:t>Standards of Care</a:t>
            </a:r>
          </a:p>
          <a:p>
            <a:r>
              <a:rPr lang="en-US" dirty="0"/>
              <a:t>Business Practices/Operations</a:t>
            </a:r>
          </a:p>
          <a:p>
            <a:pPr lvl="1"/>
            <a:r>
              <a:rPr lang="en-US" dirty="0"/>
              <a:t>Pharmacy facility standards (security, temperature, </a:t>
            </a:r>
            <a:r>
              <a:rPr lang="en-US" dirty="0" err="1"/>
              <a:t>etc</a:t>
            </a:r>
            <a:r>
              <a:rPr lang="en-US" dirty="0"/>
              <a:t>)</a:t>
            </a:r>
          </a:p>
          <a:p>
            <a:pPr lvl="1"/>
            <a:r>
              <a:rPr lang="en-US" dirty="0"/>
              <a:t>Procurement/receiving/preparation/distribution/return or destruction</a:t>
            </a:r>
          </a:p>
          <a:p>
            <a:pPr lvl="1"/>
            <a:r>
              <a:rPr lang="en-US" dirty="0"/>
              <a:t>Sterile/Non-Sterile compounding, use of automation, protective handling of hazardous drugs</a:t>
            </a:r>
          </a:p>
          <a:p>
            <a:pPr marL="457200" lvl="1" indent="0">
              <a:buNone/>
            </a:pPr>
            <a:endParaRPr lang="en-US" dirty="0"/>
          </a:p>
        </p:txBody>
      </p:sp>
    </p:spTree>
    <p:extLst>
      <p:ext uri="{BB962C8B-B14F-4D97-AF65-F5344CB8AC3E}">
        <p14:creationId xmlns:p14="http://schemas.microsoft.com/office/powerpoint/2010/main" val="3873528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98EE2-B9BE-4E50-BCC6-42F604C0B753}"/>
              </a:ext>
            </a:extLst>
          </p:cNvPr>
          <p:cNvSpPr>
            <a:spLocks noGrp="1"/>
          </p:cNvSpPr>
          <p:nvPr>
            <p:ph type="title"/>
          </p:nvPr>
        </p:nvSpPr>
        <p:spPr/>
        <p:txBody>
          <a:bodyPr/>
          <a:lstStyle/>
          <a:p>
            <a:r>
              <a:rPr lang="en-US" dirty="0"/>
              <a:t>Meeting Materials Posted</a:t>
            </a:r>
          </a:p>
        </p:txBody>
      </p:sp>
      <p:sp>
        <p:nvSpPr>
          <p:cNvPr id="3" name="Content Placeholder 2">
            <a:extLst>
              <a:ext uri="{FF2B5EF4-FFF2-40B4-BE49-F238E27FC236}">
                <a16:creationId xmlns:a16="http://schemas.microsoft.com/office/drawing/2014/main" id="{CAF9142A-DAAF-4C48-8272-C579F20CC198}"/>
              </a:ext>
            </a:extLst>
          </p:cNvPr>
          <p:cNvSpPr>
            <a:spLocks noGrp="1"/>
          </p:cNvSpPr>
          <p:nvPr>
            <p:ph idx="1"/>
          </p:nvPr>
        </p:nvSpPr>
        <p:spPr/>
        <p:txBody>
          <a:bodyPr/>
          <a:lstStyle/>
          <a:p>
            <a:r>
              <a:rPr lang="en-US" dirty="0">
                <a:hlinkClick r:id="rId2"/>
              </a:rPr>
              <a:t>September 14-15 meeting materials</a:t>
            </a:r>
            <a:endParaRPr lang="en-US" dirty="0"/>
          </a:p>
          <a:p>
            <a:pPr marL="0" indent="0">
              <a:buNone/>
            </a:pPr>
            <a:endParaRPr lang="en-US" dirty="0"/>
          </a:p>
        </p:txBody>
      </p:sp>
    </p:spTree>
    <p:extLst>
      <p:ext uri="{BB962C8B-B14F-4D97-AF65-F5344CB8AC3E}">
        <p14:creationId xmlns:p14="http://schemas.microsoft.com/office/powerpoint/2010/main" val="1123110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5770-B2CD-451C-9183-9652016E4AF1}"/>
              </a:ext>
            </a:extLst>
          </p:cNvPr>
          <p:cNvSpPr>
            <a:spLocks noGrp="1"/>
          </p:cNvSpPr>
          <p:nvPr>
            <p:ph type="title"/>
          </p:nvPr>
        </p:nvSpPr>
        <p:spPr>
          <a:xfrm>
            <a:off x="646111" y="452718"/>
            <a:ext cx="9404723" cy="1208657"/>
          </a:xfrm>
        </p:spPr>
        <p:txBody>
          <a:bodyPr/>
          <a:lstStyle/>
          <a:p>
            <a:r>
              <a:rPr lang="en-US" dirty="0"/>
              <a:t>Next steps</a:t>
            </a:r>
          </a:p>
        </p:txBody>
      </p:sp>
      <p:sp>
        <p:nvSpPr>
          <p:cNvPr id="3" name="Content Placeholder 2">
            <a:extLst>
              <a:ext uri="{FF2B5EF4-FFF2-40B4-BE49-F238E27FC236}">
                <a16:creationId xmlns:a16="http://schemas.microsoft.com/office/drawing/2014/main" id="{B0036D20-723A-4F60-9A02-782905E0414C}"/>
              </a:ext>
            </a:extLst>
          </p:cNvPr>
          <p:cNvSpPr>
            <a:spLocks noGrp="1"/>
          </p:cNvSpPr>
          <p:nvPr>
            <p:ph idx="1"/>
          </p:nvPr>
        </p:nvSpPr>
        <p:spPr>
          <a:xfrm>
            <a:off x="1103312" y="1661376"/>
            <a:ext cx="8946541" cy="4587024"/>
          </a:xfrm>
        </p:spPr>
        <p:txBody>
          <a:bodyPr>
            <a:normAutofit fontScale="92500" lnSpcReduction="20000"/>
          </a:bodyPr>
          <a:lstStyle/>
          <a:p>
            <a:r>
              <a:rPr lang="en-US" dirty="0"/>
              <a:t>Multiple year process</a:t>
            </a:r>
          </a:p>
          <a:p>
            <a:r>
              <a:rPr lang="en-US" dirty="0"/>
              <a:t>Commission wants to hear from stakeholders </a:t>
            </a:r>
          </a:p>
          <a:p>
            <a:r>
              <a:rPr lang="en-US" dirty="0"/>
              <a:t>Next PQAC Business meeting: </a:t>
            </a:r>
          </a:p>
          <a:p>
            <a:pPr lvl="1"/>
            <a:r>
              <a:rPr lang="en-US" dirty="0"/>
              <a:t>October 26-27, 2017</a:t>
            </a:r>
            <a:br>
              <a:rPr lang="en-US" dirty="0"/>
            </a:br>
            <a:r>
              <a:rPr lang="en-US" dirty="0"/>
              <a:t>Highline Community College</a:t>
            </a:r>
            <a:br>
              <a:rPr lang="en-US" dirty="0"/>
            </a:br>
            <a:r>
              <a:rPr lang="en-US" dirty="0"/>
              <a:t>Mt. Constance</a:t>
            </a:r>
            <a:br>
              <a:rPr lang="en-US" dirty="0"/>
            </a:br>
            <a:r>
              <a:rPr lang="en-US" dirty="0"/>
              <a:t>2400 S. 240 St.</a:t>
            </a:r>
            <a:br>
              <a:rPr lang="en-US" dirty="0"/>
            </a:br>
            <a:r>
              <a:rPr lang="en-US" dirty="0"/>
              <a:t>Des Moines </a:t>
            </a:r>
          </a:p>
          <a:p>
            <a:r>
              <a:rPr lang="en-US" dirty="0"/>
              <a:t>Next Rules Rewrite meeting</a:t>
            </a:r>
          </a:p>
          <a:p>
            <a:pPr lvl="1"/>
            <a:r>
              <a:rPr lang="en-US" dirty="0"/>
              <a:t>February 1-2, 2018 </a:t>
            </a:r>
            <a:br>
              <a:rPr lang="en-US" dirty="0"/>
            </a:br>
            <a:r>
              <a:rPr lang="en-US" dirty="0"/>
              <a:t>Department of Health</a:t>
            </a:r>
            <a:br>
              <a:rPr lang="en-US" dirty="0"/>
            </a:br>
            <a:r>
              <a:rPr lang="en-US" dirty="0"/>
              <a:t>310 Israel Rd SE Rm 152/153</a:t>
            </a:r>
            <a:br>
              <a:rPr lang="en-US" dirty="0"/>
            </a:br>
            <a:r>
              <a:rPr lang="en-US" dirty="0"/>
              <a:t>Tumwater </a:t>
            </a:r>
          </a:p>
          <a:p>
            <a:pPr marL="457200" lvl="1" indent="0">
              <a:buNone/>
            </a:pPr>
            <a:endParaRPr lang="en-US" dirty="0"/>
          </a:p>
          <a:p>
            <a:r>
              <a:rPr lang="en-US" dirty="0"/>
              <a:t>Online comment posting (coming soon) or send an email to </a:t>
            </a:r>
            <a:r>
              <a:rPr lang="en-US" dirty="0">
                <a:hlinkClick r:id="rId2"/>
              </a:rPr>
              <a:t>PharmacyRules@doh.wa.gov</a:t>
            </a:r>
            <a:r>
              <a:rPr lang="en-US" dirty="0"/>
              <a:t>.</a:t>
            </a:r>
          </a:p>
          <a:p>
            <a:endParaRPr lang="en-US" dirty="0"/>
          </a:p>
        </p:txBody>
      </p:sp>
    </p:spTree>
    <p:extLst>
      <p:ext uri="{BB962C8B-B14F-4D97-AF65-F5344CB8AC3E}">
        <p14:creationId xmlns:p14="http://schemas.microsoft.com/office/powerpoint/2010/main" val="4054617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939</TotalTime>
  <Words>384</Words>
  <Application>Microsoft Office PowerPoint</Application>
  <PresentationFormat>Widescreen</PresentationFormat>
  <Paragraphs>64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Washington State Pharmacy Rules</vt:lpstr>
      <vt:lpstr>Agenda topics </vt:lpstr>
      <vt:lpstr>Why a Rules Rewrite?</vt:lpstr>
      <vt:lpstr>Process</vt:lpstr>
      <vt:lpstr>PowerPoint Presentation</vt:lpstr>
      <vt:lpstr>Initial Categories/‘Buckets’ WA PQAC Pharmacy Rules Rewrite  (as determined by Sep 13-14 meetings)</vt:lpstr>
      <vt:lpstr>Possible contents of Initial Categories (attendees of Sep 13-14 meetings not as clear on some of these examples)</vt:lpstr>
      <vt:lpstr>Meeting Materials Posted</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Discussion</dc:title>
  <dc:creator>Beverly Sheridan</dc:creator>
  <cp:lastModifiedBy>Sortor, Katherine (LNI)</cp:lastModifiedBy>
  <cp:revision>22</cp:revision>
  <dcterms:created xsi:type="dcterms:W3CDTF">2017-09-18T15:47:54Z</dcterms:created>
  <dcterms:modified xsi:type="dcterms:W3CDTF">2017-10-19T19:43:36Z</dcterms:modified>
</cp:coreProperties>
</file>